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slideLayouts/slideLayout20.xml" ContentType="application/vnd.openxmlformats-officedocument.presentationml.slideLayout+xml"/>
  <Override PartName="/docProps/custom.xml" ContentType="application/vnd.openxmlformats-officedocument.custom-propertie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7" r:id="rId3"/>
  </p:sldMasterIdLst>
  <p:notesMasterIdLst>
    <p:notesMasterId r:id="rId48"/>
  </p:notesMasterIdLst>
  <p:sldIdLst>
    <p:sldId id="444" r:id="rId4"/>
    <p:sldId id="472" r:id="rId5"/>
    <p:sldId id="411" r:id="rId6"/>
    <p:sldId id="445" r:id="rId7"/>
    <p:sldId id="453" r:id="rId8"/>
    <p:sldId id="454" r:id="rId9"/>
    <p:sldId id="446" r:id="rId10"/>
    <p:sldId id="448"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71" r:id="rId28"/>
    <p:sldId id="473" r:id="rId29"/>
    <p:sldId id="475" r:id="rId30"/>
    <p:sldId id="476" r:id="rId31"/>
    <p:sldId id="477" r:id="rId32"/>
    <p:sldId id="479" r:id="rId33"/>
    <p:sldId id="480" r:id="rId34"/>
    <p:sldId id="481" r:id="rId35"/>
    <p:sldId id="482" r:id="rId36"/>
    <p:sldId id="483" r:id="rId37"/>
    <p:sldId id="484" r:id="rId38"/>
    <p:sldId id="485" r:id="rId39"/>
    <p:sldId id="486" r:id="rId40"/>
    <p:sldId id="487" r:id="rId41"/>
    <p:sldId id="488" r:id="rId42"/>
    <p:sldId id="489" r:id="rId43"/>
    <p:sldId id="490" r:id="rId44"/>
    <p:sldId id="492" r:id="rId45"/>
    <p:sldId id="493" r:id="rId46"/>
    <p:sldId id="49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F6FC6"/>
    <a:srgbClr val="FF6600"/>
    <a:srgbClr val="FFFFFF"/>
    <a:srgbClr val="EAEAEA"/>
    <a:srgbClr val="FF3300"/>
    <a:srgbClr val="FFD7D7"/>
    <a:srgbClr val="7F7F7F"/>
    <a:srgbClr val="000000"/>
    <a:srgbClr val="4F81BD"/>
    <a:srgbClr val="BA0B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5733" autoAdjust="0"/>
  </p:normalViewPr>
  <p:slideViewPr>
    <p:cSldViewPr snapToGrid="0" showGuides="1">
      <p:cViewPr>
        <p:scale>
          <a:sx n="48" d="100"/>
          <a:sy n="48" d="100"/>
        </p:scale>
        <p:origin x="-2100" y="-894"/>
      </p:cViewPr>
      <p:guideLst>
        <p:guide orient="horz" pos="4319"/>
        <p:guide pos="7679"/>
      </p:guideLst>
    </p:cSldViewPr>
  </p:slideViewPr>
  <p:notesTextViewPr>
    <p:cViewPr>
      <p:scale>
        <a:sx n="1" d="1"/>
        <a:sy n="1" d="1"/>
      </p:scale>
      <p:origin x="0" y="0"/>
    </p:cViewPr>
  </p:notesTextViewPr>
  <p:sorterViewPr>
    <p:cViewPr>
      <p:scale>
        <a:sx n="44" d="100"/>
        <a:sy n="44"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3A066-C6CC-44EF-8A1B-8656B056071D}" type="datetimeFigureOut">
              <a:rPr lang="zh-CN" altLang="en-US" smtClean="0"/>
              <a:pPr/>
              <a:t>2018/4/16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28D21-2707-4CA8-BBC0-E072FA1B7B82}" type="slidenum">
              <a:rPr lang="zh-CN" altLang="en-US" smtClean="0"/>
              <a:pPr/>
              <a:t>‹#›</a:t>
            </a:fld>
            <a:endParaRPr lang="zh-CN" altLang="en-US"/>
          </a:p>
        </p:txBody>
      </p:sp>
    </p:spTree>
    <p:extLst>
      <p:ext uri="{BB962C8B-B14F-4D97-AF65-F5344CB8AC3E}">
        <p14:creationId xmlns="" xmlns:p14="http://schemas.microsoft.com/office/powerpoint/2010/main" val="23632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ts val="3800"/>
              </a:lnSpc>
            </a:pPr>
            <a:r>
              <a:rPr lang="en-US" altLang="zh-CN" dirty="0" smtClean="0">
                <a:latin typeface="仿宋_GB2312" pitchFamily="1" charset="-122"/>
                <a:ea typeface="仿宋_GB2312" pitchFamily="1" charset="-122"/>
              </a:rPr>
              <a:t>2016</a:t>
            </a:r>
            <a:r>
              <a:rPr lang="zh-CN" altLang="en-US" dirty="0" smtClean="0">
                <a:latin typeface="仿宋_GB2312" pitchFamily="1" charset="-122"/>
                <a:ea typeface="仿宋_GB2312" pitchFamily="1" charset="-122"/>
              </a:rPr>
              <a:t>年</a:t>
            </a:r>
            <a:r>
              <a:rPr lang="en-US" altLang="zh-CN" dirty="0" smtClean="0">
                <a:latin typeface="仿宋_GB2312" pitchFamily="1" charset="-122"/>
                <a:ea typeface="仿宋_GB2312" pitchFamily="1" charset="-122"/>
              </a:rPr>
              <a:t>1</a:t>
            </a:r>
            <a:r>
              <a:rPr lang="zh-CN" altLang="en-US" dirty="0" smtClean="0">
                <a:latin typeface="仿宋_GB2312" pitchFamily="1" charset="-122"/>
                <a:ea typeface="仿宋_GB2312" pitchFamily="1" charset="-122"/>
              </a:rPr>
              <a:t>月</a:t>
            </a:r>
            <a:r>
              <a:rPr lang="en-US" altLang="zh-CN" dirty="0" smtClean="0">
                <a:latin typeface="仿宋_GB2312" pitchFamily="1" charset="-122"/>
                <a:ea typeface="仿宋_GB2312" pitchFamily="1" charset="-122"/>
              </a:rPr>
              <a:t>29</a:t>
            </a:r>
            <a:r>
              <a:rPr lang="zh-CN" altLang="en-US" dirty="0" smtClean="0">
                <a:latin typeface="仿宋_GB2312" pitchFamily="1" charset="-122"/>
                <a:ea typeface="仿宋_GB2312" pitchFamily="1" charset="-122"/>
              </a:rPr>
              <a:t>日认定管理办法（</a:t>
            </a:r>
            <a:r>
              <a:rPr lang="en-US" altLang="zh-CN" dirty="0" smtClean="0">
                <a:latin typeface="仿宋_GB2312" pitchFamily="1" charset="-122"/>
                <a:ea typeface="仿宋_GB2312" pitchFamily="1" charset="-122"/>
              </a:rPr>
              <a:t>32</a:t>
            </a:r>
            <a:r>
              <a:rPr lang="zh-CN" altLang="en-US" dirty="0" smtClean="0">
                <a:latin typeface="仿宋_GB2312" pitchFamily="1" charset="-122"/>
                <a:ea typeface="仿宋_GB2312" pitchFamily="1" charset="-122"/>
              </a:rPr>
              <a:t>号）</a:t>
            </a:r>
            <a:endParaRPr lang="en-US" altLang="zh-CN" dirty="0" smtClean="0">
              <a:latin typeface="仿宋_GB2312" pitchFamily="1" charset="-122"/>
              <a:ea typeface="仿宋_GB2312" pitchFamily="1" charset="-122"/>
            </a:endParaRPr>
          </a:p>
          <a:p>
            <a:pPr>
              <a:lnSpc>
                <a:spcPts val="3800"/>
              </a:lnSpc>
            </a:pPr>
            <a:r>
              <a:rPr lang="en-US" altLang="zh-CN" dirty="0" smtClean="0">
                <a:latin typeface="仿宋_GB2312" pitchFamily="1" charset="-122"/>
                <a:ea typeface="仿宋_GB2312" pitchFamily="1" charset="-122"/>
              </a:rPr>
              <a:t>2016</a:t>
            </a:r>
            <a:r>
              <a:rPr lang="zh-CN" altLang="en-US" dirty="0" smtClean="0">
                <a:latin typeface="仿宋_GB2312" pitchFamily="1" charset="-122"/>
                <a:ea typeface="仿宋_GB2312" pitchFamily="1" charset="-122"/>
              </a:rPr>
              <a:t>年</a:t>
            </a:r>
            <a:r>
              <a:rPr lang="en-US" altLang="zh-CN" dirty="0" smtClean="0">
                <a:latin typeface="仿宋_GB2312" pitchFamily="1" charset="-122"/>
                <a:ea typeface="仿宋_GB2312" pitchFamily="1" charset="-122"/>
              </a:rPr>
              <a:t>3</a:t>
            </a:r>
            <a:r>
              <a:rPr lang="zh-CN" altLang="en-US" dirty="0" smtClean="0">
                <a:latin typeface="仿宋_GB2312" pitchFamily="1" charset="-122"/>
                <a:ea typeface="仿宋_GB2312" pitchFamily="1" charset="-122"/>
              </a:rPr>
              <a:t>月</a:t>
            </a:r>
            <a:r>
              <a:rPr lang="en-US" altLang="zh-CN" dirty="0" smtClean="0">
                <a:latin typeface="仿宋_GB2312" pitchFamily="1" charset="-122"/>
                <a:ea typeface="仿宋_GB2312" pitchFamily="1" charset="-122"/>
              </a:rPr>
              <a:t>21</a:t>
            </a:r>
            <a:r>
              <a:rPr lang="zh-CN" altLang="en-US" dirty="0" smtClean="0">
                <a:latin typeface="仿宋_GB2312" pitchFamily="1" charset="-122"/>
                <a:ea typeface="仿宋_GB2312" pitchFamily="1" charset="-122"/>
              </a:rPr>
              <a:t>日认定管理工作指引（征求意见稿</a:t>
            </a:r>
            <a:r>
              <a:rPr lang="en-US" altLang="zh-CN" dirty="0" smtClean="0">
                <a:latin typeface="仿宋_GB2312" pitchFamily="1" charset="-122"/>
                <a:ea typeface="仿宋_GB2312" pitchFamily="1" charset="-122"/>
              </a:rPr>
              <a:t>)</a:t>
            </a:r>
          </a:p>
          <a:p>
            <a:pPr>
              <a:lnSpc>
                <a:spcPts val="3800"/>
              </a:lnSpc>
            </a:pPr>
            <a:r>
              <a:rPr lang="en-US" altLang="zh-CN" dirty="0" smtClean="0">
                <a:latin typeface="仿宋_GB2312" pitchFamily="1" charset="-122"/>
                <a:ea typeface="仿宋_GB2312" pitchFamily="1" charset="-122"/>
              </a:rPr>
              <a:t>2016</a:t>
            </a:r>
            <a:r>
              <a:rPr lang="zh-CN" altLang="en-US" dirty="0" smtClean="0">
                <a:latin typeface="仿宋_GB2312" pitchFamily="1" charset="-122"/>
                <a:ea typeface="仿宋_GB2312" pitchFamily="1" charset="-122"/>
              </a:rPr>
              <a:t>年</a:t>
            </a:r>
            <a:r>
              <a:rPr lang="en-US" altLang="zh-CN" dirty="0" smtClean="0">
                <a:latin typeface="仿宋_GB2312" pitchFamily="1" charset="-122"/>
                <a:ea typeface="仿宋_GB2312" pitchFamily="1" charset="-122"/>
              </a:rPr>
              <a:t>6</a:t>
            </a:r>
            <a:r>
              <a:rPr lang="zh-CN" altLang="en-US" dirty="0" smtClean="0">
                <a:latin typeface="仿宋_GB2312" pitchFamily="1" charset="-122"/>
                <a:ea typeface="仿宋_GB2312" pitchFamily="1" charset="-122"/>
              </a:rPr>
              <a:t>月</a:t>
            </a:r>
            <a:r>
              <a:rPr lang="en-US" altLang="zh-CN" dirty="0" smtClean="0">
                <a:latin typeface="仿宋_GB2312" pitchFamily="1" charset="-122"/>
                <a:ea typeface="仿宋_GB2312" pitchFamily="1" charset="-122"/>
              </a:rPr>
              <a:t>22</a:t>
            </a:r>
            <a:r>
              <a:rPr lang="zh-CN" altLang="en-US" dirty="0" smtClean="0">
                <a:latin typeface="仿宋_GB2312" pitchFamily="1" charset="-122"/>
                <a:ea typeface="仿宋_GB2312" pitchFamily="1" charset="-122"/>
              </a:rPr>
              <a:t>日认定管理工作指引（</a:t>
            </a:r>
            <a:r>
              <a:rPr lang="en-US" altLang="zh-CN" dirty="0" smtClean="0">
                <a:latin typeface="仿宋_GB2312" pitchFamily="1" charset="-122"/>
                <a:ea typeface="仿宋_GB2312" pitchFamily="1" charset="-122"/>
              </a:rPr>
              <a:t>195</a:t>
            </a:r>
            <a:r>
              <a:rPr lang="zh-CN" altLang="en-US" dirty="0" smtClean="0">
                <a:latin typeface="仿宋_GB2312" pitchFamily="1" charset="-122"/>
                <a:ea typeface="仿宋_GB2312" pitchFamily="1" charset="-122"/>
              </a:rPr>
              <a:t>号）正式颁布</a:t>
            </a:r>
            <a:endParaRPr lang="zh-CN" altLang="en-US" b="1" dirty="0"/>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ts val="3800"/>
              </a:lnSpc>
            </a:pPr>
            <a:endParaRPr lang="zh-CN" altLang="en-US" b="1" dirty="0"/>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15875" y="-12700"/>
            <a:ext cx="12185015" cy="68605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0000" y="227955"/>
            <a:ext cx="11113800" cy="784414"/>
          </a:xfrm>
        </p:spPr>
        <p:txBody>
          <a:bodyPr>
            <a:normAutofit/>
          </a:bodyPr>
          <a:lstStyle>
            <a:lvl1pPr>
              <a:defRPr sz="2800">
                <a:solidFill>
                  <a:schemeClr val="tx1"/>
                </a:solidFill>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339200"/>
            <a:ext cx="5157000" cy="46080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6196800" y="1339200"/>
            <a:ext cx="5157000" cy="46080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grpSp>
        <p:nvGrpSpPr>
          <p:cNvPr id="12" name="Group 8"/>
          <p:cNvGrpSpPr/>
          <p:nvPr/>
        </p:nvGrpSpPr>
        <p:grpSpPr bwMode="auto">
          <a:xfrm>
            <a:off x="10584" y="6729413"/>
            <a:ext cx="12192000" cy="133350"/>
            <a:chOff x="0" y="0"/>
            <a:chExt cx="12194759" cy="78775"/>
          </a:xfrm>
        </p:grpSpPr>
        <p:sp>
          <p:nvSpPr>
            <p:cNvPr id="13" name="矩形 9"/>
            <p:cNvSpPr>
              <a:spLocks noChangeArrowheads="1"/>
            </p:cNvSpPr>
            <p:nvPr/>
          </p:nvSpPr>
          <p:spPr bwMode="auto">
            <a:xfrm>
              <a:off x="0" y="0"/>
              <a:ext cx="4268177" cy="78775"/>
            </a:xfrm>
            <a:prstGeom prst="rect">
              <a:avLst/>
            </a:prstGeom>
            <a:solidFill>
              <a:srgbClr val="21346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zh-CN" altLang="zh-CN" sz="1800">
                <a:solidFill>
                  <a:srgbClr val="FFFFFF"/>
                </a:solidFill>
                <a:latin typeface="黑体" panose="02010609060101010101" pitchFamily="49" charset="-122"/>
                <a:sym typeface="黑体" panose="02010609060101010101" pitchFamily="49" charset="-122"/>
              </a:endParaRPr>
            </a:p>
          </p:txBody>
        </p:sp>
        <p:sp>
          <p:nvSpPr>
            <p:cNvPr id="14" name="矩形 10"/>
            <p:cNvSpPr>
              <a:spLocks noChangeArrowheads="1"/>
            </p:cNvSpPr>
            <p:nvPr/>
          </p:nvSpPr>
          <p:spPr bwMode="auto">
            <a:xfrm>
              <a:off x="4258716" y="0"/>
              <a:ext cx="3651005" cy="78775"/>
            </a:xfrm>
            <a:prstGeom prst="rect">
              <a:avLst/>
            </a:prstGeom>
            <a:solidFill>
              <a:srgbClr val="1483B5"/>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zh-CN" altLang="zh-CN" sz="1800">
                <a:solidFill>
                  <a:srgbClr val="FFFFFF"/>
                </a:solidFill>
                <a:latin typeface="黑体" panose="02010609060101010101" pitchFamily="49" charset="-122"/>
                <a:sym typeface="黑体" panose="02010609060101010101" pitchFamily="49" charset="-122"/>
              </a:endParaRPr>
            </a:p>
          </p:txBody>
        </p:sp>
        <p:sp>
          <p:nvSpPr>
            <p:cNvPr id="15" name="矩形 11"/>
            <p:cNvSpPr>
              <a:spLocks noChangeArrowheads="1"/>
            </p:cNvSpPr>
            <p:nvPr/>
          </p:nvSpPr>
          <p:spPr bwMode="auto">
            <a:xfrm>
              <a:off x="7909721" y="0"/>
              <a:ext cx="4285038" cy="78775"/>
            </a:xfrm>
            <a:prstGeom prst="rect">
              <a:avLst/>
            </a:prstGeom>
            <a:solidFill>
              <a:srgbClr val="3BA2CD"/>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zh-CN" altLang="zh-CN" sz="1800">
                <a:solidFill>
                  <a:srgbClr val="FFFFFF"/>
                </a:solidFill>
                <a:latin typeface="黑体" panose="02010609060101010101" pitchFamily="49" charset="-122"/>
                <a:sym typeface="黑体" panose="02010609060101010101" pitchFamily="49" charset="-122"/>
              </a:endParaRPr>
            </a:p>
          </p:txBody>
        </p:sp>
      </p:grpSp>
      <p:sp>
        <p:nvSpPr>
          <p:cNvPr id="5" name="日期占位符 4"/>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DD2BE5-FB14-4EBB-A41F-73CD53685F6E}" type="slidenum">
              <a:rPr lang="zh-CN" altLang="en-US" smtClean="0"/>
              <a:pPr/>
              <a:t>‹#›</a:t>
            </a:fld>
            <a:endParaRPr lang="zh-CN" altLang="en-US"/>
          </a:p>
        </p:txBody>
      </p:sp>
      <p:grpSp>
        <p:nvGrpSpPr>
          <p:cNvPr id="16" name="组合 15"/>
          <p:cNvGrpSpPr/>
          <p:nvPr/>
        </p:nvGrpSpPr>
        <p:grpSpPr>
          <a:xfrm>
            <a:off x="-5182" y="293834"/>
            <a:ext cx="232062" cy="592764"/>
            <a:chOff x="7938" y="376238"/>
            <a:chExt cx="170289" cy="434975"/>
          </a:xfrm>
        </p:grpSpPr>
        <p:sp>
          <p:nvSpPr>
            <p:cNvPr id="17" name="矩形 5"/>
            <p:cNvSpPr>
              <a:spLocks noChangeArrowheads="1"/>
            </p:cNvSpPr>
            <p:nvPr/>
          </p:nvSpPr>
          <p:spPr bwMode="auto">
            <a:xfrm>
              <a:off x="7938" y="376238"/>
              <a:ext cx="170289" cy="144992"/>
            </a:xfrm>
            <a:prstGeom prst="rect">
              <a:avLst/>
            </a:prstGeom>
            <a:solidFill>
              <a:srgbClr val="21346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sp>
          <p:nvSpPr>
            <p:cNvPr id="18" name="矩形 6"/>
            <p:cNvSpPr>
              <a:spLocks noChangeArrowheads="1"/>
            </p:cNvSpPr>
            <p:nvPr/>
          </p:nvSpPr>
          <p:spPr bwMode="auto">
            <a:xfrm>
              <a:off x="7938" y="521230"/>
              <a:ext cx="169200" cy="144992"/>
            </a:xfrm>
            <a:prstGeom prst="rect">
              <a:avLst/>
            </a:prstGeom>
            <a:solidFill>
              <a:srgbClr val="1483B5"/>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sp>
          <p:nvSpPr>
            <p:cNvPr id="19" name="矩形 7"/>
            <p:cNvSpPr>
              <a:spLocks noChangeArrowheads="1"/>
            </p:cNvSpPr>
            <p:nvPr/>
          </p:nvSpPr>
          <p:spPr bwMode="auto">
            <a:xfrm>
              <a:off x="7938" y="666221"/>
              <a:ext cx="169200" cy="144992"/>
            </a:xfrm>
            <a:prstGeom prst="rect">
              <a:avLst/>
            </a:prstGeom>
            <a:solidFill>
              <a:srgbClr val="3BA2CD"/>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40000" y="309600"/>
            <a:ext cx="6554938" cy="572400"/>
          </a:xfrm>
        </p:spPr>
        <p:txBody>
          <a:bodyPr>
            <a:normAutofit/>
          </a:bodyPr>
          <a:lstStyle>
            <a:lvl1pPr>
              <a:defRPr sz="2800">
                <a:solidFill>
                  <a:schemeClr val="tx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41600" y="5446800"/>
            <a:ext cx="4713600" cy="590400"/>
          </a:xfrm>
          <a:solidFill>
            <a:srgbClr val="3BA2CD"/>
          </a:solidFill>
        </p:spPr>
        <p:txBody>
          <a:bodyPr anchor="ctr" anchorCtr="0">
            <a:norm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1305600" y="1771200"/>
            <a:ext cx="4214400" cy="3387600"/>
          </a:xfrm>
        </p:spPr>
        <p:txBody>
          <a:bodyPr>
            <a:normAutofit/>
          </a:bodyPr>
          <a:lstStyle>
            <a:lvl1pPr marL="285750" indent="-285750">
              <a:buFont typeface="Arial" panose="020B0604020202020204" pitchFamily="34" charset="0"/>
              <a:buChar char="•"/>
              <a:defRPr sz="2400">
                <a:solidFill>
                  <a:schemeClr val="tx1"/>
                </a:solidFill>
              </a:defRPr>
            </a:lvl1pPr>
            <a:lvl2pPr marL="742950" indent="-285750">
              <a:buFont typeface="Arial" panose="020B0604020202020204" pitchFamily="34" charset="0"/>
              <a:buChar char="•"/>
              <a:defRPr sz="2000">
                <a:solidFill>
                  <a:schemeClr val="tx1"/>
                </a:solidFill>
              </a:defRPr>
            </a:lvl2pPr>
            <a:lvl3pPr marL="1200150" indent="-285750">
              <a:buFont typeface="Arial" panose="020B0604020202020204" pitchFamily="34" charset="0"/>
              <a:buChar char="•"/>
              <a:defRPr sz="1800">
                <a:solidFill>
                  <a:schemeClr val="tx1"/>
                </a:solidFill>
              </a:defRPr>
            </a:lvl3pPr>
            <a:lvl4pPr marL="1657350" indent="-285750">
              <a:buFont typeface="Arial" panose="020B0604020202020204" pitchFamily="34" charset="0"/>
              <a:buChar char="•"/>
              <a:defRPr sz="1800">
                <a:solidFill>
                  <a:schemeClr val="tx1"/>
                </a:solidFill>
              </a:defRPr>
            </a:lvl4pPr>
            <a:lvl5pPr marL="2114550" indent="-285750">
              <a:buFont typeface="Arial" panose="020B0604020202020204" pitchFamily="34" charset="0"/>
              <a:buChar char="•"/>
              <a:defRPr sz="1800">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374400" y="5446800"/>
            <a:ext cx="4713600" cy="590400"/>
          </a:xfrm>
          <a:solidFill>
            <a:srgbClr val="3BA2CD"/>
          </a:solidFill>
        </p:spPr>
        <p:txBody>
          <a:bodyPr anchor="ctr" anchorCtr="0">
            <a:norm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6638400" y="1771200"/>
            <a:ext cx="4219200" cy="3387600"/>
          </a:xfrm>
        </p:spPr>
        <p:txBody>
          <a:bodyPr>
            <a:normAutofit/>
          </a:bodyPr>
          <a:lstStyle>
            <a:lvl1pPr marL="285750" indent="-285750">
              <a:buFont typeface="Arial" panose="020B0604020202020204" pitchFamily="34" charset="0"/>
              <a:buChar char="•"/>
              <a:defRPr sz="2400">
                <a:solidFill>
                  <a:schemeClr val="tx1"/>
                </a:solidFill>
              </a:defRPr>
            </a:lvl1pPr>
            <a:lvl2pPr marL="742950" indent="-285750">
              <a:buFont typeface="Arial" panose="020B0604020202020204" pitchFamily="34" charset="0"/>
              <a:buChar char="•"/>
              <a:defRPr sz="2000">
                <a:solidFill>
                  <a:schemeClr val="tx1"/>
                </a:solidFill>
              </a:defRPr>
            </a:lvl2pPr>
            <a:lvl3pPr marL="1200150" indent="-285750">
              <a:buFont typeface="Arial" panose="020B0604020202020204" pitchFamily="34" charset="0"/>
              <a:buChar char="•"/>
              <a:defRPr sz="1800">
                <a:solidFill>
                  <a:schemeClr val="tx1"/>
                </a:solidFill>
              </a:defRPr>
            </a:lvl3pPr>
            <a:lvl4pPr marL="1657350" indent="-285750">
              <a:buFont typeface="Arial" panose="020B0604020202020204" pitchFamily="34" charset="0"/>
              <a:buChar char="•"/>
              <a:defRPr sz="1800">
                <a:solidFill>
                  <a:schemeClr val="tx1"/>
                </a:solidFill>
              </a:defRPr>
            </a:lvl4pPr>
            <a:lvl5pPr marL="2114550" indent="-285750">
              <a:buFont typeface="Arial" panose="020B0604020202020204" pitchFamily="34" charset="0"/>
              <a:buChar char="•"/>
              <a:defRPr sz="1800">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DD2BE5-FB14-4EBB-A41F-73CD53685F6E}" type="slidenum">
              <a:rPr lang="zh-CN" altLang="en-US" smtClean="0"/>
              <a:pPr/>
              <a:t>‹#›</a:t>
            </a:fld>
            <a:endParaRPr lang="zh-CN" altLang="en-US"/>
          </a:p>
        </p:txBody>
      </p:sp>
      <p:grpSp>
        <p:nvGrpSpPr>
          <p:cNvPr id="14" name="组合 13"/>
          <p:cNvGrpSpPr/>
          <p:nvPr/>
        </p:nvGrpSpPr>
        <p:grpSpPr>
          <a:xfrm>
            <a:off x="-5182" y="293834"/>
            <a:ext cx="232062" cy="592764"/>
            <a:chOff x="7938" y="376238"/>
            <a:chExt cx="170289" cy="434975"/>
          </a:xfrm>
        </p:grpSpPr>
        <p:sp>
          <p:nvSpPr>
            <p:cNvPr id="15" name="矩形 5"/>
            <p:cNvSpPr>
              <a:spLocks noChangeArrowheads="1"/>
            </p:cNvSpPr>
            <p:nvPr/>
          </p:nvSpPr>
          <p:spPr bwMode="auto">
            <a:xfrm>
              <a:off x="7938" y="376238"/>
              <a:ext cx="170289" cy="144992"/>
            </a:xfrm>
            <a:prstGeom prst="rect">
              <a:avLst/>
            </a:prstGeom>
            <a:solidFill>
              <a:srgbClr val="21346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sp>
          <p:nvSpPr>
            <p:cNvPr id="16" name="矩形 6"/>
            <p:cNvSpPr>
              <a:spLocks noChangeArrowheads="1"/>
            </p:cNvSpPr>
            <p:nvPr/>
          </p:nvSpPr>
          <p:spPr bwMode="auto">
            <a:xfrm>
              <a:off x="7938" y="521230"/>
              <a:ext cx="169200" cy="144992"/>
            </a:xfrm>
            <a:prstGeom prst="rect">
              <a:avLst/>
            </a:prstGeom>
            <a:solidFill>
              <a:srgbClr val="1483B5"/>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sp>
          <p:nvSpPr>
            <p:cNvPr id="17" name="矩形 7"/>
            <p:cNvSpPr>
              <a:spLocks noChangeArrowheads="1"/>
            </p:cNvSpPr>
            <p:nvPr/>
          </p:nvSpPr>
          <p:spPr bwMode="auto">
            <a:xfrm>
              <a:off x="7938" y="666221"/>
              <a:ext cx="169200" cy="144992"/>
            </a:xfrm>
            <a:prstGeom prst="rect">
              <a:avLst/>
            </a:prstGeom>
            <a:solidFill>
              <a:srgbClr val="3BA2CD"/>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6" name="Group 5"/>
          <p:cNvGrpSpPr/>
          <p:nvPr>
            <p:custDataLst>
              <p:tags r:id="rId1"/>
            </p:custDataLst>
          </p:nvPr>
        </p:nvGrpSpPr>
        <p:grpSpPr bwMode="auto">
          <a:xfrm flipV="1">
            <a:off x="0" y="2"/>
            <a:ext cx="12192847" cy="706758"/>
            <a:chOff x="0" y="-366"/>
            <a:chExt cx="14399" cy="1271"/>
          </a:xfrm>
        </p:grpSpPr>
        <p:sp>
          <p:nvSpPr>
            <p:cNvPr id="17" name="Rectangle 5"/>
            <p:cNvSpPr>
              <a:spLocks noChangeArrowheads="1"/>
            </p:cNvSpPr>
            <p:nvPr>
              <p:custDataLst>
                <p:tags r:id="rId7"/>
              </p:custDataLst>
            </p:nvPr>
          </p:nvSpPr>
          <p:spPr bwMode="auto">
            <a:xfrm flipV="1">
              <a:off x="0" y="451"/>
              <a:ext cx="14399" cy="454"/>
            </a:xfrm>
            <a:prstGeom prst="rect">
              <a:avLst/>
            </a:prstGeom>
            <a:solidFill>
              <a:srgbClr val="2C81C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algn="ctr">
                <a:spcBef>
                  <a:spcPct val="20000"/>
                </a:spcBef>
                <a:buSzPct val="125000"/>
                <a:defRPr sz="1600">
                  <a:solidFill>
                    <a:srgbClr val="2C81C3"/>
                  </a:solidFill>
                  <a:latin typeface="Arial" panose="020B0604020202020204" pitchFamily="34" charset="0"/>
                  <a:ea typeface="黑体" panose="02010609060101010101" pitchFamily="49" charset="-122"/>
                </a:defRPr>
              </a:lvl2pPr>
              <a:lvl3pPr algn="ctr">
                <a:spcBef>
                  <a:spcPct val="20000"/>
                </a:spcBef>
                <a:buSzPct val="125000"/>
                <a:defRPr sz="1400">
                  <a:solidFill>
                    <a:srgbClr val="2C81C3"/>
                  </a:solidFill>
                  <a:latin typeface="Arial" panose="020B0604020202020204" pitchFamily="34" charset="0"/>
                  <a:ea typeface="黑体" panose="02010609060101010101" pitchFamily="49" charset="-122"/>
                </a:defRPr>
              </a:lvl3pPr>
              <a:lvl4pPr algn="ctr">
                <a:spcBef>
                  <a:spcPct val="20000"/>
                </a:spcBef>
                <a:buSzPct val="125000"/>
                <a:defRPr sz="1200">
                  <a:solidFill>
                    <a:srgbClr val="2C81C3"/>
                  </a:solidFill>
                  <a:latin typeface="Arial" panose="020B0604020202020204" pitchFamily="34" charset="0"/>
                  <a:ea typeface="黑体" panose="02010609060101010101" pitchFamily="49" charset="-122"/>
                </a:defRPr>
              </a:lvl4pPr>
              <a:lvl5pPr algn="ctr">
                <a:spcBef>
                  <a:spcPct val="20000"/>
                </a:spcBef>
                <a:buSzPct val="125000"/>
                <a:defRPr sz="1200">
                  <a:solidFill>
                    <a:srgbClr val="2C81C3"/>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9pPr>
            </a:lstStyle>
            <a:p>
              <a:pPr marL="212725" indent="-212725">
                <a:buFontTx/>
                <a:buChar char="•"/>
              </a:pPr>
              <a:endParaRPr lang="zh-CN" altLang="zh-CN"/>
            </a:p>
          </p:txBody>
        </p:sp>
        <p:sp>
          <p:nvSpPr>
            <p:cNvPr id="18" name="AutoShape 7"/>
            <p:cNvSpPr>
              <a:spLocks noChangeArrowheads="1"/>
            </p:cNvSpPr>
            <p:nvPr>
              <p:custDataLst>
                <p:tags r:id="rId8"/>
              </p:custDataLst>
            </p:nvPr>
          </p:nvSpPr>
          <p:spPr bwMode="auto">
            <a:xfrm>
              <a:off x="6064" y="-366"/>
              <a:ext cx="2382" cy="1245"/>
            </a:xfrm>
            <a:prstGeom prst="triangle">
              <a:avLst>
                <a:gd name="adj" fmla="val 50000"/>
              </a:avLst>
            </a:prstGeom>
            <a:solidFill>
              <a:srgbClr val="2C81C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grpSp>
        <p:nvGrpSpPr>
          <p:cNvPr id="19" name="Group 8"/>
          <p:cNvGrpSpPr/>
          <p:nvPr>
            <p:custDataLst>
              <p:tags r:id="rId2"/>
            </p:custDataLst>
          </p:nvPr>
        </p:nvGrpSpPr>
        <p:grpSpPr bwMode="auto">
          <a:xfrm>
            <a:off x="0" y="6160437"/>
            <a:ext cx="12192847" cy="724549"/>
            <a:chOff x="0" y="-398"/>
            <a:chExt cx="14399" cy="1303"/>
          </a:xfrm>
        </p:grpSpPr>
        <p:sp>
          <p:nvSpPr>
            <p:cNvPr id="20" name="Rectangle 5"/>
            <p:cNvSpPr>
              <a:spLocks noChangeArrowheads="1"/>
            </p:cNvSpPr>
            <p:nvPr>
              <p:custDataLst>
                <p:tags r:id="rId5"/>
              </p:custDataLst>
            </p:nvPr>
          </p:nvSpPr>
          <p:spPr bwMode="auto">
            <a:xfrm flipV="1">
              <a:off x="0" y="451"/>
              <a:ext cx="14399" cy="454"/>
            </a:xfrm>
            <a:prstGeom prst="rect">
              <a:avLst/>
            </a:prstGeom>
            <a:solidFill>
              <a:srgbClr val="2C81C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algn="ctr">
                <a:spcBef>
                  <a:spcPct val="20000"/>
                </a:spcBef>
                <a:buSzPct val="125000"/>
                <a:defRPr sz="1600">
                  <a:solidFill>
                    <a:srgbClr val="2C81C3"/>
                  </a:solidFill>
                  <a:latin typeface="Arial" panose="020B0604020202020204" pitchFamily="34" charset="0"/>
                  <a:ea typeface="黑体" panose="02010609060101010101" pitchFamily="49" charset="-122"/>
                </a:defRPr>
              </a:lvl2pPr>
              <a:lvl3pPr algn="ctr">
                <a:spcBef>
                  <a:spcPct val="20000"/>
                </a:spcBef>
                <a:buSzPct val="125000"/>
                <a:defRPr sz="1400">
                  <a:solidFill>
                    <a:srgbClr val="2C81C3"/>
                  </a:solidFill>
                  <a:latin typeface="Arial" panose="020B0604020202020204" pitchFamily="34" charset="0"/>
                  <a:ea typeface="黑体" panose="02010609060101010101" pitchFamily="49" charset="-122"/>
                </a:defRPr>
              </a:lvl3pPr>
              <a:lvl4pPr algn="ctr">
                <a:spcBef>
                  <a:spcPct val="20000"/>
                </a:spcBef>
                <a:buSzPct val="125000"/>
                <a:defRPr sz="1200">
                  <a:solidFill>
                    <a:srgbClr val="2C81C3"/>
                  </a:solidFill>
                  <a:latin typeface="Arial" panose="020B0604020202020204" pitchFamily="34" charset="0"/>
                  <a:ea typeface="黑体" panose="02010609060101010101" pitchFamily="49" charset="-122"/>
                </a:defRPr>
              </a:lvl4pPr>
              <a:lvl5pPr algn="ctr">
                <a:spcBef>
                  <a:spcPct val="20000"/>
                </a:spcBef>
                <a:buSzPct val="125000"/>
                <a:defRPr sz="1200">
                  <a:solidFill>
                    <a:srgbClr val="2C81C3"/>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9pPr>
            </a:lstStyle>
            <a:p>
              <a:pPr marL="212725" indent="-212725">
                <a:buFontTx/>
                <a:buChar char="•"/>
              </a:pPr>
              <a:endParaRPr lang="zh-CN" altLang="zh-CN"/>
            </a:p>
          </p:txBody>
        </p:sp>
        <p:sp>
          <p:nvSpPr>
            <p:cNvPr id="21" name="AutoShape 10"/>
            <p:cNvSpPr>
              <a:spLocks noChangeArrowheads="1"/>
            </p:cNvSpPr>
            <p:nvPr>
              <p:custDataLst>
                <p:tags r:id="rId6"/>
              </p:custDataLst>
            </p:nvPr>
          </p:nvSpPr>
          <p:spPr bwMode="auto">
            <a:xfrm>
              <a:off x="6064" y="-398"/>
              <a:ext cx="2382" cy="1112"/>
            </a:xfrm>
            <a:prstGeom prst="triangle">
              <a:avLst>
                <a:gd name="adj" fmla="val 50000"/>
              </a:avLst>
            </a:prstGeom>
            <a:solidFill>
              <a:srgbClr val="2C81C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
        <p:nvSpPr>
          <p:cNvPr id="4" name="Line 4"/>
          <p:cNvSpPr>
            <a:spLocks noChangeShapeType="1"/>
          </p:cNvSpPr>
          <p:nvPr>
            <p:custDataLst>
              <p:tags r:id="rId3"/>
            </p:custDataLst>
          </p:nvPr>
        </p:nvSpPr>
        <p:spPr bwMode="auto">
          <a:xfrm>
            <a:off x="4726518" y="3182938"/>
            <a:ext cx="3699933" cy="0"/>
          </a:xfrm>
          <a:prstGeom prst="line">
            <a:avLst/>
          </a:prstGeom>
          <a:noFill/>
          <a:ln w="9525" cmpd="sng">
            <a:solidFill>
              <a:srgbClr val="2C81C3"/>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2" name="标题 1"/>
          <p:cNvSpPr>
            <a:spLocks noGrp="1"/>
          </p:cNvSpPr>
          <p:nvPr>
            <p:ph type="title" hasCustomPrompt="1"/>
          </p:nvPr>
        </p:nvSpPr>
        <p:spPr>
          <a:xfrm>
            <a:off x="4560000" y="2543695"/>
            <a:ext cx="4032000" cy="644400"/>
          </a:xfrm>
        </p:spPr>
        <p:txBody>
          <a:bodyPr anchor="b" anchorCtr="0">
            <a:normAutofit/>
          </a:bodyPr>
          <a:lstStyle>
            <a:lvl1pPr algn="ctr">
              <a:defRPr sz="3600"/>
            </a:lvl1pPr>
          </a:lstStyle>
          <a:p>
            <a:r>
              <a:rPr lang="zh-CN" altLang="en-US" dirty="0" smtClean="0"/>
              <a:t>编辑标题</a:t>
            </a:r>
            <a:endParaRPr lang="zh-CN" altLang="en-US" dirty="0"/>
          </a:p>
        </p:txBody>
      </p:sp>
      <p:sp>
        <p:nvSpPr>
          <p:cNvPr id="14" name="文本占位符 13"/>
          <p:cNvSpPr>
            <a:spLocks noGrp="1"/>
          </p:cNvSpPr>
          <p:nvPr>
            <p:ph type="body" sz="quarter" idx="10"/>
          </p:nvPr>
        </p:nvSpPr>
        <p:spPr>
          <a:xfrm>
            <a:off x="4559999" y="3235191"/>
            <a:ext cx="4031551" cy="601268"/>
          </a:xfrm>
        </p:spPr>
        <p:txBody>
          <a:bodyPr anchor="ctr" anchorCtr="0">
            <a:noAutofit/>
          </a:bodyP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zh-CN" altLang="en-US" dirty="0" smtClean="0"/>
              <a:t>单击此处编辑母版文本样式</a:t>
            </a:r>
          </a:p>
        </p:txBody>
      </p:sp>
      <p:sp>
        <p:nvSpPr>
          <p:cNvPr id="11" name="日期占位符 10"/>
          <p:cNvSpPr>
            <a:spLocks noGrp="1"/>
          </p:cNvSpPr>
          <p:nvPr>
            <p:ph type="dt" sz="half" idx="11"/>
          </p:nvPr>
        </p:nvSpPr>
        <p:spPr/>
        <p:txBody>
          <a:bodyPr/>
          <a:lstStyle/>
          <a:p>
            <a:fld id="{73F4C645-05EC-4F6E-8BEB-1A157AC84573}" type="datetimeFigureOut">
              <a:rPr lang="zh-CN" altLang="en-US" smtClean="0"/>
              <a:pPr/>
              <a:t>2018/4/16 Monday</a:t>
            </a:fld>
            <a:endParaRPr lang="zh-CN" altLang="en-US"/>
          </a:p>
        </p:txBody>
      </p:sp>
      <p:sp>
        <p:nvSpPr>
          <p:cNvPr id="12" name="页脚占位符 11"/>
          <p:cNvSpPr>
            <a:spLocks noGrp="1"/>
          </p:cNvSpPr>
          <p:nvPr>
            <p:ph type="ftr" sz="quarter" idx="12"/>
          </p:nvPr>
        </p:nvSpPr>
        <p:spPr/>
        <p:txBody>
          <a:bodyPr/>
          <a:lstStyle/>
          <a:p>
            <a:endParaRPr lang="zh-CN" altLang="en-US"/>
          </a:p>
        </p:txBody>
      </p:sp>
      <p:sp>
        <p:nvSpPr>
          <p:cNvPr id="13" name="灯片编号占位符 12"/>
          <p:cNvSpPr>
            <a:spLocks noGrp="1"/>
          </p:cNvSpPr>
          <p:nvPr>
            <p:ph type="sldNum" sz="quarter" idx="13"/>
          </p:nvPr>
        </p:nvSpPr>
        <p:spPr/>
        <p:txBody>
          <a:bodyPr/>
          <a:lstStyle/>
          <a:p>
            <a:fld id="{71DD2BE5-FB14-4EBB-A41F-73CD53685F6E}" type="slidenum">
              <a:rPr lang="zh-CN" altLang="en-US" smtClean="0"/>
              <a:pPr/>
              <a:t>‹#›</a:t>
            </a:fld>
            <a:endParaRPr lang="zh-CN" altLang="en-US"/>
          </a:p>
        </p:txBody>
      </p:sp>
      <p:sp>
        <p:nvSpPr>
          <p:cNvPr id="15" name="矩形 1"/>
          <p:cNvSpPr>
            <a:spLocks noChangeArrowheads="1"/>
          </p:cNvSpPr>
          <p:nvPr>
            <p:custDataLst>
              <p:tags r:id="rId4"/>
            </p:custDataLst>
          </p:nvPr>
        </p:nvSpPr>
        <p:spPr bwMode="auto">
          <a:xfrm>
            <a:off x="3731684" y="2686873"/>
            <a:ext cx="745056" cy="992130"/>
          </a:xfrm>
          <a:prstGeom prst="rect">
            <a:avLst/>
          </a:prstGeom>
          <a:noFill/>
          <a:ln w="76200" cmpd="sng">
            <a:solidFill>
              <a:srgbClr val="2C81C3"/>
            </a:solidFill>
            <a:miter lim="800000"/>
          </a:ln>
          <a:effectLst/>
          <a:extLst>
            <a:ext uri="{909E8E84-426E-40DD-AFC4-6F175D3DCCD1}">
              <a14:hiddenFill xmlns="" xmlns:a14="http://schemas.microsoft.com/office/drawing/2010/main">
                <a:solidFill>
                  <a:srgbClr val="5EACEC"/>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marL="742950" indent="-285750" algn="ctr">
              <a:spcBef>
                <a:spcPct val="20000"/>
              </a:spcBef>
              <a:buSzPct val="125000"/>
              <a:defRPr>
                <a:solidFill>
                  <a:srgbClr val="2C81C3"/>
                </a:solidFill>
                <a:latin typeface="Arial" panose="020B0604020202020204" pitchFamily="34" charset="0"/>
                <a:ea typeface="黑体" panose="02010609060101010101" pitchFamily="49" charset="-122"/>
              </a:defRPr>
            </a:lvl2pPr>
            <a:lvl3pPr marL="1143000" indent="-228600" algn="ctr">
              <a:spcBef>
                <a:spcPct val="20000"/>
              </a:spcBef>
              <a:buSzPct val="125000"/>
              <a:defRPr>
                <a:solidFill>
                  <a:srgbClr val="2C81C3"/>
                </a:solidFill>
                <a:latin typeface="Arial" panose="020B0604020202020204" pitchFamily="34" charset="0"/>
                <a:ea typeface="黑体" panose="02010609060101010101" pitchFamily="49" charset="-122"/>
              </a:defRPr>
            </a:lvl3pPr>
            <a:lvl4pPr marL="1600200" indent="-228600" algn="ctr">
              <a:spcBef>
                <a:spcPct val="20000"/>
              </a:spcBef>
              <a:buSzPct val="125000"/>
              <a:defRPr>
                <a:solidFill>
                  <a:srgbClr val="2C81C3"/>
                </a:solidFill>
                <a:latin typeface="Arial" panose="020B0604020202020204" pitchFamily="34" charset="0"/>
                <a:ea typeface="黑体" panose="02010609060101010101" pitchFamily="49" charset="-122"/>
              </a:defRPr>
            </a:lvl4pPr>
            <a:lvl5pPr marL="2057400" indent="-228600" algn="ctr">
              <a:spcBef>
                <a:spcPct val="20000"/>
              </a:spcBef>
              <a:buSzPct val="125000"/>
              <a:defRPr>
                <a:solidFill>
                  <a:srgbClr val="2C81C3"/>
                </a:solidFill>
                <a:latin typeface="Arial" panose="020B0604020202020204" pitchFamily="34" charset="0"/>
                <a:ea typeface="黑体" panose="02010609060101010101" pitchFamily="49" charset="-122"/>
              </a:defRPr>
            </a:lvl5pPr>
            <a:lvl6pPr marL="25146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6pPr>
            <a:lvl7pPr marL="29718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7pPr>
            <a:lvl8pPr marL="34290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8pPr>
            <a:lvl9pPr marL="38862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9pPr>
          </a:lstStyle>
          <a:p>
            <a:pPr algn="ctr" eaLnBrk="1" hangingPunct="1">
              <a:spcBef>
                <a:spcPct val="0"/>
              </a:spcBef>
              <a:buFontTx/>
              <a:buNone/>
            </a:pPr>
            <a:endParaRPr lang="zh-CN" altLang="zh-CN" b="1">
              <a:solidFill>
                <a:srgbClr val="5EACEC"/>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Picture 2" descr="图片1 副本"/>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57151"/>
            <a:ext cx="9503833"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008000" y="154800"/>
            <a:ext cx="7017600" cy="756000"/>
          </a:xfrm>
        </p:spPr>
        <p:txBody>
          <a:bodyPr anchor="ctr" anchorCtr="0">
            <a:normAutofit/>
          </a:bodyPr>
          <a:lstStyle>
            <a:lvl1pPr>
              <a:defRPr sz="2800">
                <a:solidFill>
                  <a:schemeClr val="bg1"/>
                </a:solidFill>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56000" y="1342800"/>
            <a:ext cx="3920400" cy="48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4906538" y="1529254"/>
            <a:ext cx="6646126" cy="4709545"/>
          </a:xfrm>
        </p:spPr>
        <p:txBody>
          <a:bodyPr>
            <a:normAutofit/>
          </a:bodyPr>
          <a:lstStyle>
            <a:lvl1pPr marL="285750" indent="-285750">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DD2BE5-FB14-4EBB-A41F-73CD53685F6E}" type="slidenum">
              <a:rPr lang="zh-CN" altLang="en-US" smtClean="0"/>
              <a:pPr/>
              <a:t>‹#›</a:t>
            </a:fld>
            <a:endParaRPr lang="zh-CN" altLang="en-US"/>
          </a:p>
        </p:txBody>
      </p:sp>
      <p:sp>
        <p:nvSpPr>
          <p:cNvPr id="6" name="内容占位符 6"/>
          <p:cNvSpPr>
            <a:spLocks noGrp="1"/>
          </p:cNvSpPr>
          <p:nvPr>
            <p:ph sz="quarter" idx="13"/>
          </p:nvPr>
        </p:nvSpPr>
        <p:spPr>
          <a:xfrm>
            <a:off x="838200" y="412955"/>
            <a:ext cx="10515600" cy="557509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kern="1200">
              <a:solidFill>
                <a:prstClr val="white"/>
              </a:solidFill>
              <a:latin typeface="Calibri"/>
              <a:ea typeface="宋体"/>
              <a:cs typeface="+mn-cs"/>
            </a:endParaRPr>
          </a:p>
        </p:txBody>
      </p:sp>
      <p:pic>
        <p:nvPicPr>
          <p:cNvPr id="9" name="图片 8"/>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15875" y="-12700"/>
            <a:ext cx="12185015" cy="6860540"/>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New Produc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New Produc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2"/>
          <p:cNvPicPr>
            <a:picLocks noChangeAspect="1" noChangeArrowheads="1"/>
          </p:cNvPicPr>
          <p:nvPr>
            <p:custDataLst>
              <p:tags r:id="rId1"/>
            </p:custDataLst>
          </p:nvPr>
        </p:nvPicPr>
        <p:blipFill>
          <a:blip r:embed="rId3" cstate="print">
            <a:extLst>
              <a:ext uri="{28A0092B-C50C-407E-A947-70E740481C1C}">
                <a14:useLocalDpi xmlns="" xmlns:a14="http://schemas.microsoft.com/office/drawing/2010/main" val="0"/>
              </a:ext>
            </a:extLst>
          </a:blip>
          <a:srcRect t="64" b="64"/>
          <a:stretch>
            <a:fillRect/>
          </a:stretch>
        </p:blipFill>
        <p:spPr bwMode="auto">
          <a:xfrm>
            <a:off x="0" y="0"/>
            <a:ext cx="12192000" cy="4797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838200" y="5140800"/>
            <a:ext cx="10537800" cy="640800"/>
          </a:xfrm>
        </p:spPr>
        <p:txBody>
          <a:bodyPr anchor="b">
            <a:normAutofit/>
          </a:bodyPr>
          <a:lstStyle>
            <a:lvl1pPr algn="ctr">
              <a:defRPr sz="3200">
                <a:solidFill>
                  <a:schemeClr val="tx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5785200"/>
            <a:ext cx="10537800" cy="504000"/>
          </a:xfrm>
        </p:spPr>
        <p:txBody>
          <a:bodyPr>
            <a:normAutofit/>
          </a:bodyPr>
          <a:lstStyle>
            <a:lvl1pPr marL="0" indent="0" algn="ctr">
              <a:buNone/>
              <a:defRPr sz="2400">
                <a:solidFill>
                  <a:srgbClr val="2C81C3"/>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73600"/>
            <a:ext cx="10515600" cy="1144800"/>
          </a:xfrm>
        </p:spPr>
        <p:txBody>
          <a:bodyPr>
            <a:normAutofit/>
          </a:bodyPr>
          <a:lstStyle>
            <a:lvl1pPr algn="ctr">
              <a:defRPr sz="36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602000"/>
            <a:ext cx="10515600" cy="4525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6" name="Group 5"/>
          <p:cNvGrpSpPr/>
          <p:nvPr>
            <p:custDataLst>
              <p:tags r:id="rId1"/>
            </p:custDataLst>
          </p:nvPr>
        </p:nvGrpSpPr>
        <p:grpSpPr bwMode="auto">
          <a:xfrm flipV="1">
            <a:off x="0" y="2"/>
            <a:ext cx="12192847" cy="706758"/>
            <a:chOff x="0" y="-366"/>
            <a:chExt cx="14399" cy="1271"/>
          </a:xfrm>
        </p:grpSpPr>
        <p:sp>
          <p:nvSpPr>
            <p:cNvPr id="17" name="Rectangle 5"/>
            <p:cNvSpPr>
              <a:spLocks noChangeArrowheads="1"/>
            </p:cNvSpPr>
            <p:nvPr>
              <p:custDataLst>
                <p:tags r:id="rId7"/>
              </p:custDataLst>
            </p:nvPr>
          </p:nvSpPr>
          <p:spPr bwMode="auto">
            <a:xfrm flipV="1">
              <a:off x="0" y="451"/>
              <a:ext cx="14399" cy="454"/>
            </a:xfrm>
            <a:prstGeom prst="rect">
              <a:avLst/>
            </a:prstGeom>
            <a:solidFill>
              <a:srgbClr val="2C81C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algn="ctr">
                <a:spcBef>
                  <a:spcPct val="20000"/>
                </a:spcBef>
                <a:buSzPct val="125000"/>
                <a:defRPr sz="1600">
                  <a:solidFill>
                    <a:srgbClr val="2C81C3"/>
                  </a:solidFill>
                  <a:latin typeface="Arial" panose="020B0604020202020204" pitchFamily="34" charset="0"/>
                  <a:ea typeface="黑体" panose="02010609060101010101" pitchFamily="49" charset="-122"/>
                </a:defRPr>
              </a:lvl2pPr>
              <a:lvl3pPr algn="ctr">
                <a:spcBef>
                  <a:spcPct val="20000"/>
                </a:spcBef>
                <a:buSzPct val="125000"/>
                <a:defRPr sz="1400">
                  <a:solidFill>
                    <a:srgbClr val="2C81C3"/>
                  </a:solidFill>
                  <a:latin typeface="Arial" panose="020B0604020202020204" pitchFamily="34" charset="0"/>
                  <a:ea typeface="黑体" panose="02010609060101010101" pitchFamily="49" charset="-122"/>
                </a:defRPr>
              </a:lvl3pPr>
              <a:lvl4pPr algn="ctr">
                <a:spcBef>
                  <a:spcPct val="20000"/>
                </a:spcBef>
                <a:buSzPct val="125000"/>
                <a:defRPr sz="1200">
                  <a:solidFill>
                    <a:srgbClr val="2C81C3"/>
                  </a:solidFill>
                  <a:latin typeface="Arial" panose="020B0604020202020204" pitchFamily="34" charset="0"/>
                  <a:ea typeface="黑体" panose="02010609060101010101" pitchFamily="49" charset="-122"/>
                </a:defRPr>
              </a:lvl4pPr>
              <a:lvl5pPr algn="ctr">
                <a:spcBef>
                  <a:spcPct val="20000"/>
                </a:spcBef>
                <a:buSzPct val="125000"/>
                <a:defRPr sz="1200">
                  <a:solidFill>
                    <a:srgbClr val="2C81C3"/>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9pPr>
            </a:lstStyle>
            <a:p>
              <a:pPr marL="212725" indent="-212725">
                <a:buFontTx/>
                <a:buChar char="•"/>
              </a:pPr>
              <a:endParaRPr lang="zh-CN" altLang="zh-CN"/>
            </a:p>
          </p:txBody>
        </p:sp>
        <p:sp>
          <p:nvSpPr>
            <p:cNvPr id="18" name="AutoShape 7"/>
            <p:cNvSpPr>
              <a:spLocks noChangeArrowheads="1"/>
            </p:cNvSpPr>
            <p:nvPr>
              <p:custDataLst>
                <p:tags r:id="rId8"/>
              </p:custDataLst>
            </p:nvPr>
          </p:nvSpPr>
          <p:spPr bwMode="auto">
            <a:xfrm>
              <a:off x="6064" y="-366"/>
              <a:ext cx="2382" cy="1245"/>
            </a:xfrm>
            <a:prstGeom prst="triangle">
              <a:avLst>
                <a:gd name="adj" fmla="val 50000"/>
              </a:avLst>
            </a:prstGeom>
            <a:solidFill>
              <a:srgbClr val="2C81C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grpSp>
        <p:nvGrpSpPr>
          <p:cNvPr id="19" name="Group 8"/>
          <p:cNvGrpSpPr/>
          <p:nvPr>
            <p:custDataLst>
              <p:tags r:id="rId2"/>
            </p:custDataLst>
          </p:nvPr>
        </p:nvGrpSpPr>
        <p:grpSpPr bwMode="auto">
          <a:xfrm>
            <a:off x="0" y="6160437"/>
            <a:ext cx="12192847" cy="724549"/>
            <a:chOff x="0" y="-398"/>
            <a:chExt cx="14399" cy="1303"/>
          </a:xfrm>
        </p:grpSpPr>
        <p:sp>
          <p:nvSpPr>
            <p:cNvPr id="20" name="Rectangle 5"/>
            <p:cNvSpPr>
              <a:spLocks noChangeArrowheads="1"/>
            </p:cNvSpPr>
            <p:nvPr>
              <p:custDataLst>
                <p:tags r:id="rId5"/>
              </p:custDataLst>
            </p:nvPr>
          </p:nvSpPr>
          <p:spPr bwMode="auto">
            <a:xfrm flipV="1">
              <a:off x="0" y="451"/>
              <a:ext cx="14399" cy="454"/>
            </a:xfrm>
            <a:prstGeom prst="rect">
              <a:avLst/>
            </a:prstGeom>
            <a:solidFill>
              <a:srgbClr val="2C81C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algn="ctr">
                <a:spcBef>
                  <a:spcPct val="20000"/>
                </a:spcBef>
                <a:buSzPct val="125000"/>
                <a:defRPr sz="1600">
                  <a:solidFill>
                    <a:srgbClr val="2C81C3"/>
                  </a:solidFill>
                  <a:latin typeface="Arial" panose="020B0604020202020204" pitchFamily="34" charset="0"/>
                  <a:ea typeface="黑体" panose="02010609060101010101" pitchFamily="49" charset="-122"/>
                </a:defRPr>
              </a:lvl2pPr>
              <a:lvl3pPr algn="ctr">
                <a:spcBef>
                  <a:spcPct val="20000"/>
                </a:spcBef>
                <a:buSzPct val="125000"/>
                <a:defRPr sz="1400">
                  <a:solidFill>
                    <a:srgbClr val="2C81C3"/>
                  </a:solidFill>
                  <a:latin typeface="Arial" panose="020B0604020202020204" pitchFamily="34" charset="0"/>
                  <a:ea typeface="黑体" panose="02010609060101010101" pitchFamily="49" charset="-122"/>
                </a:defRPr>
              </a:lvl3pPr>
              <a:lvl4pPr algn="ctr">
                <a:spcBef>
                  <a:spcPct val="20000"/>
                </a:spcBef>
                <a:buSzPct val="125000"/>
                <a:defRPr sz="1200">
                  <a:solidFill>
                    <a:srgbClr val="2C81C3"/>
                  </a:solidFill>
                  <a:latin typeface="Arial" panose="020B0604020202020204" pitchFamily="34" charset="0"/>
                  <a:ea typeface="黑体" panose="02010609060101010101" pitchFamily="49" charset="-122"/>
                </a:defRPr>
              </a:lvl4pPr>
              <a:lvl5pPr algn="ctr">
                <a:spcBef>
                  <a:spcPct val="20000"/>
                </a:spcBef>
                <a:buSzPct val="125000"/>
                <a:defRPr sz="1200">
                  <a:solidFill>
                    <a:srgbClr val="2C81C3"/>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9pPr>
            </a:lstStyle>
            <a:p>
              <a:pPr marL="212725" indent="-212725">
                <a:buFontTx/>
                <a:buChar char="•"/>
              </a:pPr>
              <a:endParaRPr lang="zh-CN" altLang="zh-CN"/>
            </a:p>
          </p:txBody>
        </p:sp>
        <p:sp>
          <p:nvSpPr>
            <p:cNvPr id="21" name="AutoShape 10"/>
            <p:cNvSpPr>
              <a:spLocks noChangeArrowheads="1"/>
            </p:cNvSpPr>
            <p:nvPr>
              <p:custDataLst>
                <p:tags r:id="rId6"/>
              </p:custDataLst>
            </p:nvPr>
          </p:nvSpPr>
          <p:spPr bwMode="auto">
            <a:xfrm>
              <a:off x="6064" y="-398"/>
              <a:ext cx="2382" cy="1112"/>
            </a:xfrm>
            <a:prstGeom prst="triangle">
              <a:avLst>
                <a:gd name="adj" fmla="val 50000"/>
              </a:avLst>
            </a:prstGeom>
            <a:solidFill>
              <a:srgbClr val="2C81C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
        <p:nvSpPr>
          <p:cNvPr id="2" name="标题 1"/>
          <p:cNvSpPr>
            <a:spLocks noGrp="1"/>
          </p:cNvSpPr>
          <p:nvPr>
            <p:ph type="title"/>
          </p:nvPr>
        </p:nvSpPr>
        <p:spPr>
          <a:xfrm>
            <a:off x="3220800" y="2595600"/>
            <a:ext cx="6816000" cy="702000"/>
          </a:xfrm>
        </p:spPr>
        <p:txBody>
          <a:bodyPr anchor="ctr" anchorCtr="0">
            <a:normAutofit/>
          </a:bodyPr>
          <a:lstStyle>
            <a:lvl1pPr>
              <a:defRPr sz="3200">
                <a:solidFill>
                  <a:schemeClr val="tx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222166" y="3384000"/>
            <a:ext cx="5318400" cy="799200"/>
          </a:xfrm>
        </p:spPr>
        <p:txBody>
          <a:bodyPr>
            <a:normAutofit/>
          </a:bodyPr>
          <a:lstStyle>
            <a:lvl1pPr marL="0" indent="0">
              <a:buNone/>
              <a:defRPr sz="2400">
                <a:solidFill>
                  <a:srgbClr val="2C81C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14" name="Line 4" descr="#wm#_13_29_*Z"/>
          <p:cNvSpPr>
            <a:spLocks noChangeShapeType="1"/>
          </p:cNvSpPr>
          <p:nvPr>
            <p:custDataLst>
              <p:tags r:id="rId3"/>
            </p:custDataLst>
          </p:nvPr>
        </p:nvSpPr>
        <p:spPr bwMode="auto">
          <a:xfrm>
            <a:off x="3215680" y="3335338"/>
            <a:ext cx="6778731" cy="0"/>
          </a:xfrm>
          <a:prstGeom prst="line">
            <a:avLst/>
          </a:prstGeom>
          <a:noFill/>
          <a:ln w="9525" cmpd="sng">
            <a:solidFill>
              <a:srgbClr val="2C81C3"/>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4" name="日期占位符 3"/>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D2BE5-FB14-4EBB-A41F-73CD53685F6E}" type="slidenum">
              <a:rPr lang="zh-CN" altLang="en-US" smtClean="0"/>
              <a:pPr/>
              <a:t>‹#›</a:t>
            </a:fld>
            <a:endParaRPr lang="zh-CN" altLang="en-US"/>
          </a:p>
        </p:txBody>
      </p:sp>
      <p:sp>
        <p:nvSpPr>
          <p:cNvPr id="15" name="矩形 1"/>
          <p:cNvSpPr>
            <a:spLocks noChangeArrowheads="1"/>
          </p:cNvSpPr>
          <p:nvPr>
            <p:custDataLst>
              <p:tags r:id="rId4"/>
            </p:custDataLst>
          </p:nvPr>
        </p:nvSpPr>
        <p:spPr bwMode="auto">
          <a:xfrm>
            <a:off x="2354319" y="2839273"/>
            <a:ext cx="745056" cy="992130"/>
          </a:xfrm>
          <a:prstGeom prst="rect">
            <a:avLst/>
          </a:prstGeom>
          <a:noFill/>
          <a:ln w="76200" cmpd="sng">
            <a:solidFill>
              <a:srgbClr val="2C81C3"/>
            </a:solidFill>
            <a:miter lim="800000"/>
          </a:ln>
          <a:effectLst/>
          <a:extLst>
            <a:ext uri="{909E8E84-426E-40DD-AFC4-6F175D3DCCD1}">
              <a14:hiddenFill xmlns="" xmlns:a14="http://schemas.microsoft.com/office/drawing/2010/main">
                <a:solidFill>
                  <a:srgbClr val="5EACEC"/>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marL="742950" indent="-285750" algn="ctr">
              <a:spcBef>
                <a:spcPct val="20000"/>
              </a:spcBef>
              <a:buSzPct val="125000"/>
              <a:defRPr>
                <a:solidFill>
                  <a:srgbClr val="2C81C3"/>
                </a:solidFill>
                <a:latin typeface="Arial" panose="020B0604020202020204" pitchFamily="34" charset="0"/>
                <a:ea typeface="黑体" panose="02010609060101010101" pitchFamily="49" charset="-122"/>
              </a:defRPr>
            </a:lvl2pPr>
            <a:lvl3pPr marL="1143000" indent="-228600" algn="ctr">
              <a:spcBef>
                <a:spcPct val="20000"/>
              </a:spcBef>
              <a:buSzPct val="125000"/>
              <a:defRPr>
                <a:solidFill>
                  <a:srgbClr val="2C81C3"/>
                </a:solidFill>
                <a:latin typeface="Arial" panose="020B0604020202020204" pitchFamily="34" charset="0"/>
                <a:ea typeface="黑体" panose="02010609060101010101" pitchFamily="49" charset="-122"/>
              </a:defRPr>
            </a:lvl3pPr>
            <a:lvl4pPr marL="1600200" indent="-228600" algn="ctr">
              <a:spcBef>
                <a:spcPct val="20000"/>
              </a:spcBef>
              <a:buSzPct val="125000"/>
              <a:defRPr>
                <a:solidFill>
                  <a:srgbClr val="2C81C3"/>
                </a:solidFill>
                <a:latin typeface="Arial" panose="020B0604020202020204" pitchFamily="34" charset="0"/>
                <a:ea typeface="黑体" panose="02010609060101010101" pitchFamily="49" charset="-122"/>
              </a:defRPr>
            </a:lvl4pPr>
            <a:lvl5pPr marL="2057400" indent="-228600" algn="ctr">
              <a:spcBef>
                <a:spcPct val="20000"/>
              </a:spcBef>
              <a:buSzPct val="125000"/>
              <a:defRPr>
                <a:solidFill>
                  <a:srgbClr val="2C81C3"/>
                </a:solidFill>
                <a:latin typeface="Arial" panose="020B0604020202020204" pitchFamily="34" charset="0"/>
                <a:ea typeface="黑体" panose="02010609060101010101" pitchFamily="49" charset="-122"/>
              </a:defRPr>
            </a:lvl5pPr>
            <a:lvl6pPr marL="25146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6pPr>
            <a:lvl7pPr marL="29718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7pPr>
            <a:lvl8pPr marL="34290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8pPr>
            <a:lvl9pPr marL="38862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9pPr>
          </a:lstStyle>
          <a:p>
            <a:pPr algn="ctr" eaLnBrk="1" hangingPunct="1">
              <a:spcBef>
                <a:spcPct val="0"/>
              </a:spcBef>
              <a:buFontTx/>
              <a:buNone/>
            </a:pPr>
            <a:endParaRPr lang="zh-CN" altLang="zh-CN" b="1">
              <a:solidFill>
                <a:srgbClr val="5EACEC"/>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8" cstate="email">
            <a:extLst>
              <a:ext uri="{28A0092B-C50C-407E-A947-70E740481C1C}">
                <a14:useLocalDpi xmlns="" xmlns:a14="http://schemas.microsoft.com/office/drawing/2010/main" val="0"/>
              </a:ext>
            </a:extLst>
          </a:blip>
          <a:stretch>
            <a:fillRect/>
          </a:stretch>
        </p:blipFill>
        <p:spPr>
          <a:xfrm>
            <a:off x="-7620" y="0"/>
            <a:ext cx="12185015" cy="6860540"/>
          </a:xfrm>
          <a:prstGeom prst="rect">
            <a:avLst/>
          </a:prstGeom>
        </p:spPr>
      </p:pic>
      <p:grpSp>
        <p:nvGrpSpPr>
          <p:cNvPr id="1034" name="Group 26"/>
          <p:cNvGrpSpPr/>
          <p:nvPr userDrawn="1"/>
        </p:nvGrpSpPr>
        <p:grpSpPr bwMode="auto">
          <a:xfrm>
            <a:off x="1129030" y="-8890"/>
            <a:ext cx="2376805" cy="711200"/>
            <a:chOff x="711" y="0"/>
            <a:chExt cx="1497" cy="448"/>
          </a:xfrm>
        </p:grpSpPr>
        <p:sp>
          <p:nvSpPr>
            <p:cNvPr id="4" name="Rectangle 8"/>
            <p:cNvSpPr>
              <a:spLocks noChangeArrowheads="1"/>
            </p:cNvSpPr>
            <p:nvPr/>
          </p:nvSpPr>
          <p:spPr bwMode="auto">
            <a:xfrm>
              <a:off x="711" y="0"/>
              <a:ext cx="1497" cy="448"/>
            </a:xfrm>
            <a:prstGeom prst="rect">
              <a:avLst/>
            </a:prstGeom>
            <a:solidFill>
              <a:srgbClr val="0F6FC6"/>
            </a:solidFill>
            <a:ln w="9525" algn="ctr">
              <a:noFill/>
              <a:miter lim="800000"/>
            </a:ln>
          </p:spPr>
          <p:txBody>
            <a:bodyPr lIns="91436" tIns="45718" rIns="91436" bIns="45718" anchor="ctr"/>
            <a:lstStyle/>
            <a:p>
              <a:pPr algn="ctr" defTabSz="912495">
                <a:defRPr/>
              </a:pPr>
              <a:endParaRPr lang="en-US" altLang="zh-CN" sz="2200">
                <a:solidFill>
                  <a:srgbClr val="0099CC"/>
                </a:solidFill>
                <a:latin typeface="Calibri" panose="020F0502020204030204" pitchFamily="34" charset="0"/>
              </a:endParaRPr>
            </a:p>
          </p:txBody>
        </p:sp>
        <p:sp>
          <p:nvSpPr>
            <p:cNvPr id="5" name="Line 25"/>
            <p:cNvSpPr>
              <a:spLocks noChangeShapeType="1"/>
            </p:cNvSpPr>
            <p:nvPr/>
          </p:nvSpPr>
          <p:spPr bwMode="auto">
            <a:xfrm>
              <a:off x="715" y="360"/>
              <a:ext cx="1490" cy="0"/>
            </a:xfrm>
            <a:prstGeom prst="line">
              <a:avLst/>
            </a:prstGeom>
            <a:noFill/>
            <a:ln w="9525">
              <a:solidFill>
                <a:schemeClr val="bg1"/>
              </a:solidFill>
              <a:round/>
            </a:ln>
          </p:spPr>
          <p:txBody>
            <a:bodyPr/>
            <a:lstStyle/>
            <a:p>
              <a:pPr>
                <a:defRPr/>
              </a:pPr>
              <a:endParaRPr lang="zh-CN" altLang="en-US"/>
            </a:p>
          </p:txBody>
        </p:sp>
      </p:grpSp>
      <p:sp>
        <p:nvSpPr>
          <p:cNvPr id="2" name="矩形 25"/>
          <p:cNvSpPr>
            <a:spLocks noChangeArrowheads="1"/>
          </p:cNvSpPr>
          <p:nvPr userDrawn="1"/>
        </p:nvSpPr>
        <p:spPr bwMode="auto">
          <a:xfrm>
            <a:off x="1128713" y="912178"/>
            <a:ext cx="11066462" cy="42862"/>
          </a:xfrm>
          <a:prstGeom prst="rect">
            <a:avLst/>
          </a:prstGeom>
          <a:gradFill>
            <a:gsLst>
              <a:gs pos="0">
                <a:schemeClr val="accent1">
                  <a:lumMod val="5000"/>
                  <a:lumOff val="95000"/>
                </a:schemeClr>
              </a:gs>
              <a:gs pos="1000">
                <a:schemeClr val="accent1"/>
              </a:gs>
              <a:gs pos="100000">
                <a:srgbClr val="FF0000"/>
              </a:gs>
              <a:gs pos="100000">
                <a:schemeClr val="accent1">
                  <a:lumMod val="30000"/>
                  <a:lumOff val="70000"/>
                </a:schemeClr>
              </a:gs>
            </a:gsLst>
            <a:lin ang="16620000" scaled="0"/>
          </a:gradFill>
          <a:ln w="9525" algn="ctr">
            <a:noFill/>
            <a:miter lim="800000"/>
          </a:ln>
        </p:spPr>
        <p:txBody>
          <a:bodyPr lIns="91436" tIns="45718" rIns="91436" bIns="45718" anchor="ctr"/>
          <a:lstStyle/>
          <a:p>
            <a:pPr algn="ctr" defTabSz="912495">
              <a:defRPr/>
            </a:pPr>
            <a:endParaRPr lang="zh-CN" altLang="en-US" sz="2200">
              <a:solidFill>
                <a:srgbClr val="0099CC"/>
              </a:solidFill>
              <a:latin typeface="Calibri" panose="020F0502020204030204" pitchFamily="34" charset="0"/>
            </a:endParaRPr>
          </a:p>
        </p:txBody>
      </p:sp>
      <p:sp>
        <p:nvSpPr>
          <p:cNvPr id="1040" name="AutoShape 10"/>
          <p:cNvSpPr>
            <a:spLocks noChangeArrowheads="1"/>
          </p:cNvSpPr>
          <p:nvPr userDrawn="1"/>
        </p:nvSpPr>
        <p:spPr bwMode="auto">
          <a:xfrm>
            <a:off x="268605" y="0"/>
            <a:ext cx="631190" cy="954405"/>
          </a:xfrm>
          <a:prstGeom prst="flowChartOffpageConnector">
            <a:avLst/>
          </a:prstGeom>
          <a:solidFill>
            <a:schemeClr val="accent1"/>
          </a:solidFill>
          <a:ln w="9525">
            <a:noFill/>
            <a:miter lim="800000"/>
          </a:ln>
        </p:spPr>
        <p:txBody>
          <a:bodyPr wrap="none" anchor="ctr"/>
          <a:lstStyle/>
          <a:p>
            <a:pPr>
              <a:defRPr/>
            </a:pPr>
            <a:endParaRPr lang="zh-CN" altLang="en-US">
              <a:solidFill>
                <a:srgbClr val="0099CC"/>
              </a:solidFill>
            </a:endParaRPr>
          </a:p>
        </p:txBody>
      </p:sp>
      <p:pic>
        <p:nvPicPr>
          <p:cNvPr id="8" name="图片 7" descr="中源22"/>
          <p:cNvPicPr>
            <a:picLocks noChangeAspect="1"/>
          </p:cNvPicPr>
          <p:nvPr userDrawn="1"/>
        </p:nvPicPr>
        <p:blipFill>
          <a:blip r:embed="rId9" cstate="print"/>
          <a:stretch>
            <a:fillRect/>
          </a:stretch>
        </p:blipFill>
        <p:spPr>
          <a:xfrm>
            <a:off x="9725025" y="69215"/>
            <a:ext cx="2242185" cy="7607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1165726"/>
            <a:ext cx="10515600" cy="94065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2227534"/>
            <a:ext cx="10515600" cy="400766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71DD2BE5-FB14-4EBB-A41F-73CD53685F6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914400" rtl="0" eaLnBrk="1" latinLnBrk="0" hangingPunct="1">
        <a:lnSpc>
          <a:spcPct val="90000"/>
        </a:lnSpc>
        <a:spcBef>
          <a:spcPct val="0"/>
        </a:spcBef>
        <a:buNone/>
        <a:defRPr sz="3200" kern="1200">
          <a:solidFill>
            <a:srgbClr val="2C81C3"/>
          </a:solidFill>
          <a:latin typeface="+mj-lt"/>
          <a:ea typeface="+mj-ea"/>
          <a:cs typeface="+mj-cs"/>
        </a:defRPr>
      </a:lvl1pPr>
    </p:titleStyle>
    <p:bodyStyle>
      <a:lvl1pPr marL="228600" indent="-228600" algn="l" defTabSz="914400" rtl="0" eaLnBrk="1" latinLnBrk="0" hangingPunct="1">
        <a:spcBef>
          <a:spcPts val="1000"/>
        </a:spcBef>
        <a:buFont typeface="Arial" panose="020B0604020202020204" pitchFamily="34" charset="0"/>
        <a:buChar char="•"/>
        <a:defRPr sz="2400" kern="1200">
          <a:solidFill>
            <a:srgbClr val="2C81C3"/>
          </a:solidFill>
          <a:latin typeface="+mn-lt"/>
          <a:ea typeface="+mn-ea"/>
          <a:cs typeface="+mn-cs"/>
        </a:defRPr>
      </a:lvl1pPr>
      <a:lvl2pPr marL="685800" indent="-228600" algn="l" defTabSz="914400" rtl="0" eaLnBrk="1" latinLnBrk="0" hangingPunct="1">
        <a:spcBef>
          <a:spcPts val="500"/>
        </a:spcBef>
        <a:buFont typeface="Arial" panose="020B0604020202020204" pitchFamily="34" charset="0"/>
        <a:buChar char="•"/>
        <a:defRPr sz="2000" kern="1200">
          <a:solidFill>
            <a:srgbClr val="2C81C3"/>
          </a:solidFill>
          <a:latin typeface="+mn-lt"/>
          <a:ea typeface="+mn-ea"/>
          <a:cs typeface="+mn-cs"/>
        </a:defRPr>
      </a:lvl2pPr>
      <a:lvl3pPr marL="1143000" indent="-228600" algn="l" defTabSz="914400" rtl="0" eaLnBrk="1" latinLnBrk="0" hangingPunct="1">
        <a:spcBef>
          <a:spcPts val="500"/>
        </a:spcBef>
        <a:buFont typeface="Arial" panose="020B0604020202020204" pitchFamily="34" charset="0"/>
        <a:buChar char="•"/>
        <a:defRPr sz="1800" kern="1200">
          <a:solidFill>
            <a:srgbClr val="2C81C3"/>
          </a:solidFill>
          <a:latin typeface="+mn-lt"/>
          <a:ea typeface="+mn-ea"/>
          <a:cs typeface="+mn-cs"/>
        </a:defRPr>
      </a:lvl3pPr>
      <a:lvl4pPr marL="1600200" indent="-228600" algn="l" defTabSz="914400" rtl="0" eaLnBrk="1" latinLnBrk="0" hangingPunct="1">
        <a:spcBef>
          <a:spcPts val="500"/>
        </a:spcBef>
        <a:buFont typeface="Arial" panose="020B0604020202020204" pitchFamily="34" charset="0"/>
        <a:buChar char="•"/>
        <a:defRPr sz="1800" kern="1200">
          <a:solidFill>
            <a:srgbClr val="2C81C3"/>
          </a:solidFill>
          <a:latin typeface="+mn-lt"/>
          <a:ea typeface="+mn-ea"/>
          <a:cs typeface="+mn-cs"/>
        </a:defRPr>
      </a:lvl4pPr>
      <a:lvl5pPr marL="2057400" indent="-228600" algn="l" defTabSz="914400" rtl="0" eaLnBrk="1" latinLnBrk="0" hangingPunct="1">
        <a:spcBef>
          <a:spcPts val="500"/>
        </a:spcBef>
        <a:buFont typeface="Arial" panose="020B0604020202020204" pitchFamily="34" charset="0"/>
        <a:buChar char="•"/>
        <a:defRPr sz="1800" kern="1200">
          <a:solidFill>
            <a:srgbClr val="2C81C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8" cstate="email">
            <a:extLst>
              <a:ext uri="{28A0092B-C50C-407E-A947-70E740481C1C}">
                <a14:useLocalDpi xmlns="" xmlns:a14="http://schemas.microsoft.com/office/drawing/2010/main" val="0"/>
              </a:ext>
            </a:extLst>
          </a:blip>
          <a:stretch>
            <a:fillRect/>
          </a:stretch>
        </p:blipFill>
        <p:spPr>
          <a:xfrm>
            <a:off x="-7620" y="0"/>
            <a:ext cx="12185015" cy="6860540"/>
          </a:xfrm>
          <a:prstGeom prst="rect">
            <a:avLst/>
          </a:prstGeom>
        </p:spPr>
      </p:pic>
      <p:grpSp>
        <p:nvGrpSpPr>
          <p:cNvPr id="3" name="Group 26"/>
          <p:cNvGrpSpPr/>
          <p:nvPr userDrawn="1"/>
        </p:nvGrpSpPr>
        <p:grpSpPr bwMode="auto">
          <a:xfrm>
            <a:off x="1129030" y="-8890"/>
            <a:ext cx="2376805" cy="711200"/>
            <a:chOff x="711" y="0"/>
            <a:chExt cx="1497" cy="448"/>
          </a:xfrm>
        </p:grpSpPr>
        <p:sp>
          <p:nvSpPr>
            <p:cNvPr id="4" name="Rectangle 8"/>
            <p:cNvSpPr>
              <a:spLocks noChangeArrowheads="1"/>
            </p:cNvSpPr>
            <p:nvPr/>
          </p:nvSpPr>
          <p:spPr bwMode="auto">
            <a:xfrm>
              <a:off x="711" y="0"/>
              <a:ext cx="1497" cy="448"/>
            </a:xfrm>
            <a:prstGeom prst="rect">
              <a:avLst/>
            </a:prstGeom>
            <a:solidFill>
              <a:srgbClr val="0F6FC6"/>
            </a:solidFill>
            <a:ln w="9525" algn="ctr">
              <a:noFill/>
              <a:miter lim="800000"/>
            </a:ln>
          </p:spPr>
          <p:txBody>
            <a:bodyPr lIns="91436" tIns="45718" rIns="91436" bIns="45718" anchor="ctr"/>
            <a:lstStyle/>
            <a:p>
              <a:pPr algn="ctr" defTabSz="912495" rtl="0">
                <a:defRPr/>
              </a:pPr>
              <a:endParaRPr lang="en-US" altLang="zh-CN" sz="2200" kern="1200">
                <a:solidFill>
                  <a:srgbClr val="0099CC"/>
                </a:solidFill>
                <a:latin typeface="Calibri" panose="020F0502020204030204" pitchFamily="34" charset="0"/>
                <a:ea typeface="宋体"/>
                <a:cs typeface="+mn-cs"/>
              </a:endParaRPr>
            </a:p>
          </p:txBody>
        </p:sp>
        <p:sp>
          <p:nvSpPr>
            <p:cNvPr id="5" name="Line 25"/>
            <p:cNvSpPr>
              <a:spLocks noChangeShapeType="1"/>
            </p:cNvSpPr>
            <p:nvPr/>
          </p:nvSpPr>
          <p:spPr bwMode="auto">
            <a:xfrm>
              <a:off x="715" y="360"/>
              <a:ext cx="1490" cy="0"/>
            </a:xfrm>
            <a:prstGeom prst="line">
              <a:avLst/>
            </a:prstGeom>
            <a:noFill/>
            <a:ln w="9525">
              <a:solidFill>
                <a:schemeClr val="bg1"/>
              </a:solidFill>
              <a:round/>
            </a:ln>
          </p:spPr>
          <p:txBody>
            <a:bodyPr/>
            <a:lstStyle/>
            <a:p>
              <a:pPr algn="l" rtl="0">
                <a:defRPr/>
              </a:pPr>
              <a:endParaRPr lang="zh-CN" altLang="en-US" kern="1200">
                <a:solidFill>
                  <a:prstClr val="black"/>
                </a:solidFill>
                <a:latin typeface="Calibri"/>
                <a:ea typeface="宋体"/>
                <a:cs typeface="+mn-cs"/>
              </a:endParaRPr>
            </a:p>
          </p:txBody>
        </p:sp>
      </p:grpSp>
      <p:sp>
        <p:nvSpPr>
          <p:cNvPr id="2" name="矩形 25"/>
          <p:cNvSpPr>
            <a:spLocks noChangeArrowheads="1"/>
          </p:cNvSpPr>
          <p:nvPr userDrawn="1"/>
        </p:nvSpPr>
        <p:spPr bwMode="auto">
          <a:xfrm>
            <a:off x="1128713" y="912178"/>
            <a:ext cx="11066462" cy="42862"/>
          </a:xfrm>
          <a:prstGeom prst="rect">
            <a:avLst/>
          </a:prstGeom>
          <a:gradFill>
            <a:gsLst>
              <a:gs pos="0">
                <a:schemeClr val="accent1">
                  <a:lumMod val="5000"/>
                  <a:lumOff val="95000"/>
                </a:schemeClr>
              </a:gs>
              <a:gs pos="1000">
                <a:schemeClr val="accent1"/>
              </a:gs>
              <a:gs pos="100000">
                <a:srgbClr val="FF0000"/>
              </a:gs>
              <a:gs pos="100000">
                <a:schemeClr val="accent1">
                  <a:lumMod val="30000"/>
                  <a:lumOff val="70000"/>
                </a:schemeClr>
              </a:gs>
            </a:gsLst>
            <a:lin ang="16620000" scaled="0"/>
          </a:gradFill>
          <a:ln w="9525" algn="ctr">
            <a:noFill/>
            <a:miter lim="800000"/>
          </a:ln>
        </p:spPr>
        <p:txBody>
          <a:bodyPr lIns="91436" tIns="45718" rIns="91436" bIns="45718" anchor="ctr"/>
          <a:lstStyle/>
          <a:p>
            <a:pPr algn="ctr" defTabSz="912495" rtl="0">
              <a:defRPr/>
            </a:pPr>
            <a:endParaRPr lang="zh-CN" altLang="en-US" sz="2200" kern="1200">
              <a:solidFill>
                <a:srgbClr val="0099CC"/>
              </a:solidFill>
              <a:latin typeface="Calibri" panose="020F0502020204030204" pitchFamily="34" charset="0"/>
              <a:ea typeface="宋体"/>
              <a:cs typeface="+mn-cs"/>
            </a:endParaRPr>
          </a:p>
        </p:txBody>
      </p:sp>
      <p:sp>
        <p:nvSpPr>
          <p:cNvPr id="1040" name="AutoShape 10"/>
          <p:cNvSpPr>
            <a:spLocks noChangeArrowheads="1"/>
          </p:cNvSpPr>
          <p:nvPr userDrawn="1"/>
        </p:nvSpPr>
        <p:spPr bwMode="auto">
          <a:xfrm>
            <a:off x="268605" y="0"/>
            <a:ext cx="631190" cy="954405"/>
          </a:xfrm>
          <a:prstGeom prst="flowChartOffpageConnector">
            <a:avLst/>
          </a:prstGeom>
          <a:solidFill>
            <a:schemeClr val="accent1"/>
          </a:solidFill>
          <a:ln w="9525">
            <a:noFill/>
            <a:miter lim="800000"/>
          </a:ln>
        </p:spPr>
        <p:txBody>
          <a:bodyPr wrap="none" anchor="ctr"/>
          <a:lstStyle/>
          <a:p>
            <a:pPr algn="l" rtl="0">
              <a:defRPr/>
            </a:pPr>
            <a:endParaRPr lang="zh-CN" altLang="en-US" kern="1200">
              <a:solidFill>
                <a:srgbClr val="0099CC"/>
              </a:solidFill>
              <a:latin typeface="Calibri"/>
              <a:ea typeface="宋体"/>
              <a:cs typeface="+mn-cs"/>
            </a:endParaRPr>
          </a:p>
        </p:txBody>
      </p:sp>
      <p:pic>
        <p:nvPicPr>
          <p:cNvPr id="8" name="图片 7" descr="中源22"/>
          <p:cNvPicPr>
            <a:picLocks noChangeAspect="1"/>
          </p:cNvPicPr>
          <p:nvPr userDrawn="1"/>
        </p:nvPicPr>
        <p:blipFill>
          <a:blip r:embed="rId9" cstate="print"/>
          <a:stretch>
            <a:fillRect/>
          </a:stretch>
        </p:blipFill>
        <p:spPr>
          <a:xfrm>
            <a:off x="9725025" y="69215"/>
            <a:ext cx="2242185" cy="760730"/>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36741;&#21161;&#26448;&#26009;&#25552;&#20132;&#31995;&#32479;.pdf" TargetMode="External"/><Relationship Id="rId1" Type="http://schemas.openxmlformats.org/officeDocument/2006/relationships/slideLayout" Target="../slideLayouts/slideLayout2.xml"/><Relationship Id="rId6" Type="http://schemas.openxmlformats.org/officeDocument/2006/relationships/hyperlink" Target="http://www.innocom.gov.cn/" TargetMode="External"/><Relationship Id="rId5" Type="http://schemas.openxmlformats.org/officeDocument/2006/relationships/image" Target="../media/image15.jpeg"/><Relationship Id="rId4" Type="http://schemas.openxmlformats.org/officeDocument/2006/relationships/hyperlink" Target="1&#12289;&#39640;&#26032;&#25216;&#26415;&#20225;&#19994;&#27880;&#20876;&#30331;&#35760;&#34920;.do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innocom.gov.c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82880" y="0"/>
            <a:ext cx="6161649" cy="946413"/>
          </a:xfrm>
          <a:prstGeom prst="rect">
            <a:avLst/>
          </a:prstGeom>
          <a:noFill/>
        </p:spPr>
        <p:txBody>
          <a:bodyPr wrap="square" rtlCol="0">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苏州中源科达企业管理有限公司</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1300" dirty="0" smtClean="0">
                <a:latin typeface="微软雅黑" panose="020B0503020204020204" pitchFamily="34" charset="-122"/>
                <a:ea typeface="微软雅黑" panose="020B0503020204020204" pitchFamily="34" charset="-122"/>
              </a:rPr>
              <a:t>Suzhou</a:t>
            </a:r>
            <a:r>
              <a:rPr lang="en-US" altLang="zh-CN" sz="1300" dirty="0">
                <a:latin typeface="微软雅黑" panose="020B0503020204020204" pitchFamily="34" charset="-122"/>
                <a:ea typeface="微软雅黑" panose="020B0503020204020204" pitchFamily="34" charset="-122"/>
              </a:rPr>
              <a:t> World-Way Management Consulting Co., </a:t>
            </a:r>
            <a:r>
              <a:rPr lang="en-US" altLang="zh-CN" sz="1300" dirty="0" smtClean="0">
                <a:latin typeface="微软雅黑" panose="020B0503020204020204" pitchFamily="34" charset="-122"/>
                <a:ea typeface="微软雅黑" panose="020B0503020204020204" pitchFamily="34" charset="-122"/>
              </a:rPr>
              <a:t>Ltd</a:t>
            </a:r>
          </a:p>
        </p:txBody>
      </p:sp>
      <p:sp>
        <p:nvSpPr>
          <p:cNvPr id="7" name="TextBox 6"/>
          <p:cNvSpPr txBox="1"/>
          <p:nvPr/>
        </p:nvSpPr>
        <p:spPr>
          <a:xfrm>
            <a:off x="0" y="5669278"/>
            <a:ext cx="11971604" cy="461665"/>
          </a:xfrm>
          <a:prstGeom prst="rect">
            <a:avLst/>
          </a:prstGeom>
          <a:noFill/>
        </p:spPr>
        <p:txBody>
          <a:bodyPr wrap="square" rtlCol="0">
            <a:spAutoFit/>
          </a:bodyPr>
          <a:lstStyle/>
          <a:p>
            <a:pPr algn="ctr"/>
            <a:r>
              <a:rPr lang="en-US" altLang="zh-CN" sz="2400" b="1" dirty="0" smtClean="0">
                <a:solidFill>
                  <a:srgbClr val="0070C0"/>
                </a:solidFill>
                <a:latin typeface="微软雅黑" panose="020B0503020204020204" pitchFamily="34" charset="-122"/>
                <a:ea typeface="微软雅黑" panose="020B0503020204020204" pitchFamily="34" charset="-122"/>
              </a:rPr>
              <a:t>—— </a:t>
            </a:r>
            <a:r>
              <a:rPr lang="en-US" altLang="zh-CN" sz="2000" b="1" dirty="0" smtClean="0">
                <a:solidFill>
                  <a:srgbClr val="0070C0"/>
                </a:solidFill>
                <a:latin typeface="微软雅黑" panose="020B0503020204020204" pitchFamily="34" charset="-122"/>
                <a:ea typeface="微软雅黑" panose="020B0503020204020204" pitchFamily="34" charset="-122"/>
              </a:rPr>
              <a:t>2018</a:t>
            </a:r>
            <a:r>
              <a:rPr lang="zh-CN" altLang="en-US" sz="2000" b="1" dirty="0" smtClean="0">
                <a:solidFill>
                  <a:srgbClr val="0070C0"/>
                </a:solidFill>
                <a:latin typeface="微软雅黑" panose="020B0503020204020204" pitchFamily="34" charset="-122"/>
                <a:ea typeface="微软雅黑" panose="020B0503020204020204" pitchFamily="34" charset="-122"/>
              </a:rPr>
              <a:t>年高新技术企业、高企入库培育</a:t>
            </a:r>
            <a:r>
              <a:rPr lang="en-US" altLang="zh-CN" sz="2400" b="1" dirty="0" smtClean="0">
                <a:solidFill>
                  <a:srgbClr val="0070C0"/>
                </a:solidFill>
                <a:latin typeface="微软雅黑" panose="020B0503020204020204" pitchFamily="34" charset="-122"/>
                <a:ea typeface="微软雅黑" panose="020B0503020204020204" pitchFamily="34" charset="-122"/>
              </a:rPr>
              <a:t>——</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793376" y="6468035"/>
            <a:ext cx="11398624" cy="26894"/>
          </a:xfrm>
          <a:prstGeom prst="line">
            <a:avLst/>
          </a:prstGeom>
          <a:ln w="12700" cmpd="sng">
            <a:solidFill>
              <a:schemeClr val="accent1">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6494929"/>
            <a:ext cx="11506200" cy="276999"/>
          </a:xfrm>
          <a:prstGeom prst="rect">
            <a:avLst/>
          </a:prstGeom>
          <a:noFill/>
        </p:spPr>
        <p:txBody>
          <a:bodyPr wrap="square" rtlCol="0">
            <a:spAutoFit/>
          </a:bodyPr>
          <a:lstStyle/>
          <a:p>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www.world-way.cn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苏州中源科达企业管理有限公司</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Suzhou World-Way Management Consulting Co., Ltd</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56670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技术领域限定</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3000821"/>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对企业主要产品（服务）</a:t>
            </a:r>
            <a:r>
              <a:rPr lang="zh-CN" altLang="en-US" b="1" dirty="0">
                <a:solidFill>
                  <a:srgbClr val="FF0000"/>
                </a:solidFill>
                <a:latin typeface="微软雅黑" panose="020B0503020204020204" pitchFamily="34" charset="-122"/>
                <a:ea typeface="微软雅黑" panose="020B0503020204020204" pitchFamily="34" charset="-122"/>
              </a:rPr>
              <a:t>发挥核心支持作用的技术</a:t>
            </a:r>
            <a:r>
              <a:rPr lang="zh-CN" altLang="en-US" dirty="0">
                <a:latin typeface="微软雅黑" panose="020B0503020204020204" pitchFamily="34" charset="-122"/>
                <a:ea typeface="微软雅黑" panose="020B0503020204020204" pitchFamily="34" charset="-122"/>
              </a:rPr>
              <a:t>属于</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国家重点支持的高新技术领域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规定的范围。</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领域：</a:t>
            </a:r>
            <a:r>
              <a:rPr lang="zh-CN" altLang="en-US" dirty="0">
                <a:latin typeface="微软雅黑" panose="020B0503020204020204" pitchFamily="34" charset="-122"/>
                <a:ea typeface="微软雅黑" panose="020B0503020204020204" pitchFamily="34" charset="-122"/>
              </a:rPr>
              <a:t>八大领域包括：</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电子信息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、“生物与新医药”、“航空航天”、“新材料”、“高技术服务”、“新能源与节能”、“资源与环境”以及“</a:t>
            </a:r>
            <a:r>
              <a:rPr lang="zh-CN" altLang="en-US" b="1" dirty="0">
                <a:solidFill>
                  <a:srgbClr val="FF0000"/>
                </a:solidFill>
                <a:latin typeface="微软雅黑" panose="020B0503020204020204" pitchFamily="34" charset="-122"/>
                <a:ea typeface="微软雅黑" panose="020B0503020204020204" pitchFamily="34" charset="-122"/>
              </a:rPr>
              <a:t>先进制造与自动化技术</a:t>
            </a:r>
            <a:r>
              <a:rPr lang="zh-CN" altLang="en-US" dirty="0">
                <a:latin typeface="微软雅黑" panose="020B0503020204020204" pitchFamily="34" charset="-122"/>
                <a:ea typeface="微软雅黑" panose="020B0503020204020204" pitchFamily="34" charset="-122"/>
              </a:rPr>
              <a:t>”，同时重点新增了服务业中的检验检测认证、文化创意、电子商务、现代物流与制造业中的增材制造与应用等五个二级领域。</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主要产品（服务）是指其收入之和在企业同期高新技术产品（服务）收入中超过</a:t>
            </a:r>
            <a:r>
              <a:rPr lang="en-US" altLang="zh-CN" b="1" dirty="0">
                <a:solidFill>
                  <a:srgbClr val="FF0000"/>
                </a:solidFill>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的产品（服务）。</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953156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人力资源条件</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2585323"/>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企业从事研发和相关技术创新活动的</a:t>
            </a:r>
            <a:r>
              <a:rPr lang="zh-CN" altLang="en-US" b="1" dirty="0">
                <a:solidFill>
                  <a:srgbClr val="FF0000"/>
                </a:solidFill>
                <a:latin typeface="微软雅黑" panose="020B0503020204020204" pitchFamily="34" charset="-122"/>
                <a:ea typeface="微软雅黑" panose="020B0503020204020204" pitchFamily="34" charset="-122"/>
              </a:rPr>
              <a:t>科技人员</a:t>
            </a:r>
            <a:r>
              <a:rPr lang="zh-CN" altLang="en-US" dirty="0">
                <a:latin typeface="微软雅黑" panose="020B0503020204020204" pitchFamily="34" charset="-122"/>
                <a:ea typeface="微软雅黑" panose="020B0503020204020204" pitchFamily="34" charset="-122"/>
              </a:rPr>
              <a:t>占企业当年职工总数的比例不低于</a:t>
            </a:r>
            <a:r>
              <a:rPr lang="en-US" altLang="zh-CN" b="1" dirty="0">
                <a:solidFill>
                  <a:srgbClr val="FF0000"/>
                </a:solidFill>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企业</a:t>
            </a:r>
            <a:r>
              <a:rPr lang="zh-CN" altLang="en-US" b="1" dirty="0">
                <a:solidFill>
                  <a:srgbClr val="FF0000"/>
                </a:solidFill>
                <a:latin typeface="微软雅黑" panose="020B0503020204020204" pitchFamily="34" charset="-122"/>
                <a:ea typeface="微软雅黑" panose="020B0503020204020204" pitchFamily="34" charset="-122"/>
              </a:rPr>
              <a:t>科技人员</a:t>
            </a:r>
            <a:r>
              <a:rPr lang="zh-CN" altLang="en-US" dirty="0">
                <a:latin typeface="微软雅黑" panose="020B0503020204020204" pitchFamily="34" charset="-122"/>
                <a:ea typeface="微软雅黑" panose="020B0503020204020204" pitchFamily="34" charset="-122"/>
              </a:rPr>
              <a:t>是指直接从事研发和相关技术创新活动，以及专门从事上述活动管理和提供直接服务的人员，包括在职、兼职和临时聘用人员。</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科技人员和职工总数的统计方法为</a:t>
            </a:r>
            <a:r>
              <a:rPr lang="zh-CN" altLang="en-US" b="1" dirty="0">
                <a:solidFill>
                  <a:srgbClr val="FF0000"/>
                </a:solidFill>
                <a:latin typeface="微软雅黑" panose="020B0503020204020204" pitchFamily="34" charset="-122"/>
                <a:ea typeface="微软雅黑" panose="020B0503020204020204" pitchFamily="34" charset="-122"/>
              </a:rPr>
              <a:t>全年月平均数</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5601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研发</a:t>
            </a:r>
            <a:r>
              <a:rPr lang="zh-CN" altLang="en-US" sz="2800" dirty="0">
                <a:solidFill>
                  <a:schemeClr val="bg1"/>
                </a:solidFill>
                <a:latin typeface="微软雅黑" panose="020B0503020204020204" pitchFamily="34" charset="-122"/>
                <a:ea typeface="微软雅黑" panose="020B0503020204020204" pitchFamily="34" charset="-122"/>
              </a:rPr>
              <a:t>投入</a:t>
            </a:r>
          </a:p>
        </p:txBody>
      </p:sp>
      <p:sp>
        <p:nvSpPr>
          <p:cNvPr id="4" name="TextBox 3"/>
          <p:cNvSpPr txBox="1"/>
          <p:nvPr/>
        </p:nvSpPr>
        <p:spPr>
          <a:xfrm>
            <a:off x="1041008" y="1336431"/>
            <a:ext cx="10607041" cy="369332"/>
          </a:xfrm>
          <a:prstGeom prst="rect">
            <a:avLst/>
          </a:prstGeom>
          <a:noFill/>
        </p:spPr>
        <p:txBody>
          <a:bodyPr wrap="square" rtlCol="0">
            <a:spAutoFit/>
          </a:bodyPr>
          <a:lstStyle/>
          <a:p>
            <a:pPr>
              <a:defRPr/>
            </a:pPr>
            <a:r>
              <a:rPr lang="zh-CN" altLang="en-US" dirty="0">
                <a:latin typeface="微软雅黑" panose="020B0503020204020204" pitchFamily="34" charset="-122"/>
                <a:ea typeface="微软雅黑" panose="020B0503020204020204" pitchFamily="34" charset="-122"/>
              </a:rPr>
              <a:t>企业近三个会计年度的研究开发费用总额占同期销售收入总额的比例符合如下要求：</a:t>
            </a:r>
          </a:p>
        </p:txBody>
      </p:sp>
      <p:graphicFrame>
        <p:nvGraphicFramePr>
          <p:cNvPr id="6" name="表格 5"/>
          <p:cNvGraphicFramePr>
            <a:graphicFrameLocks noGrp="1"/>
          </p:cNvGraphicFramePr>
          <p:nvPr>
            <p:extLst>
              <p:ext uri="{D42A27DB-BD31-4B8C-83A1-F6EECF244321}">
                <p14:modId xmlns="" xmlns:p14="http://schemas.microsoft.com/office/powerpoint/2010/main" val="1138128133"/>
              </p:ext>
            </p:extLst>
          </p:nvPr>
        </p:nvGraphicFramePr>
        <p:xfrm>
          <a:off x="1800665" y="2056126"/>
          <a:ext cx="8359335" cy="988136"/>
        </p:xfrm>
        <a:graphic>
          <a:graphicData uri="http://schemas.openxmlformats.org/drawingml/2006/table">
            <a:tbl>
              <a:tblPr firstRow="1" bandRow="1">
                <a:tableStyleId>{5C22544A-7EE6-4342-B048-85BDC9FD1C3A}</a:tableStyleId>
              </a:tblPr>
              <a:tblGrid>
                <a:gridCol w="2263335"/>
                <a:gridCol w="2032000"/>
                <a:gridCol w="2032000"/>
                <a:gridCol w="2032000"/>
              </a:tblGrid>
              <a:tr h="490126">
                <a:tc>
                  <a:txBody>
                    <a:bodyPr/>
                    <a:lstStyle/>
                    <a:p>
                      <a:pPr algn="ctr">
                        <a:lnSpc>
                          <a:spcPct val="150000"/>
                        </a:lnSpc>
                      </a:pPr>
                      <a:r>
                        <a:rPr lang="zh-CN" altLang="en-US" sz="1600" dirty="0" smtClean="0">
                          <a:latin typeface="微软雅黑" panose="020B0503020204020204" pitchFamily="34" charset="-122"/>
                          <a:ea typeface="微软雅黑" panose="020B0503020204020204" pitchFamily="34" charset="-122"/>
                        </a:rPr>
                        <a:t>上年度销售收入</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5000</a:t>
                      </a:r>
                      <a:r>
                        <a:rPr lang="zh-CN" altLang="en-US" sz="1600" dirty="0" smtClean="0">
                          <a:latin typeface="微软雅黑" panose="020B0503020204020204" pitchFamily="34" charset="-122"/>
                          <a:ea typeface="微软雅黑" panose="020B0503020204020204" pitchFamily="34" charset="-122"/>
                        </a:rPr>
                        <a:t>万元以下</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5000</a:t>
                      </a:r>
                      <a:r>
                        <a:rPr lang="zh-CN" altLang="en-US" sz="1600" dirty="0" smtClean="0">
                          <a:latin typeface="微软雅黑" panose="020B0503020204020204" pitchFamily="34" charset="-122"/>
                          <a:ea typeface="微软雅黑" panose="020B0503020204020204" pitchFamily="34" charset="-122"/>
                        </a:rPr>
                        <a:t>万</a:t>
                      </a: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亿元</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亿元以上</a:t>
                      </a:r>
                      <a:endParaRPr lang="zh-CN" altLang="en-US" sz="1600" dirty="0">
                        <a:latin typeface="微软雅黑" panose="020B0503020204020204" pitchFamily="34" charset="-122"/>
                        <a:ea typeface="微软雅黑" panose="020B0503020204020204" pitchFamily="34" charset="-122"/>
                      </a:endParaRPr>
                    </a:p>
                  </a:txBody>
                  <a:tcPr/>
                </a:tc>
              </a:tr>
              <a:tr h="498010">
                <a:tc>
                  <a:txBody>
                    <a:bodyPr/>
                    <a:lstStyle/>
                    <a:p>
                      <a:pPr algn="ctr">
                        <a:lnSpc>
                          <a:spcPct val="150000"/>
                        </a:lnSpc>
                      </a:pPr>
                      <a:r>
                        <a:rPr lang="zh-CN" altLang="en-US" sz="1600" dirty="0" smtClean="0">
                          <a:latin typeface="微软雅黑" panose="020B0503020204020204" pitchFamily="34" charset="-122"/>
                          <a:ea typeface="微软雅黑" panose="020B0503020204020204" pitchFamily="34" charset="-122"/>
                        </a:rPr>
                        <a:t>近三年研发投入占比</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以上</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4%</a:t>
                      </a:r>
                      <a:r>
                        <a:rPr lang="zh-CN" altLang="en-US" sz="1600" dirty="0" smtClean="0">
                          <a:latin typeface="微软雅黑" panose="020B0503020204020204" pitchFamily="34" charset="-122"/>
                          <a:ea typeface="微软雅黑" panose="020B0503020204020204" pitchFamily="34" charset="-122"/>
                        </a:rPr>
                        <a:t>以上</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rPr>
                        <a:t>以上</a:t>
                      </a:r>
                      <a:endParaRPr lang="zh-CN" altLang="en-US" sz="1600" dirty="0">
                        <a:latin typeface="微软雅黑" panose="020B0503020204020204" pitchFamily="34" charset="-122"/>
                        <a:ea typeface="微软雅黑" panose="020B0503020204020204" pitchFamily="34" charset="-122"/>
                      </a:endParaRPr>
                    </a:p>
                  </a:txBody>
                  <a:tcPr/>
                </a:tc>
              </a:tr>
            </a:tbl>
          </a:graphicData>
        </a:graphic>
      </p:graphicFrame>
      <p:sp>
        <p:nvSpPr>
          <p:cNvPr id="7" name="TextBox 6"/>
          <p:cNvSpPr txBox="1"/>
          <p:nvPr/>
        </p:nvSpPr>
        <p:spPr>
          <a:xfrm>
            <a:off x="1066796" y="3261399"/>
            <a:ext cx="10607041" cy="1754326"/>
          </a:xfrm>
          <a:prstGeom prst="rect">
            <a:avLst/>
          </a:prstGeom>
          <a:noFill/>
        </p:spPr>
        <p:txBody>
          <a:bodyPr wrap="square" rtlCol="0">
            <a:spAutoFit/>
          </a:bodyPr>
          <a:lstStyle/>
          <a:p>
            <a:pPr>
              <a:lnSpc>
                <a:spcPct val="150000"/>
              </a:lnSpc>
              <a:defRPr/>
            </a:pPr>
            <a:r>
              <a:rPr lang="zh-CN" altLang="en-US" dirty="0">
                <a:latin typeface="微软雅黑" panose="020B0503020204020204" pitchFamily="34" charset="-122"/>
                <a:ea typeface="微软雅黑" panose="020B0503020204020204" pitchFamily="34" charset="-122"/>
              </a:rPr>
              <a:t>企业在</a:t>
            </a:r>
            <a:r>
              <a:rPr lang="zh-CN" altLang="en-US" b="1" dirty="0">
                <a:solidFill>
                  <a:srgbClr val="FF0000"/>
                </a:solidFill>
                <a:latin typeface="微软雅黑" panose="020B0503020204020204" pitchFamily="34" charset="-122"/>
                <a:ea typeface="微软雅黑" panose="020B0503020204020204" pitchFamily="34" charset="-122"/>
              </a:rPr>
              <a:t>中国境内</a:t>
            </a:r>
            <a:r>
              <a:rPr lang="zh-CN" altLang="en-US" dirty="0">
                <a:latin typeface="微软雅黑" panose="020B0503020204020204" pitchFamily="34" charset="-122"/>
                <a:ea typeface="微软雅黑" panose="020B0503020204020204" pitchFamily="34" charset="-122"/>
              </a:rPr>
              <a:t>发生的研究开发费用总额占全部研究开发费用总额的比例</a:t>
            </a:r>
            <a:r>
              <a:rPr lang="zh-CN" altLang="en-US" b="1" dirty="0">
                <a:solidFill>
                  <a:srgbClr val="FF0000"/>
                </a:solidFill>
                <a:latin typeface="微软雅黑" panose="020B0503020204020204" pitchFamily="34" charset="-122"/>
                <a:ea typeface="微软雅黑" panose="020B0503020204020204" pitchFamily="34" charset="-122"/>
              </a:rPr>
              <a:t>不低于</a:t>
            </a:r>
            <a:r>
              <a:rPr lang="en-US" altLang="zh-CN" b="1" dirty="0">
                <a:solidFill>
                  <a:srgbClr val="FF0000"/>
                </a:solidFill>
                <a:latin typeface="微软雅黑" panose="020B0503020204020204" pitchFamily="34" charset="-122"/>
                <a:ea typeface="微软雅黑" panose="020B0503020204020204" pitchFamily="34" charset="-122"/>
              </a:rPr>
              <a:t>60</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b="1" dirty="0">
                <a:solidFill>
                  <a:srgbClr val="FF0000"/>
                </a:solidFill>
                <a:latin typeface="微软雅黑" panose="020B0503020204020204" pitchFamily="34" charset="-122"/>
                <a:ea typeface="微软雅黑" panose="020B0503020204020204" pitchFamily="34" charset="-122"/>
              </a:rPr>
              <a:t>销售收入</a:t>
            </a:r>
            <a:r>
              <a:rPr lang="zh-CN" altLang="en-US" dirty="0">
                <a:latin typeface="微软雅黑" panose="020B0503020204020204" pitchFamily="34" charset="-122"/>
                <a:ea typeface="微软雅黑" panose="020B0503020204020204" pitchFamily="34" charset="-122"/>
              </a:rPr>
              <a:t>为主营业务收入与其他业务收入之和</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主</a:t>
            </a:r>
            <a:r>
              <a:rPr lang="zh-CN" altLang="en-US" dirty="0">
                <a:latin typeface="微软雅黑" panose="020B0503020204020204" pitchFamily="34" charset="-122"/>
                <a:ea typeface="微软雅黑" panose="020B0503020204020204" pitchFamily="34" charset="-122"/>
              </a:rPr>
              <a:t>营业务收入与其他业务收入按照企业</a:t>
            </a:r>
            <a:r>
              <a:rPr lang="zh-CN" altLang="en-US" b="1" dirty="0">
                <a:solidFill>
                  <a:srgbClr val="FF0000"/>
                </a:solidFill>
                <a:latin typeface="微软雅黑" panose="020B0503020204020204" pitchFamily="34" charset="-122"/>
                <a:ea typeface="微软雅黑" panose="020B0503020204020204" pitchFamily="34" charset="-122"/>
              </a:rPr>
              <a:t>所得税年度纳税申报表</a:t>
            </a:r>
            <a:r>
              <a:rPr lang="zh-CN" altLang="en-US" dirty="0">
                <a:latin typeface="微软雅黑" panose="020B0503020204020204" pitchFamily="34" charset="-122"/>
                <a:ea typeface="微软雅黑" panose="020B0503020204020204" pitchFamily="34" charset="-122"/>
              </a:rPr>
              <a:t>的口径计算</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 xmlns:p14="http://schemas.microsoft.com/office/powerpoint/2010/main" val="1779450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销售收入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400110"/>
          </a:xfrm>
          <a:prstGeom prst="rect">
            <a:avLst/>
          </a:prstGeom>
          <a:noFill/>
        </p:spPr>
        <p:txBody>
          <a:bodyPr wrap="square" rtlCol="0">
            <a:spAutoFit/>
          </a:bodyPr>
          <a:lstStyle/>
          <a:p>
            <a:pPr>
              <a:defRPr/>
            </a:pPr>
            <a:r>
              <a:rPr lang="zh-CN" altLang="en-US" sz="2000" dirty="0">
                <a:latin typeface="微软雅黑" panose="020B0503020204020204" pitchFamily="34" charset="-122"/>
                <a:ea typeface="微软雅黑" panose="020B0503020204020204" pitchFamily="34" charset="-122"/>
              </a:rPr>
              <a:t> 企业上年度高新技术产品（或服务）的销售收入应该占到企业上年度总收入的</a:t>
            </a:r>
            <a:r>
              <a:rPr lang="en-US" altLang="zh-CN" sz="2000" b="1" dirty="0">
                <a:solidFill>
                  <a:srgbClr val="FF0000"/>
                </a:solidFill>
                <a:latin typeface="微软雅黑" panose="020B0503020204020204" pitchFamily="34" charset="-122"/>
                <a:ea typeface="微软雅黑" panose="020B0503020204020204" pitchFamily="34" charset="-122"/>
              </a:rPr>
              <a:t>60%</a:t>
            </a:r>
            <a:r>
              <a:rPr lang="zh-CN" altLang="en-US" sz="2000" dirty="0">
                <a:latin typeface="微软雅黑" panose="020B0503020204020204" pitchFamily="34" charset="-122"/>
                <a:ea typeface="微软雅黑" panose="020B0503020204020204" pitchFamily="34" charset="-122"/>
              </a:rPr>
              <a:t>以上。</a:t>
            </a:r>
          </a:p>
        </p:txBody>
      </p:sp>
      <p:grpSp>
        <p:nvGrpSpPr>
          <p:cNvPr id="11" name="组合 10"/>
          <p:cNvGrpSpPr/>
          <p:nvPr/>
        </p:nvGrpSpPr>
        <p:grpSpPr>
          <a:xfrm>
            <a:off x="2813540" y="2120923"/>
            <a:ext cx="5697417" cy="2918189"/>
            <a:chOff x="2588452" y="2120923"/>
            <a:chExt cx="5697417" cy="2918189"/>
          </a:xfrm>
        </p:grpSpPr>
        <p:sp>
          <p:nvSpPr>
            <p:cNvPr id="9" name="Oval 12"/>
            <p:cNvSpPr>
              <a:spLocks noChangeArrowheads="1"/>
            </p:cNvSpPr>
            <p:nvPr/>
          </p:nvSpPr>
          <p:spPr bwMode="auto">
            <a:xfrm>
              <a:off x="2588452" y="2120923"/>
              <a:ext cx="5697417" cy="291818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sp3d extrusionH="57150" prstMaterial="metal">
                <a:bevelT w="38100" h="25400"/>
                <a:contourClr>
                  <a:schemeClr val="bg2"/>
                </a:contourClr>
              </a:sp3d>
            </a:bodyPr>
            <a:lstStyle/>
            <a:p>
              <a:pPr eaLnBrk="1" hangingPunct="1">
                <a:defRPr/>
              </a:pPr>
              <a:endParaRPr lang="zh-CN" altLang="en-US" b="1" dirty="0">
                <a:ln w="50800"/>
                <a:solidFill>
                  <a:schemeClr val="bg1">
                    <a:shade val="50000"/>
                  </a:schemeClr>
                </a:solidFill>
              </a:endParaRPr>
            </a:p>
          </p:txBody>
        </p:sp>
        <p:sp>
          <p:nvSpPr>
            <p:cNvPr id="10" name="Oval 13"/>
            <p:cNvSpPr>
              <a:spLocks noChangeArrowheads="1"/>
            </p:cNvSpPr>
            <p:nvPr/>
          </p:nvSpPr>
          <p:spPr bwMode="auto">
            <a:xfrm>
              <a:off x="4581432" y="2580929"/>
              <a:ext cx="3526192" cy="199817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endParaRPr lang="zh-CN" altLang="en-US"/>
            </a:p>
          </p:txBody>
        </p:sp>
      </p:grpSp>
      <p:sp>
        <p:nvSpPr>
          <p:cNvPr id="12" name="TextBox 11"/>
          <p:cNvSpPr txBox="1"/>
          <p:nvPr/>
        </p:nvSpPr>
        <p:spPr>
          <a:xfrm>
            <a:off x="3348112" y="3432521"/>
            <a:ext cx="1125416"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总收入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106573" y="3432521"/>
            <a:ext cx="3080826"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高新技术产品</a:t>
            </a:r>
            <a:r>
              <a:rPr lang="en-US" altLang="zh-CN" b="1" dirty="0">
                <a:solidFill>
                  <a:schemeClr val="bg1"/>
                </a:solidFill>
                <a:latin typeface="微软雅黑" panose="020B0503020204020204" pitchFamily="34" charset="-122"/>
                <a:ea typeface="微软雅黑" panose="020B0503020204020204" pitchFamily="34" charset="-122"/>
              </a:rPr>
              <a:t>&amp;</a:t>
            </a:r>
            <a:r>
              <a:rPr lang="zh-CN" altLang="en-US" b="1" dirty="0" smtClean="0">
                <a:solidFill>
                  <a:schemeClr val="bg1"/>
                </a:solidFill>
                <a:latin typeface="微软雅黑" panose="020B0503020204020204" pitchFamily="34" charset="-122"/>
                <a:ea typeface="微软雅黑" panose="020B0503020204020204" pitchFamily="34" charset="-122"/>
              </a:rPr>
              <a:t>服务</a:t>
            </a:r>
            <a:r>
              <a:rPr lang="zh-CN" altLang="en-US" b="1" dirty="0">
                <a:solidFill>
                  <a:schemeClr val="bg1"/>
                </a:solidFill>
                <a:latin typeface="微软雅黑" panose="020B0503020204020204" pitchFamily="34" charset="-122"/>
                <a:ea typeface="微软雅黑" panose="020B0503020204020204" pitchFamily="34" charset="-122"/>
              </a:rPr>
              <a:t>≥</a:t>
            </a:r>
            <a:r>
              <a:rPr lang="en-US" altLang="zh-CN" b="1" dirty="0">
                <a:solidFill>
                  <a:schemeClr val="bg1"/>
                </a:solidFill>
                <a:latin typeface="微软雅黑" panose="020B0503020204020204" pitchFamily="34" charset="-122"/>
                <a:ea typeface="微软雅黑" panose="020B0503020204020204" pitchFamily="34" charset="-122"/>
              </a:rPr>
              <a:t>60%</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52728" y="5399735"/>
            <a:ext cx="10607041" cy="369332"/>
          </a:xfrm>
          <a:prstGeom prst="rect">
            <a:avLst/>
          </a:prstGeom>
          <a:noFill/>
        </p:spPr>
        <p:txBody>
          <a:bodyPr wrap="square" rtlCol="0">
            <a:spAutoFit/>
          </a:bodyPr>
          <a:lstStyle/>
          <a:p>
            <a:pPr>
              <a:defRPr/>
            </a:pPr>
            <a:r>
              <a:rPr lang="zh-CN" altLang="en-US" dirty="0">
                <a:latin typeface="微软雅黑" panose="020B0503020204020204" pitchFamily="34" charset="-122"/>
                <a:ea typeface="微软雅黑" panose="020B0503020204020204" pitchFamily="34" charset="-122"/>
              </a:rPr>
              <a:t>总收入是指收入总额减去不征税收入</a:t>
            </a:r>
          </a:p>
        </p:txBody>
      </p:sp>
    </p:spTree>
    <p:extLst>
      <p:ext uri="{BB962C8B-B14F-4D97-AF65-F5344CB8AC3E}">
        <p14:creationId xmlns="" xmlns:p14="http://schemas.microsoft.com/office/powerpoint/2010/main" val="3302004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7"/>
          <p:cNvSpPr>
            <a:spLocks noChangeArrowheads="1"/>
          </p:cNvSpPr>
          <p:nvPr/>
        </p:nvSpPr>
        <p:spPr bwMode="auto">
          <a:xfrm>
            <a:off x="2534007" y="2479675"/>
            <a:ext cx="2578100" cy="2578100"/>
          </a:xfrm>
          <a:prstGeom prst="ellipse">
            <a:avLst/>
          </a:prstGeom>
          <a:solidFill>
            <a:srgbClr val="3F3F3F"/>
          </a:solidFill>
          <a:ln>
            <a:noFill/>
          </a:ln>
          <a:extLst>
            <a:ext uri="{91240B29-F687-4F45-9708-019B960494DF}">
              <a14:hiddenLine xmlns=""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 name="椭圆 8"/>
          <p:cNvSpPr>
            <a:spLocks noChangeArrowheads="1"/>
          </p:cNvSpPr>
          <p:nvPr/>
        </p:nvSpPr>
        <p:spPr bwMode="auto">
          <a:xfrm>
            <a:off x="2276832" y="2224088"/>
            <a:ext cx="3092450" cy="3092450"/>
          </a:xfrm>
          <a:prstGeom prst="ellipse">
            <a:avLst/>
          </a:prstGeom>
          <a:noFill/>
          <a:ln w="25400" cap="flat" cmpd="sng">
            <a:solidFill>
              <a:srgbClr val="21AFE6"/>
            </a:solidFill>
            <a:bevel/>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 name="椭圆 15"/>
          <p:cNvSpPr>
            <a:spLocks noChangeArrowheads="1"/>
          </p:cNvSpPr>
          <p:nvPr/>
        </p:nvSpPr>
        <p:spPr bwMode="auto">
          <a:xfrm>
            <a:off x="2060932" y="2006600"/>
            <a:ext cx="3524250" cy="3524250"/>
          </a:xfrm>
          <a:prstGeom prst="ellipse">
            <a:avLst/>
          </a:prstGeom>
          <a:noFill/>
          <a:ln w="25400" cap="flat" cmpd="sng">
            <a:solidFill>
              <a:srgbClr val="21AFE6"/>
            </a:solidFill>
            <a:bevel/>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5" name="Group 10"/>
          <p:cNvGrpSpPr>
            <a:grpSpLocks/>
          </p:cNvGrpSpPr>
          <p:nvPr/>
        </p:nvGrpSpPr>
        <p:grpSpPr bwMode="auto">
          <a:xfrm>
            <a:off x="1402120" y="3001963"/>
            <a:ext cx="1535112" cy="1535112"/>
            <a:chOff x="0" y="0"/>
            <a:chExt cx="2132807" cy="2132807"/>
          </a:xfrm>
        </p:grpSpPr>
        <p:sp useBgFill="1">
          <p:nvSpPr>
            <p:cNvPr id="6" name="椭圆 14"/>
            <p:cNvSpPr>
              <a:spLocks noChangeArrowheads="1"/>
            </p:cNvSpPr>
            <p:nvPr/>
          </p:nvSpPr>
          <p:spPr bwMode="auto">
            <a:xfrm>
              <a:off x="0" y="0"/>
              <a:ext cx="2132807" cy="2132807"/>
            </a:xfrm>
            <a:prstGeom prst="ellipse">
              <a:avLst/>
            </a:prstGeom>
            <a:ln w="25400" cap="flat" cmpd="sng">
              <a:solidFill>
                <a:srgbClr val="424242"/>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7" name="椭圆 19"/>
            <p:cNvSpPr>
              <a:spLocks noChangeArrowheads="1"/>
            </p:cNvSpPr>
            <p:nvPr/>
          </p:nvSpPr>
          <p:spPr bwMode="auto">
            <a:xfrm>
              <a:off x="112317" y="112318"/>
              <a:ext cx="1908175" cy="1908175"/>
            </a:xfrm>
            <a:prstGeom prst="ellipse">
              <a:avLst/>
            </a:prstGeom>
            <a:solidFill>
              <a:srgbClr val="424242"/>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grpSp>
        <p:nvGrpSpPr>
          <p:cNvPr id="8" name="Group 13"/>
          <p:cNvGrpSpPr>
            <a:grpSpLocks/>
          </p:cNvGrpSpPr>
          <p:nvPr/>
        </p:nvGrpSpPr>
        <p:grpSpPr bwMode="auto">
          <a:xfrm>
            <a:off x="3054707" y="1311275"/>
            <a:ext cx="1536700" cy="1535113"/>
            <a:chOff x="0" y="0"/>
            <a:chExt cx="2132807" cy="2132807"/>
          </a:xfrm>
        </p:grpSpPr>
        <p:sp useBgFill="1">
          <p:nvSpPr>
            <p:cNvPr id="9" name="椭圆 13"/>
            <p:cNvSpPr>
              <a:spLocks noChangeArrowheads="1"/>
            </p:cNvSpPr>
            <p:nvPr/>
          </p:nvSpPr>
          <p:spPr bwMode="auto">
            <a:xfrm>
              <a:off x="0" y="0"/>
              <a:ext cx="2132807" cy="2132807"/>
            </a:xfrm>
            <a:prstGeom prst="ellipse">
              <a:avLst/>
            </a:prstGeom>
            <a:ln w="25400" cap="flat" cmpd="sng">
              <a:solidFill>
                <a:srgbClr val="21AFE6"/>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10" name="椭圆 20"/>
            <p:cNvSpPr>
              <a:spLocks noChangeArrowheads="1"/>
            </p:cNvSpPr>
            <p:nvPr/>
          </p:nvSpPr>
          <p:spPr bwMode="auto">
            <a:xfrm>
              <a:off x="112316" y="112316"/>
              <a:ext cx="1908175" cy="1908175"/>
            </a:xfrm>
            <a:prstGeom prst="ellipse">
              <a:avLst/>
            </a:prstGeom>
            <a:solidFill>
              <a:srgbClr val="21AFE6"/>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grpSp>
        <p:nvGrpSpPr>
          <p:cNvPr id="11" name="Group 16"/>
          <p:cNvGrpSpPr>
            <a:grpSpLocks/>
          </p:cNvGrpSpPr>
          <p:nvPr/>
        </p:nvGrpSpPr>
        <p:grpSpPr bwMode="auto">
          <a:xfrm>
            <a:off x="4731107" y="3001963"/>
            <a:ext cx="1535113" cy="1535112"/>
            <a:chOff x="0" y="0"/>
            <a:chExt cx="2132807" cy="2132807"/>
          </a:xfrm>
        </p:grpSpPr>
        <p:sp useBgFill="1">
          <p:nvSpPr>
            <p:cNvPr id="12" name="椭圆 22"/>
            <p:cNvSpPr>
              <a:spLocks noChangeArrowheads="1"/>
            </p:cNvSpPr>
            <p:nvPr/>
          </p:nvSpPr>
          <p:spPr bwMode="auto">
            <a:xfrm>
              <a:off x="0" y="0"/>
              <a:ext cx="2132807" cy="2132807"/>
            </a:xfrm>
            <a:prstGeom prst="ellipse">
              <a:avLst/>
            </a:prstGeom>
            <a:ln w="25400" cap="flat" cmpd="sng">
              <a:solidFill>
                <a:srgbClr val="AEDC46"/>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13" name="椭圆 23"/>
            <p:cNvSpPr>
              <a:spLocks noChangeArrowheads="1"/>
            </p:cNvSpPr>
            <p:nvPr/>
          </p:nvSpPr>
          <p:spPr bwMode="auto">
            <a:xfrm>
              <a:off x="112317" y="112317"/>
              <a:ext cx="1908175" cy="1908175"/>
            </a:xfrm>
            <a:prstGeom prst="ellipse">
              <a:avLst/>
            </a:prstGeom>
            <a:solidFill>
              <a:srgbClr val="AEDC46"/>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sp useBgFill="1">
        <p:nvSpPr>
          <p:cNvPr id="14" name="椭圆 17"/>
          <p:cNvSpPr>
            <a:spLocks noChangeArrowheads="1"/>
          </p:cNvSpPr>
          <p:nvPr/>
        </p:nvSpPr>
        <p:spPr bwMode="auto">
          <a:xfrm>
            <a:off x="3089632" y="4548188"/>
            <a:ext cx="1536700" cy="1535112"/>
          </a:xfrm>
          <a:prstGeom prst="ellipse">
            <a:avLst/>
          </a:prstGeom>
          <a:ln w="25400" cap="flat" cmpd="sng">
            <a:solidFill>
              <a:schemeClr val="bg1"/>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15" name="椭圆 18"/>
          <p:cNvSpPr>
            <a:spLocks noChangeArrowheads="1"/>
          </p:cNvSpPr>
          <p:nvPr/>
        </p:nvSpPr>
        <p:spPr bwMode="auto">
          <a:xfrm>
            <a:off x="3172182" y="4629150"/>
            <a:ext cx="1373188" cy="1373188"/>
          </a:xfrm>
          <a:prstGeom prst="ellipse">
            <a:avLst/>
          </a:prstGeom>
          <a:gradFill rotWithShape="1">
            <a:gsLst>
              <a:gs pos="0">
                <a:srgbClr val="FFFFFF"/>
              </a:gs>
              <a:gs pos="100000">
                <a:srgbClr val="C8C8C8"/>
              </a:gs>
            </a:gsLst>
            <a:lin ang="19800000" scaled="1"/>
          </a:gradFill>
          <a:ln w="25400" cap="flat" cmpd="sng">
            <a:solidFill>
              <a:srgbClr val="42719B"/>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20" name="矩形 51"/>
          <p:cNvSpPr>
            <a:spLocks noChangeArrowheads="1"/>
          </p:cNvSpPr>
          <p:nvPr/>
        </p:nvSpPr>
        <p:spPr bwMode="auto">
          <a:xfrm>
            <a:off x="3288109" y="1754846"/>
            <a:ext cx="11079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宋体" pitchFamily="2" charset="-122"/>
              </a:rPr>
              <a:t>核心自主</a:t>
            </a:r>
            <a:endParaRPr lang="en-US" altLang="zh-CN" b="1"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sym typeface="宋体" pitchFamily="2" charset="-122"/>
              </a:rPr>
              <a:t>知识产权</a:t>
            </a:r>
            <a:endParaRPr lang="en-US" altLang="zh-CN" b="1" dirty="0" smtClean="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21" name="矩形 52"/>
          <p:cNvSpPr>
            <a:spLocks noChangeArrowheads="1"/>
          </p:cNvSpPr>
          <p:nvPr/>
        </p:nvSpPr>
        <p:spPr bwMode="auto">
          <a:xfrm>
            <a:off x="1623616" y="3460750"/>
            <a:ext cx="11079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研究开发</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组织管理</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22" name="矩形 53"/>
          <p:cNvSpPr>
            <a:spLocks noChangeArrowheads="1"/>
          </p:cNvSpPr>
          <p:nvPr/>
        </p:nvSpPr>
        <p:spPr bwMode="auto">
          <a:xfrm>
            <a:off x="4952128" y="3452813"/>
            <a:ext cx="11769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sym typeface="宋体" pitchFamily="2" charset="-122"/>
              </a:rPr>
              <a:t>科技成果</a:t>
            </a:r>
            <a:endParaRPr lang="en-US" altLang="zh-CN" b="1" dirty="0">
              <a:solidFill>
                <a:schemeClr val="bg1"/>
              </a:solidFill>
              <a:latin typeface="微软雅黑" panose="020B0503020204020204" pitchFamily="34" charset="-122"/>
              <a:ea typeface="微软雅黑" panose="020B0503020204020204" pitchFamily="34" charset="-122"/>
              <a:sym typeface="宋体" pitchFamily="2" charset="-122"/>
            </a:endParaRPr>
          </a:p>
          <a:p>
            <a:r>
              <a:rPr lang="zh-CN" altLang="en-US" b="1" dirty="0" smtClean="0">
                <a:solidFill>
                  <a:schemeClr val="bg1"/>
                </a:solidFill>
                <a:latin typeface="微软雅黑" panose="020B0503020204020204" pitchFamily="34" charset="-122"/>
                <a:ea typeface="微软雅黑" panose="020B0503020204020204" pitchFamily="34" charset="-122"/>
                <a:sym typeface="宋体" pitchFamily="2" charset="-122"/>
              </a:rPr>
              <a:t>转化能力 </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23" name="矩形 54"/>
          <p:cNvSpPr>
            <a:spLocks noChangeArrowheads="1"/>
          </p:cNvSpPr>
          <p:nvPr/>
        </p:nvSpPr>
        <p:spPr bwMode="auto">
          <a:xfrm>
            <a:off x="3186723" y="5160136"/>
            <a:ext cx="13586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a:solidFill>
                  <a:srgbClr val="424242"/>
                </a:solidFill>
                <a:latin typeface="微软雅黑" panose="020B0503020204020204" pitchFamily="34" charset="-122"/>
                <a:ea typeface="微软雅黑" panose="020B0503020204020204" pitchFamily="34" charset="-122"/>
                <a:sym typeface="宋体" pitchFamily="2" charset="-122"/>
              </a:rPr>
              <a:t>成</a:t>
            </a:r>
            <a:r>
              <a:rPr lang="zh-CN" altLang="en-US" b="1" dirty="0" smtClean="0">
                <a:solidFill>
                  <a:srgbClr val="424242"/>
                </a:solidFill>
                <a:latin typeface="微软雅黑" panose="020B0503020204020204" pitchFamily="34" charset="-122"/>
                <a:ea typeface="微软雅黑" panose="020B0503020204020204" pitchFamily="34" charset="-122"/>
                <a:sym typeface="宋体" pitchFamily="2" charset="-122"/>
              </a:rPr>
              <a:t>长性指标 </a:t>
            </a:r>
            <a:endParaRPr lang="zh-CN" altLang="en-US" dirty="0">
              <a:solidFill>
                <a:srgbClr val="424242"/>
              </a:solidFill>
              <a:latin typeface="微软雅黑" panose="020B0503020204020204" pitchFamily="34" charset="-122"/>
              <a:ea typeface="微软雅黑" panose="020B0503020204020204" pitchFamily="34" charset="-122"/>
              <a:sym typeface="宋体" pitchFamily="2" charset="-122"/>
            </a:endParaRPr>
          </a:p>
        </p:txBody>
      </p:sp>
      <p:sp>
        <p:nvSpPr>
          <p:cNvPr id="24"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45874" y="3030099"/>
            <a:ext cx="982499" cy="1337290"/>
          </a:xfrm>
          <a:prstGeom prst="rect">
            <a:avLst/>
          </a:prstGeom>
        </p:spPr>
      </p:pic>
      <p:grpSp>
        <p:nvGrpSpPr>
          <p:cNvPr id="28" name="Group 21"/>
          <p:cNvGrpSpPr>
            <a:grpSpLocks/>
          </p:cNvGrpSpPr>
          <p:nvPr/>
        </p:nvGrpSpPr>
        <p:grpSpPr bwMode="auto">
          <a:xfrm>
            <a:off x="8632417" y="1366838"/>
            <a:ext cx="925513" cy="925512"/>
            <a:chOff x="0" y="0"/>
            <a:chExt cx="926041" cy="926041"/>
          </a:xfrm>
        </p:grpSpPr>
        <p:sp useBgFill="1">
          <p:nvSpPr>
            <p:cNvPr id="29" name="椭圆 24"/>
            <p:cNvSpPr>
              <a:spLocks noChangeArrowheads="1"/>
            </p:cNvSpPr>
            <p:nvPr/>
          </p:nvSpPr>
          <p:spPr bwMode="auto">
            <a:xfrm>
              <a:off x="0" y="0"/>
              <a:ext cx="926041" cy="926041"/>
            </a:xfrm>
            <a:prstGeom prst="ellipse">
              <a:avLst/>
            </a:prstGeom>
            <a:ln w="25400" cap="flat" cmpd="sng">
              <a:solidFill>
                <a:srgbClr val="21AFE6"/>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30" name="椭圆 25"/>
            <p:cNvSpPr>
              <a:spLocks noChangeArrowheads="1"/>
            </p:cNvSpPr>
            <p:nvPr/>
          </p:nvSpPr>
          <p:spPr bwMode="auto">
            <a:xfrm>
              <a:off x="71191" y="71191"/>
              <a:ext cx="783658" cy="783658"/>
            </a:xfrm>
            <a:prstGeom prst="ellipse">
              <a:avLst/>
            </a:prstGeom>
            <a:solidFill>
              <a:srgbClr val="21AFE6"/>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grpSp>
        <p:nvGrpSpPr>
          <p:cNvPr id="31" name="Group 24"/>
          <p:cNvGrpSpPr>
            <a:grpSpLocks/>
          </p:cNvGrpSpPr>
          <p:nvPr/>
        </p:nvGrpSpPr>
        <p:grpSpPr bwMode="auto">
          <a:xfrm>
            <a:off x="8632417" y="2540000"/>
            <a:ext cx="925513" cy="925513"/>
            <a:chOff x="0" y="0"/>
            <a:chExt cx="926041" cy="926041"/>
          </a:xfrm>
        </p:grpSpPr>
        <p:sp useBgFill="1">
          <p:nvSpPr>
            <p:cNvPr id="32" name="椭圆 30"/>
            <p:cNvSpPr>
              <a:spLocks noChangeArrowheads="1"/>
            </p:cNvSpPr>
            <p:nvPr/>
          </p:nvSpPr>
          <p:spPr bwMode="auto">
            <a:xfrm>
              <a:off x="0" y="0"/>
              <a:ext cx="926041" cy="926041"/>
            </a:xfrm>
            <a:prstGeom prst="ellipse">
              <a:avLst/>
            </a:prstGeom>
            <a:ln w="25400" cap="flat" cmpd="sng">
              <a:solidFill>
                <a:srgbClr val="424242"/>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33" name="椭圆 31"/>
            <p:cNvSpPr>
              <a:spLocks noChangeArrowheads="1"/>
            </p:cNvSpPr>
            <p:nvPr/>
          </p:nvSpPr>
          <p:spPr bwMode="auto">
            <a:xfrm>
              <a:off x="71191" y="71191"/>
              <a:ext cx="783658" cy="783658"/>
            </a:xfrm>
            <a:prstGeom prst="ellipse">
              <a:avLst/>
            </a:prstGeom>
            <a:solidFill>
              <a:srgbClr val="424242"/>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grpSp>
        <p:nvGrpSpPr>
          <p:cNvPr id="34" name="Group 27"/>
          <p:cNvGrpSpPr>
            <a:grpSpLocks/>
          </p:cNvGrpSpPr>
          <p:nvPr/>
        </p:nvGrpSpPr>
        <p:grpSpPr bwMode="auto">
          <a:xfrm>
            <a:off x="8632417" y="3713163"/>
            <a:ext cx="925513" cy="925512"/>
            <a:chOff x="0" y="0"/>
            <a:chExt cx="926041" cy="926041"/>
          </a:xfrm>
        </p:grpSpPr>
        <p:sp useBgFill="1">
          <p:nvSpPr>
            <p:cNvPr id="35" name="椭圆 33"/>
            <p:cNvSpPr>
              <a:spLocks noChangeArrowheads="1"/>
            </p:cNvSpPr>
            <p:nvPr/>
          </p:nvSpPr>
          <p:spPr bwMode="auto">
            <a:xfrm>
              <a:off x="0" y="0"/>
              <a:ext cx="926041" cy="926041"/>
            </a:xfrm>
            <a:prstGeom prst="ellipse">
              <a:avLst/>
            </a:prstGeom>
            <a:ln w="25400" cap="flat" cmpd="sng">
              <a:solidFill>
                <a:srgbClr val="AEDC46"/>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36" name="椭圆 34"/>
            <p:cNvSpPr>
              <a:spLocks noChangeArrowheads="1"/>
            </p:cNvSpPr>
            <p:nvPr/>
          </p:nvSpPr>
          <p:spPr bwMode="auto">
            <a:xfrm>
              <a:off x="71191" y="71191"/>
              <a:ext cx="783658" cy="783658"/>
            </a:xfrm>
            <a:prstGeom prst="ellipse">
              <a:avLst/>
            </a:prstGeom>
            <a:solidFill>
              <a:srgbClr val="AEDC46"/>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sp useBgFill="1">
        <p:nvSpPr>
          <p:cNvPr id="37" name="椭圆 36"/>
          <p:cNvSpPr>
            <a:spLocks noChangeArrowheads="1"/>
          </p:cNvSpPr>
          <p:nvPr/>
        </p:nvSpPr>
        <p:spPr bwMode="auto">
          <a:xfrm>
            <a:off x="8632417" y="4894263"/>
            <a:ext cx="925513" cy="925512"/>
          </a:xfrm>
          <a:prstGeom prst="ellipse">
            <a:avLst/>
          </a:prstGeom>
          <a:ln w="25400" cap="flat" cmpd="sng">
            <a:solidFill>
              <a:schemeClr val="bg1"/>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38" name="椭圆 37"/>
          <p:cNvSpPr>
            <a:spLocks noChangeArrowheads="1"/>
          </p:cNvSpPr>
          <p:nvPr/>
        </p:nvSpPr>
        <p:spPr bwMode="auto">
          <a:xfrm>
            <a:off x="8702267" y="4965700"/>
            <a:ext cx="784225" cy="784225"/>
          </a:xfrm>
          <a:prstGeom prst="ellipse">
            <a:avLst/>
          </a:prstGeom>
          <a:gradFill rotWithShape="1">
            <a:gsLst>
              <a:gs pos="0">
                <a:srgbClr val="FFFFFF"/>
              </a:gs>
              <a:gs pos="100000">
                <a:srgbClr val="C8C8C8"/>
              </a:gs>
            </a:gsLst>
            <a:lin ang="19800000" scaled="1"/>
          </a:gradFill>
          <a:ln w="25400" cap="flat" cmpd="sng">
            <a:solidFill>
              <a:srgbClr val="42719B"/>
            </a:solidFill>
            <a:bevel/>
            <a:headEnd/>
            <a:tailEnd/>
          </a:ln>
        </p:spPr>
        <p:txBody>
          <a:bodyPr anchor="ctr"/>
          <a:lstStyle/>
          <a:p>
            <a:pPr algn="ctr"/>
            <a:endParaRPr lang="zh-CN" altLang="zh-CN" sz="1400" b="1">
              <a:solidFill>
                <a:srgbClr val="181818"/>
              </a:solidFill>
              <a:ea typeface="方正兰亭特黑简体" pitchFamily="2" charset="-122"/>
            </a:endParaRPr>
          </a:p>
        </p:txBody>
      </p:sp>
      <p:grpSp>
        <p:nvGrpSpPr>
          <p:cNvPr id="39" name="Group 32"/>
          <p:cNvGrpSpPr>
            <a:grpSpLocks/>
          </p:cNvGrpSpPr>
          <p:nvPr/>
        </p:nvGrpSpPr>
        <p:grpSpPr bwMode="auto">
          <a:xfrm rot="17100000" flipH="1">
            <a:off x="9610317" y="2108200"/>
            <a:ext cx="819150" cy="482600"/>
            <a:chOff x="0" y="0"/>
            <a:chExt cx="820737" cy="482601"/>
          </a:xfrm>
        </p:grpSpPr>
        <p:sp>
          <p:nvSpPr>
            <p:cNvPr id="40" name="Freeform 5"/>
            <p:cNvSpPr>
              <a:spLocks noChangeArrowheads="1"/>
            </p:cNvSpPr>
            <p:nvPr/>
          </p:nvSpPr>
          <p:spPr bwMode="auto">
            <a:xfrm>
              <a:off x="409575" y="33338"/>
              <a:ext cx="411162" cy="449263"/>
            </a:xfrm>
            <a:custGeom>
              <a:avLst/>
              <a:gdLst>
                <a:gd name="T0" fmla="*/ 0 w 108"/>
                <a:gd name="T1" fmla="*/ 84 h 117"/>
                <a:gd name="T2" fmla="*/ 0 w 108"/>
                <a:gd name="T3" fmla="*/ 34 h 117"/>
                <a:gd name="T4" fmla="*/ 26 w 108"/>
                <a:gd name="T5" fmla="*/ 33 h 117"/>
                <a:gd name="T6" fmla="*/ 28 w 108"/>
                <a:gd name="T7" fmla="*/ 32 h 117"/>
                <a:gd name="T8" fmla="*/ 29 w 108"/>
                <a:gd name="T9" fmla="*/ 29 h 117"/>
                <a:gd name="T10" fmla="*/ 23 w 108"/>
                <a:gd name="T11" fmla="*/ 4 h 117"/>
                <a:gd name="T12" fmla="*/ 24 w 108"/>
                <a:gd name="T13" fmla="*/ 1 h 117"/>
                <a:gd name="T14" fmla="*/ 27 w 108"/>
                <a:gd name="T15" fmla="*/ 1 h 117"/>
                <a:gd name="T16" fmla="*/ 106 w 108"/>
                <a:gd name="T17" fmla="*/ 56 h 117"/>
                <a:gd name="T18" fmla="*/ 108 w 108"/>
                <a:gd name="T19" fmla="*/ 59 h 117"/>
                <a:gd name="T20" fmla="*/ 106 w 108"/>
                <a:gd name="T21" fmla="*/ 61 h 117"/>
                <a:gd name="T22" fmla="*/ 27 w 108"/>
                <a:gd name="T23" fmla="*/ 117 h 117"/>
                <a:gd name="T24" fmla="*/ 24 w 108"/>
                <a:gd name="T25" fmla="*/ 117 h 117"/>
                <a:gd name="T26" fmla="*/ 23 w 108"/>
                <a:gd name="T27" fmla="*/ 114 h 117"/>
                <a:gd name="T28" fmla="*/ 29 w 108"/>
                <a:gd name="T29" fmla="*/ 88 h 117"/>
                <a:gd name="T30" fmla="*/ 28 w 108"/>
                <a:gd name="T31" fmla="*/ 85 h 117"/>
                <a:gd name="T32" fmla="*/ 26 w 108"/>
                <a:gd name="T33" fmla="*/ 84 h 117"/>
                <a:gd name="T34" fmla="*/ 0 w 108"/>
                <a:gd name="T35" fmla="*/ 8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117"/>
                <a:gd name="T56" fmla="*/ 108 w 108"/>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117">
                  <a:moveTo>
                    <a:pt x="0" y="84"/>
                  </a:moveTo>
                  <a:cubicBezTo>
                    <a:pt x="0" y="34"/>
                    <a:pt x="0" y="34"/>
                    <a:pt x="0" y="34"/>
                  </a:cubicBezTo>
                  <a:cubicBezTo>
                    <a:pt x="9" y="34"/>
                    <a:pt x="17" y="33"/>
                    <a:pt x="26" y="33"/>
                  </a:cubicBezTo>
                  <a:cubicBezTo>
                    <a:pt x="27" y="33"/>
                    <a:pt x="28" y="32"/>
                    <a:pt x="28" y="32"/>
                  </a:cubicBezTo>
                  <a:cubicBezTo>
                    <a:pt x="29" y="31"/>
                    <a:pt x="29" y="30"/>
                    <a:pt x="29" y="29"/>
                  </a:cubicBezTo>
                  <a:cubicBezTo>
                    <a:pt x="23" y="4"/>
                    <a:pt x="23" y="4"/>
                    <a:pt x="23" y="4"/>
                  </a:cubicBezTo>
                  <a:cubicBezTo>
                    <a:pt x="23" y="2"/>
                    <a:pt x="23" y="1"/>
                    <a:pt x="24" y="1"/>
                  </a:cubicBezTo>
                  <a:cubicBezTo>
                    <a:pt x="25" y="0"/>
                    <a:pt x="26" y="0"/>
                    <a:pt x="27" y="1"/>
                  </a:cubicBezTo>
                  <a:cubicBezTo>
                    <a:pt x="106" y="56"/>
                    <a:pt x="106" y="56"/>
                    <a:pt x="106" y="56"/>
                  </a:cubicBezTo>
                  <a:cubicBezTo>
                    <a:pt x="107" y="57"/>
                    <a:pt x="108" y="58"/>
                    <a:pt x="108" y="59"/>
                  </a:cubicBezTo>
                  <a:cubicBezTo>
                    <a:pt x="108" y="59"/>
                    <a:pt x="107" y="60"/>
                    <a:pt x="106" y="61"/>
                  </a:cubicBezTo>
                  <a:cubicBezTo>
                    <a:pt x="80" y="79"/>
                    <a:pt x="54" y="98"/>
                    <a:pt x="27" y="117"/>
                  </a:cubicBezTo>
                  <a:cubicBezTo>
                    <a:pt x="26" y="117"/>
                    <a:pt x="25" y="117"/>
                    <a:pt x="24" y="117"/>
                  </a:cubicBezTo>
                  <a:cubicBezTo>
                    <a:pt x="23" y="116"/>
                    <a:pt x="23" y="115"/>
                    <a:pt x="23" y="114"/>
                  </a:cubicBezTo>
                  <a:cubicBezTo>
                    <a:pt x="29" y="88"/>
                    <a:pt x="29" y="88"/>
                    <a:pt x="29" y="88"/>
                  </a:cubicBezTo>
                  <a:cubicBezTo>
                    <a:pt x="29" y="87"/>
                    <a:pt x="29" y="86"/>
                    <a:pt x="28" y="85"/>
                  </a:cubicBezTo>
                  <a:cubicBezTo>
                    <a:pt x="28" y="85"/>
                    <a:pt x="27" y="84"/>
                    <a:pt x="26" y="84"/>
                  </a:cubicBezTo>
                  <a:cubicBezTo>
                    <a:pt x="17" y="84"/>
                    <a:pt x="9" y="84"/>
                    <a:pt x="0" y="84"/>
                  </a:cubicBezTo>
                  <a:close/>
                </a:path>
              </a:pathLst>
            </a:custGeom>
            <a:solidFill>
              <a:srgbClr val="21AFE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1" name="Freeform 6"/>
            <p:cNvSpPr>
              <a:spLocks noChangeArrowheads="1"/>
            </p:cNvSpPr>
            <p:nvPr/>
          </p:nvSpPr>
          <p:spPr bwMode="auto">
            <a:xfrm>
              <a:off x="0" y="0"/>
              <a:ext cx="409575" cy="355600"/>
            </a:xfrm>
            <a:custGeom>
              <a:avLst/>
              <a:gdLst>
                <a:gd name="T0" fmla="*/ 108 w 108"/>
                <a:gd name="T1" fmla="*/ 43 h 93"/>
                <a:gd name="T2" fmla="*/ 108 w 108"/>
                <a:gd name="T3" fmla="*/ 93 h 93"/>
                <a:gd name="T4" fmla="*/ 107 w 108"/>
                <a:gd name="T5" fmla="*/ 93 h 93"/>
                <a:gd name="T6" fmla="*/ 107 w 108"/>
                <a:gd name="T7" fmla="*/ 93 h 93"/>
                <a:gd name="T8" fmla="*/ 94 w 108"/>
                <a:gd name="T9" fmla="*/ 93 h 93"/>
                <a:gd name="T10" fmla="*/ 1 w 108"/>
                <a:gd name="T11" fmla="*/ 0 h 93"/>
                <a:gd name="T12" fmla="*/ 107 w 108"/>
                <a:gd name="T13" fmla="*/ 43 h 93"/>
                <a:gd name="T14" fmla="*/ 108 w 108"/>
                <a:gd name="T15" fmla="*/ 43 h 93"/>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93"/>
                <a:gd name="T26" fmla="*/ 108 w 108"/>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93">
                  <a:moveTo>
                    <a:pt x="108" y="43"/>
                  </a:moveTo>
                  <a:cubicBezTo>
                    <a:pt x="108" y="93"/>
                    <a:pt x="108" y="93"/>
                    <a:pt x="108" y="93"/>
                  </a:cubicBezTo>
                  <a:cubicBezTo>
                    <a:pt x="107" y="93"/>
                    <a:pt x="107" y="93"/>
                    <a:pt x="107" y="93"/>
                  </a:cubicBezTo>
                  <a:cubicBezTo>
                    <a:pt x="107" y="93"/>
                    <a:pt x="107" y="93"/>
                    <a:pt x="107" y="93"/>
                  </a:cubicBezTo>
                  <a:cubicBezTo>
                    <a:pt x="94" y="93"/>
                    <a:pt x="94" y="93"/>
                    <a:pt x="94" y="93"/>
                  </a:cubicBezTo>
                  <a:cubicBezTo>
                    <a:pt x="22" y="93"/>
                    <a:pt x="0" y="55"/>
                    <a:pt x="1" y="0"/>
                  </a:cubicBezTo>
                  <a:cubicBezTo>
                    <a:pt x="34" y="34"/>
                    <a:pt x="35" y="43"/>
                    <a:pt x="107" y="43"/>
                  </a:cubicBezTo>
                  <a:lnTo>
                    <a:pt x="108" y="43"/>
                  </a:lnTo>
                  <a:close/>
                </a:path>
              </a:pathLst>
            </a:custGeom>
            <a:solidFill>
              <a:srgbClr val="21AFE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grpSp>
        <p:nvGrpSpPr>
          <p:cNvPr id="42" name="Group 35"/>
          <p:cNvGrpSpPr>
            <a:grpSpLocks/>
          </p:cNvGrpSpPr>
          <p:nvPr/>
        </p:nvGrpSpPr>
        <p:grpSpPr bwMode="auto">
          <a:xfrm rot="17100000" flipH="1">
            <a:off x="9609523" y="3437732"/>
            <a:ext cx="820737" cy="482600"/>
            <a:chOff x="0" y="0"/>
            <a:chExt cx="820737" cy="482601"/>
          </a:xfrm>
        </p:grpSpPr>
        <p:sp>
          <p:nvSpPr>
            <p:cNvPr id="43" name="Freeform 5"/>
            <p:cNvSpPr>
              <a:spLocks noChangeArrowheads="1"/>
            </p:cNvSpPr>
            <p:nvPr/>
          </p:nvSpPr>
          <p:spPr bwMode="auto">
            <a:xfrm>
              <a:off x="409575" y="33338"/>
              <a:ext cx="411162" cy="449263"/>
            </a:xfrm>
            <a:custGeom>
              <a:avLst/>
              <a:gdLst>
                <a:gd name="T0" fmla="*/ 0 w 108"/>
                <a:gd name="T1" fmla="*/ 84 h 117"/>
                <a:gd name="T2" fmla="*/ 0 w 108"/>
                <a:gd name="T3" fmla="*/ 34 h 117"/>
                <a:gd name="T4" fmla="*/ 26 w 108"/>
                <a:gd name="T5" fmla="*/ 33 h 117"/>
                <a:gd name="T6" fmla="*/ 28 w 108"/>
                <a:gd name="T7" fmla="*/ 32 h 117"/>
                <a:gd name="T8" fmla="*/ 29 w 108"/>
                <a:gd name="T9" fmla="*/ 29 h 117"/>
                <a:gd name="T10" fmla="*/ 23 w 108"/>
                <a:gd name="T11" fmla="*/ 4 h 117"/>
                <a:gd name="T12" fmla="*/ 24 w 108"/>
                <a:gd name="T13" fmla="*/ 1 h 117"/>
                <a:gd name="T14" fmla="*/ 27 w 108"/>
                <a:gd name="T15" fmla="*/ 1 h 117"/>
                <a:gd name="T16" fmla="*/ 106 w 108"/>
                <a:gd name="T17" fmla="*/ 56 h 117"/>
                <a:gd name="T18" fmla="*/ 108 w 108"/>
                <a:gd name="T19" fmla="*/ 59 h 117"/>
                <a:gd name="T20" fmla="*/ 106 w 108"/>
                <a:gd name="T21" fmla="*/ 61 h 117"/>
                <a:gd name="T22" fmla="*/ 27 w 108"/>
                <a:gd name="T23" fmla="*/ 117 h 117"/>
                <a:gd name="T24" fmla="*/ 24 w 108"/>
                <a:gd name="T25" fmla="*/ 117 h 117"/>
                <a:gd name="T26" fmla="*/ 23 w 108"/>
                <a:gd name="T27" fmla="*/ 114 h 117"/>
                <a:gd name="T28" fmla="*/ 29 w 108"/>
                <a:gd name="T29" fmla="*/ 88 h 117"/>
                <a:gd name="T30" fmla="*/ 28 w 108"/>
                <a:gd name="T31" fmla="*/ 85 h 117"/>
                <a:gd name="T32" fmla="*/ 26 w 108"/>
                <a:gd name="T33" fmla="*/ 84 h 117"/>
                <a:gd name="T34" fmla="*/ 0 w 108"/>
                <a:gd name="T35" fmla="*/ 8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117"/>
                <a:gd name="T56" fmla="*/ 108 w 108"/>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117">
                  <a:moveTo>
                    <a:pt x="0" y="84"/>
                  </a:moveTo>
                  <a:cubicBezTo>
                    <a:pt x="0" y="34"/>
                    <a:pt x="0" y="34"/>
                    <a:pt x="0" y="34"/>
                  </a:cubicBezTo>
                  <a:cubicBezTo>
                    <a:pt x="9" y="34"/>
                    <a:pt x="17" y="33"/>
                    <a:pt x="26" y="33"/>
                  </a:cubicBezTo>
                  <a:cubicBezTo>
                    <a:pt x="27" y="33"/>
                    <a:pt x="28" y="32"/>
                    <a:pt x="28" y="32"/>
                  </a:cubicBezTo>
                  <a:cubicBezTo>
                    <a:pt x="29" y="31"/>
                    <a:pt x="29" y="30"/>
                    <a:pt x="29" y="29"/>
                  </a:cubicBezTo>
                  <a:cubicBezTo>
                    <a:pt x="23" y="4"/>
                    <a:pt x="23" y="4"/>
                    <a:pt x="23" y="4"/>
                  </a:cubicBezTo>
                  <a:cubicBezTo>
                    <a:pt x="23" y="2"/>
                    <a:pt x="23" y="1"/>
                    <a:pt x="24" y="1"/>
                  </a:cubicBezTo>
                  <a:cubicBezTo>
                    <a:pt x="25" y="0"/>
                    <a:pt x="26" y="0"/>
                    <a:pt x="27" y="1"/>
                  </a:cubicBezTo>
                  <a:cubicBezTo>
                    <a:pt x="106" y="56"/>
                    <a:pt x="106" y="56"/>
                    <a:pt x="106" y="56"/>
                  </a:cubicBezTo>
                  <a:cubicBezTo>
                    <a:pt x="107" y="57"/>
                    <a:pt x="108" y="58"/>
                    <a:pt x="108" y="59"/>
                  </a:cubicBezTo>
                  <a:cubicBezTo>
                    <a:pt x="108" y="59"/>
                    <a:pt x="107" y="60"/>
                    <a:pt x="106" y="61"/>
                  </a:cubicBezTo>
                  <a:cubicBezTo>
                    <a:pt x="80" y="79"/>
                    <a:pt x="54" y="98"/>
                    <a:pt x="27" y="117"/>
                  </a:cubicBezTo>
                  <a:cubicBezTo>
                    <a:pt x="26" y="117"/>
                    <a:pt x="25" y="117"/>
                    <a:pt x="24" y="117"/>
                  </a:cubicBezTo>
                  <a:cubicBezTo>
                    <a:pt x="23" y="116"/>
                    <a:pt x="23" y="115"/>
                    <a:pt x="23" y="114"/>
                  </a:cubicBezTo>
                  <a:cubicBezTo>
                    <a:pt x="29" y="88"/>
                    <a:pt x="29" y="88"/>
                    <a:pt x="29" y="88"/>
                  </a:cubicBezTo>
                  <a:cubicBezTo>
                    <a:pt x="29" y="87"/>
                    <a:pt x="29" y="86"/>
                    <a:pt x="28" y="85"/>
                  </a:cubicBezTo>
                  <a:cubicBezTo>
                    <a:pt x="28" y="85"/>
                    <a:pt x="27" y="84"/>
                    <a:pt x="26" y="84"/>
                  </a:cubicBezTo>
                  <a:cubicBezTo>
                    <a:pt x="17" y="84"/>
                    <a:pt x="9" y="84"/>
                    <a:pt x="0" y="84"/>
                  </a:cubicBezTo>
                  <a:close/>
                </a:path>
              </a:pathLst>
            </a:custGeom>
            <a:solidFill>
              <a:srgbClr val="424242"/>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4" name="Freeform 6"/>
            <p:cNvSpPr>
              <a:spLocks noChangeArrowheads="1"/>
            </p:cNvSpPr>
            <p:nvPr/>
          </p:nvSpPr>
          <p:spPr bwMode="auto">
            <a:xfrm>
              <a:off x="0" y="0"/>
              <a:ext cx="409575" cy="355600"/>
            </a:xfrm>
            <a:custGeom>
              <a:avLst/>
              <a:gdLst>
                <a:gd name="T0" fmla="*/ 108 w 108"/>
                <a:gd name="T1" fmla="*/ 43 h 93"/>
                <a:gd name="T2" fmla="*/ 108 w 108"/>
                <a:gd name="T3" fmla="*/ 93 h 93"/>
                <a:gd name="T4" fmla="*/ 107 w 108"/>
                <a:gd name="T5" fmla="*/ 93 h 93"/>
                <a:gd name="T6" fmla="*/ 107 w 108"/>
                <a:gd name="T7" fmla="*/ 93 h 93"/>
                <a:gd name="T8" fmla="*/ 94 w 108"/>
                <a:gd name="T9" fmla="*/ 93 h 93"/>
                <a:gd name="T10" fmla="*/ 1 w 108"/>
                <a:gd name="T11" fmla="*/ 0 h 93"/>
                <a:gd name="T12" fmla="*/ 107 w 108"/>
                <a:gd name="T13" fmla="*/ 43 h 93"/>
                <a:gd name="T14" fmla="*/ 108 w 108"/>
                <a:gd name="T15" fmla="*/ 43 h 93"/>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93"/>
                <a:gd name="T26" fmla="*/ 108 w 108"/>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93">
                  <a:moveTo>
                    <a:pt x="108" y="43"/>
                  </a:moveTo>
                  <a:cubicBezTo>
                    <a:pt x="108" y="93"/>
                    <a:pt x="108" y="93"/>
                    <a:pt x="108" y="93"/>
                  </a:cubicBezTo>
                  <a:cubicBezTo>
                    <a:pt x="107" y="93"/>
                    <a:pt x="107" y="93"/>
                    <a:pt x="107" y="93"/>
                  </a:cubicBezTo>
                  <a:cubicBezTo>
                    <a:pt x="107" y="93"/>
                    <a:pt x="107" y="93"/>
                    <a:pt x="107" y="93"/>
                  </a:cubicBezTo>
                  <a:cubicBezTo>
                    <a:pt x="94" y="93"/>
                    <a:pt x="94" y="93"/>
                    <a:pt x="94" y="93"/>
                  </a:cubicBezTo>
                  <a:cubicBezTo>
                    <a:pt x="22" y="93"/>
                    <a:pt x="0" y="55"/>
                    <a:pt x="1" y="0"/>
                  </a:cubicBezTo>
                  <a:cubicBezTo>
                    <a:pt x="34" y="34"/>
                    <a:pt x="35" y="43"/>
                    <a:pt x="107" y="43"/>
                  </a:cubicBezTo>
                  <a:lnTo>
                    <a:pt x="108" y="43"/>
                  </a:lnTo>
                  <a:close/>
                </a:path>
              </a:pathLst>
            </a:custGeom>
            <a:solidFill>
              <a:srgbClr val="424242"/>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grpSp>
        <p:nvGrpSpPr>
          <p:cNvPr id="45" name="Group 38"/>
          <p:cNvGrpSpPr>
            <a:grpSpLocks/>
          </p:cNvGrpSpPr>
          <p:nvPr/>
        </p:nvGrpSpPr>
        <p:grpSpPr bwMode="auto">
          <a:xfrm rot="17100000" flipH="1">
            <a:off x="9609523" y="4644232"/>
            <a:ext cx="820737" cy="482600"/>
            <a:chOff x="0" y="0"/>
            <a:chExt cx="820737" cy="482601"/>
          </a:xfrm>
        </p:grpSpPr>
        <p:sp>
          <p:nvSpPr>
            <p:cNvPr id="46" name="Freeform 5"/>
            <p:cNvSpPr>
              <a:spLocks noChangeArrowheads="1"/>
            </p:cNvSpPr>
            <p:nvPr/>
          </p:nvSpPr>
          <p:spPr bwMode="auto">
            <a:xfrm>
              <a:off x="409575" y="33338"/>
              <a:ext cx="411162" cy="449263"/>
            </a:xfrm>
            <a:custGeom>
              <a:avLst/>
              <a:gdLst>
                <a:gd name="T0" fmla="*/ 0 w 108"/>
                <a:gd name="T1" fmla="*/ 84 h 117"/>
                <a:gd name="T2" fmla="*/ 0 w 108"/>
                <a:gd name="T3" fmla="*/ 34 h 117"/>
                <a:gd name="T4" fmla="*/ 26 w 108"/>
                <a:gd name="T5" fmla="*/ 33 h 117"/>
                <a:gd name="T6" fmla="*/ 28 w 108"/>
                <a:gd name="T7" fmla="*/ 32 h 117"/>
                <a:gd name="T8" fmla="*/ 29 w 108"/>
                <a:gd name="T9" fmla="*/ 29 h 117"/>
                <a:gd name="T10" fmla="*/ 23 w 108"/>
                <a:gd name="T11" fmla="*/ 4 h 117"/>
                <a:gd name="T12" fmla="*/ 24 w 108"/>
                <a:gd name="T13" fmla="*/ 1 h 117"/>
                <a:gd name="T14" fmla="*/ 27 w 108"/>
                <a:gd name="T15" fmla="*/ 1 h 117"/>
                <a:gd name="T16" fmla="*/ 106 w 108"/>
                <a:gd name="T17" fmla="*/ 56 h 117"/>
                <a:gd name="T18" fmla="*/ 108 w 108"/>
                <a:gd name="T19" fmla="*/ 59 h 117"/>
                <a:gd name="T20" fmla="*/ 106 w 108"/>
                <a:gd name="T21" fmla="*/ 61 h 117"/>
                <a:gd name="T22" fmla="*/ 27 w 108"/>
                <a:gd name="T23" fmla="*/ 117 h 117"/>
                <a:gd name="T24" fmla="*/ 24 w 108"/>
                <a:gd name="T25" fmla="*/ 117 h 117"/>
                <a:gd name="T26" fmla="*/ 23 w 108"/>
                <a:gd name="T27" fmla="*/ 114 h 117"/>
                <a:gd name="T28" fmla="*/ 29 w 108"/>
                <a:gd name="T29" fmla="*/ 88 h 117"/>
                <a:gd name="T30" fmla="*/ 28 w 108"/>
                <a:gd name="T31" fmla="*/ 85 h 117"/>
                <a:gd name="T32" fmla="*/ 26 w 108"/>
                <a:gd name="T33" fmla="*/ 84 h 117"/>
                <a:gd name="T34" fmla="*/ 0 w 108"/>
                <a:gd name="T35" fmla="*/ 8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117"/>
                <a:gd name="T56" fmla="*/ 108 w 108"/>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117">
                  <a:moveTo>
                    <a:pt x="0" y="84"/>
                  </a:moveTo>
                  <a:cubicBezTo>
                    <a:pt x="0" y="34"/>
                    <a:pt x="0" y="34"/>
                    <a:pt x="0" y="34"/>
                  </a:cubicBezTo>
                  <a:cubicBezTo>
                    <a:pt x="9" y="34"/>
                    <a:pt x="17" y="33"/>
                    <a:pt x="26" y="33"/>
                  </a:cubicBezTo>
                  <a:cubicBezTo>
                    <a:pt x="27" y="33"/>
                    <a:pt x="28" y="32"/>
                    <a:pt x="28" y="32"/>
                  </a:cubicBezTo>
                  <a:cubicBezTo>
                    <a:pt x="29" y="31"/>
                    <a:pt x="29" y="30"/>
                    <a:pt x="29" y="29"/>
                  </a:cubicBezTo>
                  <a:cubicBezTo>
                    <a:pt x="23" y="4"/>
                    <a:pt x="23" y="4"/>
                    <a:pt x="23" y="4"/>
                  </a:cubicBezTo>
                  <a:cubicBezTo>
                    <a:pt x="23" y="2"/>
                    <a:pt x="23" y="1"/>
                    <a:pt x="24" y="1"/>
                  </a:cubicBezTo>
                  <a:cubicBezTo>
                    <a:pt x="25" y="0"/>
                    <a:pt x="26" y="0"/>
                    <a:pt x="27" y="1"/>
                  </a:cubicBezTo>
                  <a:cubicBezTo>
                    <a:pt x="106" y="56"/>
                    <a:pt x="106" y="56"/>
                    <a:pt x="106" y="56"/>
                  </a:cubicBezTo>
                  <a:cubicBezTo>
                    <a:pt x="107" y="57"/>
                    <a:pt x="108" y="58"/>
                    <a:pt x="108" y="59"/>
                  </a:cubicBezTo>
                  <a:cubicBezTo>
                    <a:pt x="108" y="59"/>
                    <a:pt x="107" y="60"/>
                    <a:pt x="106" y="61"/>
                  </a:cubicBezTo>
                  <a:cubicBezTo>
                    <a:pt x="80" y="79"/>
                    <a:pt x="54" y="98"/>
                    <a:pt x="27" y="117"/>
                  </a:cubicBezTo>
                  <a:cubicBezTo>
                    <a:pt x="26" y="117"/>
                    <a:pt x="25" y="117"/>
                    <a:pt x="24" y="117"/>
                  </a:cubicBezTo>
                  <a:cubicBezTo>
                    <a:pt x="23" y="116"/>
                    <a:pt x="23" y="115"/>
                    <a:pt x="23" y="114"/>
                  </a:cubicBezTo>
                  <a:cubicBezTo>
                    <a:pt x="29" y="88"/>
                    <a:pt x="29" y="88"/>
                    <a:pt x="29" y="88"/>
                  </a:cubicBezTo>
                  <a:cubicBezTo>
                    <a:pt x="29" y="87"/>
                    <a:pt x="29" y="86"/>
                    <a:pt x="28" y="85"/>
                  </a:cubicBezTo>
                  <a:cubicBezTo>
                    <a:pt x="28" y="85"/>
                    <a:pt x="27" y="84"/>
                    <a:pt x="26" y="84"/>
                  </a:cubicBezTo>
                  <a:cubicBezTo>
                    <a:pt x="17" y="84"/>
                    <a:pt x="9" y="84"/>
                    <a:pt x="0" y="84"/>
                  </a:cubicBezTo>
                  <a:close/>
                </a:path>
              </a:pathLst>
            </a:custGeom>
            <a:solidFill>
              <a:srgbClr val="AEDC4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7" name="Freeform 6"/>
            <p:cNvSpPr>
              <a:spLocks noChangeArrowheads="1"/>
            </p:cNvSpPr>
            <p:nvPr/>
          </p:nvSpPr>
          <p:spPr bwMode="auto">
            <a:xfrm>
              <a:off x="0" y="0"/>
              <a:ext cx="409575" cy="355600"/>
            </a:xfrm>
            <a:custGeom>
              <a:avLst/>
              <a:gdLst>
                <a:gd name="T0" fmla="*/ 108 w 108"/>
                <a:gd name="T1" fmla="*/ 43 h 93"/>
                <a:gd name="T2" fmla="*/ 108 w 108"/>
                <a:gd name="T3" fmla="*/ 93 h 93"/>
                <a:gd name="T4" fmla="*/ 107 w 108"/>
                <a:gd name="T5" fmla="*/ 93 h 93"/>
                <a:gd name="T6" fmla="*/ 107 w 108"/>
                <a:gd name="T7" fmla="*/ 93 h 93"/>
                <a:gd name="T8" fmla="*/ 94 w 108"/>
                <a:gd name="T9" fmla="*/ 93 h 93"/>
                <a:gd name="T10" fmla="*/ 1 w 108"/>
                <a:gd name="T11" fmla="*/ 0 h 93"/>
                <a:gd name="T12" fmla="*/ 107 w 108"/>
                <a:gd name="T13" fmla="*/ 43 h 93"/>
                <a:gd name="T14" fmla="*/ 108 w 108"/>
                <a:gd name="T15" fmla="*/ 43 h 93"/>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93"/>
                <a:gd name="T26" fmla="*/ 108 w 108"/>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93">
                  <a:moveTo>
                    <a:pt x="108" y="43"/>
                  </a:moveTo>
                  <a:cubicBezTo>
                    <a:pt x="108" y="93"/>
                    <a:pt x="108" y="93"/>
                    <a:pt x="108" y="93"/>
                  </a:cubicBezTo>
                  <a:cubicBezTo>
                    <a:pt x="107" y="93"/>
                    <a:pt x="107" y="93"/>
                    <a:pt x="107" y="93"/>
                  </a:cubicBezTo>
                  <a:cubicBezTo>
                    <a:pt x="107" y="93"/>
                    <a:pt x="107" y="93"/>
                    <a:pt x="107" y="93"/>
                  </a:cubicBezTo>
                  <a:cubicBezTo>
                    <a:pt x="94" y="93"/>
                    <a:pt x="94" y="93"/>
                    <a:pt x="94" y="93"/>
                  </a:cubicBezTo>
                  <a:cubicBezTo>
                    <a:pt x="22" y="93"/>
                    <a:pt x="0" y="55"/>
                    <a:pt x="1" y="0"/>
                  </a:cubicBezTo>
                  <a:cubicBezTo>
                    <a:pt x="34" y="34"/>
                    <a:pt x="35" y="43"/>
                    <a:pt x="107" y="43"/>
                  </a:cubicBezTo>
                  <a:lnTo>
                    <a:pt x="108" y="43"/>
                  </a:lnTo>
                  <a:close/>
                </a:path>
              </a:pathLst>
            </a:custGeom>
            <a:solidFill>
              <a:srgbClr val="AEDC4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62" name="矩形 69"/>
          <p:cNvSpPr>
            <a:spLocks noChangeArrowheads="1"/>
          </p:cNvSpPr>
          <p:nvPr/>
        </p:nvSpPr>
        <p:spPr bwMode="auto">
          <a:xfrm>
            <a:off x="4795430" y="1584325"/>
            <a:ext cx="374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核心自主知识产权</a:t>
            </a:r>
            <a:endPar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endParaRPr>
          </a:p>
          <a:p>
            <a:pPr algn="r">
              <a:lnSpc>
                <a:spcPct val="150000"/>
              </a:lnSpc>
            </a:pPr>
            <a:r>
              <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rPr>
              <a:t>30</a:t>
            </a: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分</a:t>
            </a:r>
            <a:endParaRPr lang="zh-CN" altLang="en-US" dirty="0">
              <a:latin typeface="微软雅黑" panose="020B0503020204020204" pitchFamily="34" charset="-122"/>
              <a:ea typeface="微软雅黑" panose="020B0503020204020204" pitchFamily="34" charset="-122"/>
            </a:endParaRPr>
          </a:p>
        </p:txBody>
      </p:sp>
      <p:sp>
        <p:nvSpPr>
          <p:cNvPr id="63" name="矩形 70"/>
          <p:cNvSpPr>
            <a:spLocks noChangeArrowheads="1"/>
          </p:cNvSpPr>
          <p:nvPr/>
        </p:nvSpPr>
        <p:spPr bwMode="auto">
          <a:xfrm>
            <a:off x="4795430" y="2778125"/>
            <a:ext cx="374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研究开发组织管理</a:t>
            </a:r>
            <a:endPar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endParaRPr>
          </a:p>
          <a:p>
            <a:pPr algn="r">
              <a:lnSpc>
                <a:spcPct val="150000"/>
              </a:lnSpc>
            </a:pPr>
            <a:r>
              <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rPr>
              <a:t>20</a:t>
            </a: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分</a:t>
            </a:r>
            <a:endParaRPr lang="zh-CN" altLang="en-US" dirty="0">
              <a:latin typeface="微软雅黑" panose="020B0503020204020204" pitchFamily="34" charset="-122"/>
              <a:ea typeface="微软雅黑" panose="020B0503020204020204" pitchFamily="34" charset="-122"/>
            </a:endParaRPr>
          </a:p>
        </p:txBody>
      </p:sp>
      <p:sp>
        <p:nvSpPr>
          <p:cNvPr id="64" name="矩形 71"/>
          <p:cNvSpPr>
            <a:spLocks noChangeArrowheads="1"/>
          </p:cNvSpPr>
          <p:nvPr/>
        </p:nvSpPr>
        <p:spPr bwMode="auto">
          <a:xfrm>
            <a:off x="4795430" y="3959225"/>
            <a:ext cx="374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科技成果转化能力</a:t>
            </a:r>
            <a:endPar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endParaRPr>
          </a:p>
          <a:p>
            <a:pPr algn="r">
              <a:lnSpc>
                <a:spcPct val="150000"/>
              </a:lnSpc>
            </a:pPr>
            <a:r>
              <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rPr>
              <a:t>30</a:t>
            </a: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分</a:t>
            </a:r>
            <a:endParaRPr lang="zh-CN" altLang="en-US" dirty="0">
              <a:latin typeface="微软雅黑" panose="020B0503020204020204" pitchFamily="34" charset="-122"/>
              <a:ea typeface="微软雅黑" panose="020B0503020204020204" pitchFamily="34" charset="-122"/>
            </a:endParaRPr>
          </a:p>
        </p:txBody>
      </p:sp>
      <p:sp>
        <p:nvSpPr>
          <p:cNvPr id="65" name="矩形 72"/>
          <p:cNvSpPr>
            <a:spLocks noChangeArrowheads="1"/>
          </p:cNvSpPr>
          <p:nvPr/>
        </p:nvSpPr>
        <p:spPr bwMode="auto">
          <a:xfrm>
            <a:off x="4795430" y="5087938"/>
            <a:ext cx="374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成长性指标</a:t>
            </a:r>
            <a:endPar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endParaRPr>
          </a:p>
          <a:p>
            <a:pPr algn="r">
              <a:lnSpc>
                <a:spcPct val="150000"/>
              </a:lnSpc>
            </a:pPr>
            <a:r>
              <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rPr>
              <a:t>20</a:t>
            </a:r>
            <a:r>
              <a:rPr lang="zh-CN" altLang="en-US" sz="1200" dirty="0">
                <a:solidFill>
                  <a:srgbClr val="424242"/>
                </a:solidFill>
                <a:latin typeface="微软雅黑" panose="020B0503020204020204" pitchFamily="34" charset="-122"/>
                <a:ea typeface="微软雅黑" panose="020B0503020204020204" pitchFamily="34" charset="-122"/>
                <a:sym typeface="宋体" pitchFamily="2" charset="-122"/>
              </a:rPr>
              <a:t>分</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423090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 xmlns:p14="http://schemas.microsoft.com/office/powerpoint/2010/main" val="2117494026"/>
              </p:ext>
            </p:extLst>
          </p:nvPr>
        </p:nvGraphicFramePr>
        <p:xfrm>
          <a:off x="1055077" y="2264898"/>
          <a:ext cx="10213145" cy="4144111"/>
        </p:xfrm>
        <a:graphic>
          <a:graphicData uri="http://schemas.openxmlformats.org/drawingml/2006/table">
            <a:tbl>
              <a:tblPr firstRow="1" bandRow="1">
                <a:tableStyleId>{5C22544A-7EE6-4342-B048-85BDC9FD1C3A}</a:tableStyleId>
              </a:tblPr>
              <a:tblGrid>
                <a:gridCol w="1245772"/>
                <a:gridCol w="6519594"/>
                <a:gridCol w="2447779"/>
              </a:tblGrid>
              <a:tr h="520523">
                <a:tc>
                  <a:txBody>
                    <a:bodyPr/>
                    <a:lstStyle/>
                    <a:p>
                      <a:pPr algn="ctr">
                        <a:lnSpc>
                          <a:spcPct val="150000"/>
                        </a:lnSpc>
                      </a:pPr>
                      <a:r>
                        <a:rPr lang="zh-CN" altLang="en-US" sz="1800" dirty="0" smtClean="0">
                          <a:latin typeface="微软雅黑" panose="020B0503020204020204" pitchFamily="34" charset="-122"/>
                          <a:ea typeface="微软雅黑" panose="020B0503020204020204" pitchFamily="34" charset="-122"/>
                        </a:rPr>
                        <a:t>序号</a:t>
                      </a:r>
                      <a:endParaRPr lang="zh-CN" altLang="en-US" sz="1800" dirty="0">
                        <a:latin typeface="微软雅黑" panose="020B0503020204020204" pitchFamily="34" charset="-122"/>
                        <a:ea typeface="微软雅黑" panose="020B0503020204020204" pitchFamily="34" charset="-122"/>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zh-CN" sz="1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宋体" pitchFamily="2" charset="-122"/>
                        </a:rPr>
                        <a:t>知识产权相关评价指标</a:t>
                      </a:r>
                      <a:endParaRPr kumimoji="0" lang="zh-CN" altLang="zh-CN" sz="1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endParaRPr>
                    </a:p>
                  </a:txBody>
                  <a:tcPr/>
                </a:tc>
                <a:tc>
                  <a:txBody>
                    <a:bodyPr/>
                    <a:lstStyle/>
                    <a:p>
                      <a:pPr algn="ctr">
                        <a:lnSpc>
                          <a:spcPct val="150000"/>
                        </a:lnSpc>
                      </a:pPr>
                      <a:r>
                        <a:rPr lang="zh-CN" altLang="en-US" sz="1800" dirty="0" smtClean="0">
                          <a:latin typeface="微软雅黑" panose="020B0503020204020204" pitchFamily="34" charset="-122"/>
                          <a:ea typeface="微软雅黑" panose="020B0503020204020204" pitchFamily="34" charset="-122"/>
                        </a:rPr>
                        <a:t>分值</a:t>
                      </a:r>
                      <a:endParaRPr lang="zh-CN" altLang="en-US" sz="1800" dirty="0">
                        <a:latin typeface="微软雅黑" panose="020B0503020204020204" pitchFamily="34" charset="-122"/>
                        <a:ea typeface="微软雅黑" panose="020B0503020204020204" pitchFamily="34" charset="-122"/>
                      </a:endParaRPr>
                    </a:p>
                  </a:txBody>
                  <a:tcPr/>
                </a:tc>
              </a:tr>
              <a:tr h="590844">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技术的先进程度</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8</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520505">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对主要产品（服务）在技术上发挥核心支持作用</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8</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604911">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知识产权数量</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8</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548639">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知识产权获得方式</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6</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901489">
                <a:tc>
                  <a:txBody>
                    <a:bodyPr/>
                    <a:lstStyle/>
                    <a:p>
                      <a:pPr algn="ctr">
                        <a:lnSpc>
                          <a:spcPct val="250000"/>
                        </a:lnSpc>
                      </a:pPr>
                      <a:r>
                        <a:rPr lang="en-US" altLang="zh-CN" sz="1600" dirty="0" smtClean="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企业制定国家标准、行业标准、检测方法、技术规范的情况（作为参考条件，最多加</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2</a:t>
                      </a: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分）</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2</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449010">
                <a:tc gridSpan="2">
                  <a:txBody>
                    <a:bodyPr/>
                    <a:lstStyle/>
                    <a:p>
                      <a:pPr algn="ctr">
                        <a:lnSpc>
                          <a:spcPct val="150000"/>
                        </a:lnSpc>
                      </a:pPr>
                      <a:r>
                        <a:rPr lang="zh-CN" altLang="en-US" sz="1600" b="1" dirty="0" smtClean="0">
                          <a:latin typeface="微软雅黑" panose="020B0503020204020204" pitchFamily="34" charset="-122"/>
                          <a:ea typeface="微软雅黑" panose="020B0503020204020204" pitchFamily="34" charset="-122"/>
                        </a:rPr>
                        <a:t>分值</a:t>
                      </a:r>
                      <a:endParaRPr lang="zh-CN" altLang="en-US" sz="1600" b="1" dirty="0">
                        <a:latin typeface="微软雅黑" panose="020B0503020204020204" pitchFamily="34" charset="-122"/>
                        <a:ea typeface="微软雅黑" panose="020B0503020204020204" pitchFamily="34" charset="-122"/>
                      </a:endParaRPr>
                    </a:p>
                  </a:txBody>
                  <a:tcPr/>
                </a:tc>
                <a:tc hMerge="1">
                  <a:txBody>
                    <a:bodyPr/>
                    <a:lstStyle/>
                    <a:p>
                      <a:endParaRPr lang="zh-CN" altLang="en-US" dirty="0"/>
                    </a:p>
                  </a:txBody>
                  <a:tcPr/>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30</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bl>
          </a:graphicData>
        </a:graphic>
      </p:graphicFrame>
      <p:grpSp>
        <p:nvGrpSpPr>
          <p:cNvPr id="9" name="组合 8"/>
          <p:cNvGrpSpPr/>
          <p:nvPr/>
        </p:nvGrpSpPr>
        <p:grpSpPr>
          <a:xfrm>
            <a:off x="4262511" y="1294228"/>
            <a:ext cx="3094892" cy="492369"/>
            <a:chOff x="4262511" y="1294228"/>
            <a:chExt cx="3094892" cy="492369"/>
          </a:xfrm>
        </p:grpSpPr>
        <p:sp>
          <p:nvSpPr>
            <p:cNvPr id="5" name="圆角矩形 4"/>
            <p:cNvSpPr/>
            <p:nvPr/>
          </p:nvSpPr>
          <p:spPr>
            <a:xfrm>
              <a:off x="4262511" y="1294228"/>
              <a:ext cx="3094892" cy="49236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262511" y="1364568"/>
              <a:ext cx="3094892"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核心自主知识产权</a:t>
              </a:r>
              <a:r>
                <a:rPr lang="zh-CN" altLang="en-US" b="1" dirty="0" smtClean="0">
                  <a:solidFill>
                    <a:schemeClr val="bg1"/>
                  </a:solidFill>
                  <a:latin typeface="微软雅黑" panose="020B0503020204020204" pitchFamily="34" charset="-122"/>
                  <a:ea typeface="微软雅黑" panose="020B0503020204020204" pitchFamily="34" charset="-122"/>
                </a:rPr>
                <a:t>条件</a:t>
              </a:r>
              <a:r>
                <a:rPr lang="en-US" altLang="zh-CN" b="1" dirty="0" smtClean="0">
                  <a:solidFill>
                    <a:schemeClr val="bg1"/>
                  </a:solidFill>
                  <a:latin typeface="微软雅黑" panose="020B0503020204020204" pitchFamily="34" charset="-122"/>
                  <a:ea typeface="微软雅黑" panose="020B0503020204020204" pitchFamily="34" charset="-122"/>
                </a:rPr>
                <a:t>-30</a:t>
              </a:r>
              <a:r>
                <a:rPr lang="zh-CN" altLang="en-US" b="1" dirty="0" smtClean="0">
                  <a:solidFill>
                    <a:schemeClr val="bg1"/>
                  </a:solidFill>
                  <a:latin typeface="微软雅黑" panose="020B0503020204020204" pitchFamily="34" charset="-122"/>
                  <a:ea typeface="微软雅黑" panose="020B0503020204020204" pitchFamily="34" charset="-122"/>
                </a:rPr>
                <a:t>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 xmlns:p14="http://schemas.microsoft.com/office/powerpoint/2010/main" val="3718609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262511" y="1294228"/>
            <a:ext cx="3094892" cy="492369"/>
            <a:chOff x="4262511" y="1294228"/>
            <a:chExt cx="3094892" cy="492369"/>
          </a:xfrm>
        </p:grpSpPr>
        <p:sp>
          <p:nvSpPr>
            <p:cNvPr id="5" name="圆角矩形 4"/>
            <p:cNvSpPr/>
            <p:nvPr/>
          </p:nvSpPr>
          <p:spPr>
            <a:xfrm>
              <a:off x="4262511" y="1294228"/>
              <a:ext cx="3094892" cy="49236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62511" y="1364568"/>
              <a:ext cx="3094892"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科技成果转化能力</a:t>
              </a:r>
              <a:r>
                <a:rPr lang="zh-CN" altLang="en-US" b="1" dirty="0" smtClean="0">
                  <a:solidFill>
                    <a:schemeClr val="bg1"/>
                  </a:solidFill>
                  <a:latin typeface="微软雅黑" panose="020B0503020204020204" pitchFamily="34" charset="-122"/>
                  <a:ea typeface="微软雅黑" panose="020B0503020204020204" pitchFamily="34" charset="-122"/>
                </a:rPr>
                <a:t>条件</a:t>
              </a:r>
              <a:r>
                <a:rPr lang="en-US" altLang="zh-CN" b="1" dirty="0" smtClean="0">
                  <a:solidFill>
                    <a:schemeClr val="bg1"/>
                  </a:solidFill>
                  <a:latin typeface="微软雅黑" panose="020B0503020204020204" pitchFamily="34" charset="-122"/>
                  <a:ea typeface="微软雅黑" panose="020B0503020204020204" pitchFamily="34" charset="-122"/>
                </a:rPr>
                <a:t>-30</a:t>
              </a:r>
              <a:r>
                <a:rPr lang="zh-CN" altLang="en-US" b="1" dirty="0" smtClean="0">
                  <a:solidFill>
                    <a:schemeClr val="bg1"/>
                  </a:solidFill>
                  <a:latin typeface="微软雅黑" panose="020B0503020204020204" pitchFamily="34" charset="-122"/>
                  <a:ea typeface="微软雅黑" panose="020B0503020204020204" pitchFamily="34" charset="-122"/>
                </a:rPr>
                <a:t>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1041008" y="1927287"/>
            <a:ext cx="10607041" cy="400110"/>
          </a:xfrm>
          <a:prstGeom prst="rect">
            <a:avLst/>
          </a:prstGeom>
          <a:noFill/>
        </p:spPr>
        <p:txBody>
          <a:bodyPr wrap="square" rtlCol="0">
            <a:spAutoFit/>
          </a:bodyPr>
          <a:lstStyle/>
          <a:p>
            <a:pPr>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企业的科技成果转化能力应该保证在近三年平均每年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项以上</a:t>
            </a:r>
          </a:p>
        </p:txBody>
      </p:sp>
      <p:sp>
        <p:nvSpPr>
          <p:cNvPr id="8" name="圆角矩形 7"/>
          <p:cNvSpPr/>
          <p:nvPr/>
        </p:nvSpPr>
        <p:spPr>
          <a:xfrm>
            <a:off x="2236787" y="2560320"/>
            <a:ext cx="2363372" cy="2926080"/>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377467" y="2715068"/>
            <a:ext cx="2096083" cy="2677656"/>
          </a:xfrm>
          <a:prstGeom prst="rect">
            <a:avLst/>
          </a:prstGeom>
          <a:noFill/>
        </p:spPr>
        <p:txBody>
          <a:bodyPr wrap="square" rtlCol="0">
            <a:spAutoFit/>
          </a:bodyPr>
          <a:lstStyle/>
          <a:p>
            <a:pPr>
              <a:lnSpc>
                <a:spcPct val="150000"/>
              </a:lnSpc>
              <a:defRPr/>
            </a:pPr>
            <a:r>
              <a:rPr lang="zh-CN" altLang="en-US" sz="1400" b="1" dirty="0" smtClean="0">
                <a:latin typeface="微软雅黑" panose="020B0503020204020204" pitchFamily="34" charset="-122"/>
                <a:ea typeface="微软雅黑" panose="020B0503020204020204" pitchFamily="34" charset="-122"/>
              </a:rPr>
              <a:t>科技</a:t>
            </a:r>
            <a:r>
              <a:rPr lang="zh-CN" altLang="en-US" sz="1400" b="1" dirty="0">
                <a:latin typeface="微软雅黑" panose="020B0503020204020204" pitchFamily="34" charset="-122"/>
                <a:ea typeface="微软雅黑" panose="020B0503020204020204" pitchFamily="34" charset="-122"/>
              </a:rPr>
              <a:t>成果</a:t>
            </a:r>
            <a:r>
              <a:rPr lang="zh-CN" altLang="en-US" sz="1400" b="1"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专利</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版权</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技术</a:t>
            </a:r>
            <a:r>
              <a:rPr lang="zh-CN" altLang="en-US" sz="1400" dirty="0">
                <a:latin typeface="微软雅黑" panose="020B0503020204020204" pitchFamily="34" charset="-122"/>
                <a:ea typeface="微软雅黑" panose="020B0503020204020204" pitchFamily="34" charset="-122"/>
              </a:rPr>
              <a:t>诀窍</a:t>
            </a: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技术</a:t>
            </a:r>
            <a:r>
              <a:rPr lang="zh-CN" altLang="en-US" sz="1400" dirty="0">
                <a:latin typeface="微软雅黑" panose="020B0503020204020204" pitchFamily="34" charset="-122"/>
                <a:ea typeface="微软雅黑" panose="020B0503020204020204" pitchFamily="34" charset="-122"/>
              </a:rPr>
              <a:t>路线</a:t>
            </a: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技术</a:t>
            </a:r>
            <a:r>
              <a:rPr lang="zh-CN" altLang="en-US" sz="1400" dirty="0">
                <a:latin typeface="微软雅黑" panose="020B0503020204020204" pitchFamily="34" charset="-122"/>
                <a:ea typeface="微软雅黑" panose="020B0503020204020204" pitchFamily="34" charset="-122"/>
              </a:rPr>
              <a:t>合同</a:t>
            </a: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软件</a:t>
            </a:r>
            <a:r>
              <a:rPr lang="zh-CN" altLang="en-US" sz="1400" dirty="0">
                <a:latin typeface="微软雅黑" panose="020B0503020204020204" pitchFamily="34" charset="-122"/>
                <a:ea typeface="微软雅黑" panose="020B0503020204020204" pitchFamily="34" charset="-122"/>
              </a:rPr>
              <a:t>著作权</a:t>
            </a: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集成电路</a:t>
            </a:r>
            <a:r>
              <a:rPr lang="zh-CN" altLang="en-US" sz="1400" dirty="0">
                <a:latin typeface="微软雅黑" panose="020B0503020204020204" pitchFamily="34" charset="-122"/>
                <a:ea typeface="微软雅黑" panose="020B0503020204020204" pitchFamily="34" charset="-122"/>
              </a:rPr>
              <a:t>布图</a:t>
            </a:r>
            <a:r>
              <a:rPr lang="zh-CN" altLang="en-US" sz="1400" dirty="0" smtClean="0">
                <a:latin typeface="微软雅黑" panose="020B0503020204020204" pitchFamily="34" charset="-122"/>
                <a:ea typeface="微软雅黑" panose="020B0503020204020204" pitchFamily="34" charset="-122"/>
              </a:rPr>
              <a:t>等</a:t>
            </a:r>
            <a:endParaRPr lang="zh-CN" altLang="en-US" sz="1400" dirty="0">
              <a:latin typeface="微软雅黑" panose="020B0503020204020204" pitchFamily="34" charset="-122"/>
              <a:ea typeface="微软雅黑" panose="020B0503020204020204" pitchFamily="34" charset="-122"/>
            </a:endParaRPr>
          </a:p>
        </p:txBody>
      </p:sp>
      <p:sp>
        <p:nvSpPr>
          <p:cNvPr id="12" name="右箭头 11"/>
          <p:cNvSpPr/>
          <p:nvPr/>
        </p:nvSpPr>
        <p:spPr>
          <a:xfrm>
            <a:off x="4740836" y="3601329"/>
            <a:ext cx="2278966" cy="773723"/>
          </a:xfrm>
          <a:prstGeom prst="rightArrow">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740836" y="3460652"/>
            <a:ext cx="1814732" cy="307777"/>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转化（内部</a:t>
            </a:r>
            <a:r>
              <a:rPr lang="en-US" altLang="zh-CN" sz="1400" dirty="0" smtClean="0">
                <a:latin typeface="微软雅黑" panose="020B0503020204020204" pitchFamily="34" charset="-122"/>
                <a:ea typeface="微软雅黑" panose="020B0503020204020204" pitchFamily="34" charset="-122"/>
              </a:rPr>
              <a:t>&amp;</a:t>
            </a:r>
            <a:r>
              <a:rPr lang="zh-CN" altLang="en-US" sz="1400" dirty="0" smtClean="0">
                <a:latin typeface="微软雅黑" panose="020B0503020204020204" pitchFamily="34" charset="-122"/>
                <a:ea typeface="微软雅黑" panose="020B0503020204020204" pitchFamily="34" charset="-122"/>
              </a:rPr>
              <a:t>外部）</a:t>
            </a:r>
            <a:endParaRPr lang="zh-CN" altLang="en-US" sz="14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740835" y="4375052"/>
            <a:ext cx="2152358"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立项、研发、生产、</a:t>
            </a:r>
            <a:r>
              <a:rPr lang="zh-CN" altLang="en-US" sz="1400" b="1" dirty="0" smtClean="0">
                <a:latin typeface="微软雅黑" panose="020B0503020204020204" pitchFamily="34" charset="-122"/>
                <a:ea typeface="微软雅黑" panose="020B0503020204020204" pitchFamily="34" charset="-122"/>
              </a:rPr>
              <a:t>销售</a:t>
            </a:r>
            <a:endParaRPr lang="zh-CN" altLang="en-US" sz="1400" b="1" dirty="0">
              <a:latin typeface="微软雅黑" panose="020B0503020204020204" pitchFamily="34" charset="-122"/>
              <a:ea typeface="微软雅黑" panose="020B0503020204020204" pitchFamily="34" charset="-122"/>
            </a:endParaRPr>
          </a:p>
        </p:txBody>
      </p:sp>
      <p:sp>
        <p:nvSpPr>
          <p:cNvPr id="18" name="圆角矩形 17"/>
          <p:cNvSpPr/>
          <p:nvPr/>
        </p:nvSpPr>
        <p:spPr>
          <a:xfrm>
            <a:off x="7188618" y="2590856"/>
            <a:ext cx="2363372" cy="2926080"/>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7336330" y="2873938"/>
            <a:ext cx="2096083" cy="2246769"/>
          </a:xfrm>
          <a:prstGeom prst="rect">
            <a:avLst/>
          </a:prstGeom>
          <a:noFill/>
        </p:spPr>
        <p:txBody>
          <a:bodyPr wrap="square" rtlCol="0">
            <a:spAutoFit/>
          </a:bodyPr>
          <a:lstStyle/>
          <a:p>
            <a:pPr>
              <a:defRPr/>
            </a:pPr>
            <a:r>
              <a:rPr lang="zh-CN" altLang="en-US" sz="1400" b="1" dirty="0">
                <a:latin typeface="微软雅黑" panose="020B0503020204020204" pitchFamily="34" charset="-122"/>
                <a:ea typeface="微软雅黑" panose="020B0503020204020204" pitchFamily="34" charset="-122"/>
              </a:rPr>
              <a:t>判断依据：</a:t>
            </a:r>
          </a:p>
          <a:p>
            <a:pPr>
              <a:defRPr/>
            </a:pPr>
            <a:endParaRPr lang="zh-CN" altLang="en-US" sz="1400" b="1" dirty="0">
              <a:latin typeface="微软雅黑" panose="020B0503020204020204" pitchFamily="34" charset="-122"/>
              <a:ea typeface="微软雅黑" panose="020B0503020204020204" pitchFamily="34" charset="-122"/>
            </a:endParaRPr>
          </a:p>
          <a:p>
            <a:pPr>
              <a:defRPr/>
            </a:pPr>
            <a:r>
              <a:rPr lang="zh-CN" altLang="en-US" sz="1400" dirty="0">
                <a:latin typeface="微软雅黑" panose="020B0503020204020204" pitchFamily="34" charset="-122"/>
                <a:ea typeface="微软雅黑" panose="020B0503020204020204" pitchFamily="34" charset="-122"/>
              </a:rPr>
              <a:t>产   品</a:t>
            </a:r>
          </a:p>
          <a:p>
            <a:pPr>
              <a:defRPr/>
            </a:pPr>
            <a:endParaRPr lang="zh-CN" altLang="en-US" sz="1400" dirty="0">
              <a:latin typeface="微软雅黑" panose="020B0503020204020204" pitchFamily="34" charset="-122"/>
              <a:ea typeface="微软雅黑" panose="020B0503020204020204" pitchFamily="34" charset="-122"/>
            </a:endParaRPr>
          </a:p>
          <a:p>
            <a:pPr>
              <a:defRPr/>
            </a:pPr>
            <a:r>
              <a:rPr lang="zh-CN" altLang="en-US" sz="1400" dirty="0">
                <a:latin typeface="微软雅黑" panose="020B0503020204020204" pitchFamily="34" charset="-122"/>
                <a:ea typeface="微软雅黑" panose="020B0503020204020204" pitchFamily="34" charset="-122"/>
              </a:rPr>
              <a:t>服   务</a:t>
            </a:r>
          </a:p>
          <a:p>
            <a:pPr>
              <a:defRPr/>
            </a:pPr>
            <a:endParaRPr lang="zh-CN" altLang="en-US" sz="1400" dirty="0">
              <a:latin typeface="微软雅黑" panose="020B0503020204020204" pitchFamily="34" charset="-122"/>
              <a:ea typeface="微软雅黑" panose="020B0503020204020204" pitchFamily="34" charset="-122"/>
            </a:endParaRPr>
          </a:p>
          <a:p>
            <a:pPr>
              <a:defRPr/>
            </a:pPr>
            <a:r>
              <a:rPr lang="zh-CN" altLang="en-US" sz="1400" dirty="0">
                <a:latin typeface="微软雅黑" panose="020B0503020204020204" pitchFamily="34" charset="-122"/>
                <a:ea typeface="微软雅黑" panose="020B0503020204020204" pitchFamily="34" charset="-122"/>
              </a:rPr>
              <a:t>样   品</a:t>
            </a:r>
          </a:p>
          <a:p>
            <a:pPr>
              <a:defRPr/>
            </a:pPr>
            <a:endParaRPr lang="zh-CN" altLang="en-US" sz="1400" dirty="0">
              <a:latin typeface="微软雅黑" panose="020B0503020204020204" pitchFamily="34" charset="-122"/>
              <a:ea typeface="微软雅黑" panose="020B0503020204020204" pitchFamily="34" charset="-122"/>
            </a:endParaRPr>
          </a:p>
          <a:p>
            <a:pPr>
              <a:defRPr/>
            </a:pPr>
            <a:r>
              <a:rPr lang="zh-CN" altLang="en-US" sz="1400" dirty="0" smtClean="0">
                <a:latin typeface="微软雅黑" panose="020B0503020204020204" pitchFamily="34" charset="-122"/>
                <a:ea typeface="微软雅黑" panose="020B0503020204020204" pitchFamily="34" charset="-122"/>
              </a:rPr>
              <a:t>样   机</a:t>
            </a:r>
            <a:endParaRPr lang="en-US" altLang="zh-CN" sz="1400" dirty="0" smtClean="0">
              <a:latin typeface="微软雅黑" panose="020B0503020204020204" pitchFamily="34" charset="-122"/>
              <a:ea typeface="微软雅黑" panose="020B0503020204020204" pitchFamily="34" charset="-122"/>
            </a:endParaRPr>
          </a:p>
          <a:p>
            <a:pPr>
              <a:defRPr/>
            </a:pP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71985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262511" y="1294228"/>
            <a:ext cx="3094892" cy="492369"/>
            <a:chOff x="4262511" y="1294228"/>
            <a:chExt cx="3094892" cy="492369"/>
          </a:xfrm>
        </p:grpSpPr>
        <p:sp>
          <p:nvSpPr>
            <p:cNvPr id="5" name="圆角矩形 4"/>
            <p:cNvSpPr/>
            <p:nvPr/>
          </p:nvSpPr>
          <p:spPr>
            <a:xfrm>
              <a:off x="4262511" y="1294228"/>
              <a:ext cx="3094892" cy="49236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62511" y="1364568"/>
              <a:ext cx="3094892"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研发组织管理水平</a:t>
              </a:r>
              <a:r>
                <a:rPr lang="zh-CN" altLang="en-US" b="1" dirty="0" smtClean="0">
                  <a:solidFill>
                    <a:schemeClr val="bg1"/>
                  </a:solidFill>
                  <a:latin typeface="微软雅黑" panose="020B0503020204020204" pitchFamily="34" charset="-122"/>
                  <a:ea typeface="微软雅黑" panose="020B0503020204020204" pitchFamily="34" charset="-122"/>
                </a:rPr>
                <a:t>条件</a:t>
              </a:r>
              <a:r>
                <a:rPr lang="en-US" altLang="zh-CN" b="1" dirty="0" smtClean="0">
                  <a:solidFill>
                    <a:schemeClr val="bg1"/>
                  </a:solidFill>
                  <a:latin typeface="微软雅黑" panose="020B0503020204020204" pitchFamily="34" charset="-122"/>
                  <a:ea typeface="微软雅黑" panose="020B0503020204020204" pitchFamily="34" charset="-122"/>
                </a:rPr>
                <a:t>-20</a:t>
              </a:r>
              <a:r>
                <a:rPr lang="zh-CN" altLang="en-US" b="1" dirty="0" smtClean="0">
                  <a:solidFill>
                    <a:schemeClr val="bg1"/>
                  </a:solidFill>
                  <a:latin typeface="微软雅黑" panose="020B0503020204020204" pitchFamily="34" charset="-122"/>
                  <a:ea typeface="微软雅黑" panose="020B0503020204020204" pitchFamily="34" charset="-122"/>
                </a:rPr>
                <a:t>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1041009" y="1997627"/>
            <a:ext cx="10185009" cy="4247317"/>
          </a:xfrm>
          <a:prstGeom prst="rect">
            <a:avLst/>
          </a:prstGeom>
          <a:noFill/>
        </p:spPr>
        <p:txBody>
          <a:bodyPr wrap="square" rtlCol="0">
            <a:spAutoFit/>
          </a:bodyPr>
          <a:lstStyle/>
          <a:p>
            <a:pPr>
              <a:lnSpc>
                <a:spcPct val="150000"/>
              </a:lnSpc>
              <a:defRPr/>
            </a:pP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）制定了企业研究开发的组织管理制度，建立了研发投入核算体系，编制了研发费用辅助账；（≤</a:t>
            </a:r>
            <a:r>
              <a:rPr lang="en-US" altLang="en-US"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分）</a:t>
            </a:r>
            <a:endParaRPr lang="en-US" altLang="zh-CN" dirty="0">
              <a:latin typeface="微软雅黑" panose="020B0503020204020204" pitchFamily="34" charset="-122"/>
              <a:ea typeface="微软雅黑" panose="020B0503020204020204" pitchFamily="34" charset="-122"/>
            </a:endParaRPr>
          </a:p>
          <a:p>
            <a:pPr>
              <a:lnSpc>
                <a:spcPct val="150000"/>
              </a:lnSpc>
              <a:defRPr/>
            </a:pPr>
            <a:endParaRPr lang="zh-CN" altLang="en-US" dirty="0">
              <a:latin typeface="微软雅黑" panose="020B0503020204020204" pitchFamily="34" charset="-122"/>
              <a:ea typeface="微软雅黑" panose="020B0503020204020204" pitchFamily="34" charset="-122"/>
            </a:endParaRPr>
          </a:p>
          <a:p>
            <a:pPr>
              <a:lnSpc>
                <a:spcPct val="150000"/>
              </a:lnSpc>
              <a:defRPr/>
            </a:pP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）设立了内部科学技术研究开发机构并具备相应的科研条件，与国内外研究开发机构开展多种形式的</a:t>
            </a:r>
            <a:r>
              <a:rPr lang="zh-CN" altLang="en-US" b="1" dirty="0">
                <a:solidFill>
                  <a:srgbClr val="FF0000"/>
                </a:solidFill>
                <a:latin typeface="微软雅黑" panose="020B0503020204020204" pitchFamily="34" charset="-122"/>
                <a:ea typeface="微软雅黑" panose="020B0503020204020204" pitchFamily="34" charset="-122"/>
              </a:rPr>
              <a:t>产学研合作</a:t>
            </a: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分）</a:t>
            </a:r>
            <a:endParaRPr lang="en-US" altLang="zh-CN" dirty="0">
              <a:latin typeface="微软雅黑" panose="020B0503020204020204" pitchFamily="34" charset="-122"/>
              <a:ea typeface="微软雅黑" panose="020B0503020204020204" pitchFamily="34" charset="-122"/>
            </a:endParaRPr>
          </a:p>
          <a:p>
            <a:pPr>
              <a:lnSpc>
                <a:spcPct val="150000"/>
              </a:lnSpc>
              <a:defRPr/>
            </a:pPr>
            <a:endParaRPr lang="zh-CN" altLang="en-US" dirty="0">
              <a:latin typeface="微软雅黑" panose="020B0503020204020204" pitchFamily="34" charset="-122"/>
              <a:ea typeface="微软雅黑" panose="020B0503020204020204" pitchFamily="34" charset="-122"/>
            </a:endParaRPr>
          </a:p>
          <a:p>
            <a:pPr>
              <a:lnSpc>
                <a:spcPct val="150000"/>
              </a:lnSpc>
              <a:defRPr/>
            </a:pP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）建立了科技成果转化的组织实施与激励奖励制度，建立开放式的创新创业平台；（≤</a:t>
            </a:r>
            <a:r>
              <a:rPr lang="en-US" altLang="en-US"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分）</a:t>
            </a:r>
            <a:endParaRPr lang="en-US" altLang="zh-CN" dirty="0">
              <a:latin typeface="微软雅黑" panose="020B0503020204020204" pitchFamily="34" charset="-122"/>
              <a:ea typeface="微软雅黑" panose="020B0503020204020204" pitchFamily="34" charset="-122"/>
            </a:endParaRPr>
          </a:p>
          <a:p>
            <a:pPr>
              <a:lnSpc>
                <a:spcPct val="150000"/>
              </a:lnSpc>
              <a:defRPr/>
            </a:pPr>
            <a:endParaRPr lang="zh-CN" altLang="en-US" dirty="0">
              <a:latin typeface="微软雅黑" panose="020B0503020204020204" pitchFamily="34" charset="-122"/>
              <a:ea typeface="微软雅黑" panose="020B0503020204020204" pitchFamily="34" charset="-122"/>
            </a:endParaRPr>
          </a:p>
          <a:p>
            <a:pPr>
              <a:lnSpc>
                <a:spcPct val="150000"/>
              </a:lnSpc>
              <a:defRPr/>
            </a:pP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）建立了科技人员的培养进修、职工技能培训、优秀人才引进，以及人才绩效评价奖励制度；（≤</a:t>
            </a:r>
            <a:r>
              <a:rPr lang="en-US" altLang="en-US"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分）</a:t>
            </a:r>
          </a:p>
        </p:txBody>
      </p:sp>
    </p:spTree>
    <p:extLst>
      <p:ext uri="{BB962C8B-B14F-4D97-AF65-F5344CB8AC3E}">
        <p14:creationId xmlns="" xmlns:p14="http://schemas.microsoft.com/office/powerpoint/2010/main" val="962338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220306" y="1294228"/>
            <a:ext cx="3559127" cy="492369"/>
            <a:chOff x="4262511" y="1294228"/>
            <a:chExt cx="3094892" cy="492369"/>
          </a:xfrm>
        </p:grpSpPr>
        <p:sp>
          <p:nvSpPr>
            <p:cNvPr id="5" name="圆角矩形 4"/>
            <p:cNvSpPr/>
            <p:nvPr/>
          </p:nvSpPr>
          <p:spPr>
            <a:xfrm>
              <a:off x="4262511" y="1294228"/>
              <a:ext cx="3094892" cy="49236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62511" y="1364568"/>
              <a:ext cx="3094892"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净资产、销售收入增长</a:t>
              </a:r>
              <a:r>
                <a:rPr lang="zh-CN" altLang="en-US" b="1" dirty="0" smtClean="0">
                  <a:solidFill>
                    <a:schemeClr val="bg1"/>
                  </a:solidFill>
                  <a:latin typeface="微软雅黑" panose="020B0503020204020204" pitchFamily="34" charset="-122"/>
                  <a:ea typeface="微软雅黑" panose="020B0503020204020204" pitchFamily="34" charset="-122"/>
                </a:rPr>
                <a:t>条件</a:t>
              </a:r>
              <a:r>
                <a:rPr lang="en-US" altLang="zh-CN" b="1" dirty="0" smtClean="0">
                  <a:solidFill>
                    <a:schemeClr val="bg1"/>
                  </a:solidFill>
                  <a:latin typeface="微软雅黑" panose="020B0503020204020204" pitchFamily="34" charset="-122"/>
                  <a:ea typeface="微软雅黑" panose="020B0503020204020204" pitchFamily="34" charset="-122"/>
                </a:rPr>
                <a:t>-20</a:t>
              </a:r>
              <a:r>
                <a:rPr lang="zh-CN" altLang="en-US" b="1" dirty="0" smtClean="0">
                  <a:solidFill>
                    <a:schemeClr val="bg1"/>
                  </a:solidFill>
                  <a:latin typeface="微软雅黑" panose="020B0503020204020204" pitchFamily="34" charset="-122"/>
                  <a:ea typeface="微软雅黑" panose="020B0503020204020204" pitchFamily="34" charset="-122"/>
                </a:rPr>
                <a:t>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7" name="表格 6"/>
          <p:cNvGraphicFramePr>
            <a:graphicFrameLocks noGrp="1"/>
          </p:cNvGraphicFramePr>
          <p:nvPr>
            <p:extLst>
              <p:ext uri="{D42A27DB-BD31-4B8C-83A1-F6EECF244321}">
                <p14:modId xmlns="" xmlns:p14="http://schemas.microsoft.com/office/powerpoint/2010/main" val="2616573180"/>
              </p:ext>
            </p:extLst>
          </p:nvPr>
        </p:nvGraphicFramePr>
        <p:xfrm>
          <a:off x="1153551" y="2009450"/>
          <a:ext cx="9973994" cy="3071546"/>
        </p:xfrm>
        <a:graphic>
          <a:graphicData uri="http://schemas.openxmlformats.org/drawingml/2006/table">
            <a:tbl>
              <a:tblPr firstRow="1" bandRow="1">
                <a:tableStyleId>{5C22544A-7EE6-4342-B048-85BDC9FD1C3A}</a:tableStyleId>
              </a:tblPr>
              <a:tblGrid>
                <a:gridCol w="1688123"/>
                <a:gridCol w="1237957"/>
                <a:gridCol w="2067951"/>
                <a:gridCol w="844061"/>
                <a:gridCol w="858129"/>
                <a:gridCol w="858130"/>
                <a:gridCol w="787790"/>
                <a:gridCol w="815926"/>
                <a:gridCol w="815927"/>
              </a:tblGrid>
              <a:tr h="602666">
                <a:tc rowSpan="4">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成长性指标</a:t>
                      </a:r>
                    </a:p>
                    <a:p>
                      <a:pPr marL="0" marR="0" lvl="0" indent="0" algn="ctr" defTabSz="457200" rtl="0" eaLnBrk="0" fontAlgn="base" latinLnBrk="0" hangingPunct="0">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(20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分</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a:t>
                      </a:r>
                    </a:p>
                  </a:txBody>
                  <a:tcPr anchor="ctr" horzOverflow="overflow">
                    <a:solidFill>
                      <a:schemeClr val="accent1">
                        <a:lumMod val="20000"/>
                        <a:lumOff val="80000"/>
                      </a:schemeClr>
                    </a:solidFill>
                  </a:tcPr>
                </a:tc>
                <a:tc rowSpan="2">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得分</a:t>
                      </a:r>
                    </a:p>
                  </a:txBody>
                  <a:tcPr anchor="ctr" horzOverflow="overflow"/>
                </a:tc>
                <a:tc rowSpan="2">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指标赋值</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≥35%</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≥25%</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≥15%</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≥5%</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﹥0</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0</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anchor="ctr" horzOverflow="overflow"/>
                </a:tc>
              </a:tr>
              <a:tr h="67525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A</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9-10</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B</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7-8</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C</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5-6</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D</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3-4</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E</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1-2</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F</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0</a:t>
                      </a:r>
                    </a:p>
                  </a:txBody>
                  <a:tcPr anchor="ctr" horzOverflow="overflow"/>
                </a:tc>
              </a:tr>
              <a:tr h="618978">
                <a:tc vMerge="1">
                  <a:txBody>
                    <a:bodyPr/>
                    <a:lstStyle/>
                    <a:p>
                      <a:endParaRPr lang="zh-CN" altLang="en-US"/>
                    </a:p>
                  </a:txBody>
                  <a:tcPr/>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20000"/>
                        </a:spcBef>
                        <a:spcAft>
                          <a:spcPct val="0"/>
                        </a:spcAft>
                        <a:buClr>
                          <a:schemeClr val="hlink"/>
                        </a:buClr>
                        <a:buSzTx/>
                        <a:buFont typeface="Wingdings" pitchFamily="2" charset="2"/>
                        <a:buNone/>
                        <a:tabLst/>
                      </a:pP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净资产增长率赋值</a:t>
                      </a:r>
                    </a:p>
                    <a:p>
                      <a:pPr marL="0" marR="0" lvl="0" indent="0" algn="ctr" defTabSz="457200" rtl="0" eaLnBrk="0" fontAlgn="base" latinLnBrk="0" hangingPunct="0">
                        <a:lnSpc>
                          <a:spcPct val="150000"/>
                        </a:lnSpc>
                        <a:spcBef>
                          <a:spcPct val="0"/>
                        </a:spcBef>
                        <a:spcAft>
                          <a:spcPct val="0"/>
                        </a:spcAft>
                        <a:buClr>
                          <a:schemeClr val="hlink"/>
                        </a:buClr>
                        <a:buSzTx/>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10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分）</a:t>
                      </a:r>
                    </a:p>
                  </a:txBody>
                  <a:tcPr anchor="ctr" horzOverflow="overflow"/>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r>
              <a:tr h="810592">
                <a:tc vMerge="1">
                  <a:txBody>
                    <a:bodyPr/>
                    <a:lstStyle/>
                    <a:p>
                      <a:pPr marL="0" marR="0" lvl="0" indent="0" algn="ctr" defTabSz="4572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altLang="zh-CN" sz="1800" b="0" i="0" u="none" strike="noStrike" cap="none" normalizeH="0" baseline="0" dirty="0" smtClean="0">
                        <a:ln>
                          <a:noFill/>
                        </a:ln>
                        <a:solidFill>
                          <a:schemeClr val="tx1"/>
                        </a:solidFill>
                        <a:effectLst/>
                        <a:latin typeface="仿宋_GB2312" pitchFamily="1" charset="-122"/>
                        <a:ea typeface="仿宋_GB2312" pitchFamily="1" charset="-122"/>
                        <a:sym typeface="Calibri" pitchFamily="34" charset="0"/>
                      </a:endParaRPr>
                    </a:p>
                  </a:txBody>
                  <a:tcPr anchor="ctr" horzOverflow="overflow">
                    <a:solidFill>
                      <a:schemeClr val="accent1">
                        <a:lumMod val="20000"/>
                        <a:lumOff val="80000"/>
                      </a:schemeClr>
                    </a:solidFill>
                  </a:tcPr>
                </a:tc>
                <a:tc>
                  <a:txBody>
                    <a:bodyPr/>
                    <a:lstStyle/>
                    <a:p>
                      <a:pPr marL="0" marR="0" lvl="0" indent="0" algn="ctr" defTabSz="457200" rtl="0" eaLnBrk="1" fontAlgn="base" latinLnBrk="0" hangingPunct="1">
                        <a:lnSpc>
                          <a:spcPct val="150000"/>
                        </a:lnSpc>
                        <a:spcBef>
                          <a:spcPct val="20000"/>
                        </a:spcBef>
                        <a:spcAft>
                          <a:spcPct val="0"/>
                        </a:spcAft>
                        <a:buClr>
                          <a:schemeClr val="hlink"/>
                        </a:buClr>
                        <a:buSzTx/>
                        <a:buFont typeface="Wingdings" pitchFamily="2" charset="2"/>
                        <a:buNone/>
                        <a:tabLst/>
                      </a:pP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anchor="ctr" horzOverflow="overflow"/>
                </a:tc>
                <a:tc>
                  <a:txBody>
                    <a:bodyPr/>
                    <a:lstStyle/>
                    <a:p>
                      <a:pPr marL="0" marR="0" lvl="0" indent="0" algn="ctr" defTabSz="457200" rtl="0" eaLnBrk="0" fontAlgn="base" latinLnBrk="0" hangingPunct="0">
                        <a:lnSpc>
                          <a:spcPct val="150000"/>
                        </a:lnSpc>
                        <a:spcBef>
                          <a:spcPct val="0"/>
                        </a:spcBef>
                        <a:spcAft>
                          <a:spcPct val="0"/>
                        </a:spcAft>
                        <a:buClr>
                          <a:schemeClr val="hlink"/>
                        </a:buClr>
                        <a:buSzTx/>
                        <a:buFont typeface="Wingdings" pitchFamily="2" charset="2"/>
                        <a:buNone/>
                        <a:tabLst/>
                        <a:defRPr/>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销售增长率赋值</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p>
                      <a:pPr marL="0" marR="0" lvl="0" indent="0" algn="ctr" defTabSz="457200" rtl="0" eaLnBrk="0" fontAlgn="base" latinLnBrk="0" hangingPunct="0">
                        <a:lnSpc>
                          <a:spcPct val="150000"/>
                        </a:lnSpc>
                        <a:spcBef>
                          <a:spcPct val="0"/>
                        </a:spcBef>
                        <a:spcAft>
                          <a:spcPct val="0"/>
                        </a:spcAft>
                        <a:buClr>
                          <a:schemeClr val="hlink"/>
                        </a:buClr>
                        <a:buSzTx/>
                        <a:buFont typeface="Wingdings" pitchFamily="2" charset="2"/>
                        <a:buNone/>
                        <a:tabLst/>
                        <a:defRPr/>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(10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分</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a:t>
                      </a:r>
                    </a:p>
                  </a:txBody>
                  <a:tcPr anchor="ctr" horzOverflow="overflow"/>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r>
            </a:tbl>
          </a:graphicData>
        </a:graphic>
      </p:graphicFrame>
      <p:sp>
        <p:nvSpPr>
          <p:cNvPr id="8" name="TextBox 7"/>
          <p:cNvSpPr txBox="1"/>
          <p:nvPr/>
        </p:nvSpPr>
        <p:spPr>
          <a:xfrm>
            <a:off x="1041009" y="5233267"/>
            <a:ext cx="10410093"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净资产增长率＝ </a:t>
            </a:r>
            <a:r>
              <a:rPr lang="en-US" altLang="zh-CN" dirty="0">
                <a:latin typeface="微软雅黑" panose="020B0503020204020204" pitchFamily="34" charset="-122"/>
                <a:ea typeface="微软雅黑" panose="020B0503020204020204" pitchFamily="34" charset="-122"/>
              </a:rPr>
              <a:t>1/2 </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年净资产额</a:t>
            </a: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年总净产额＋</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年净资产额</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年净资产额）－</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p>
          <a:p>
            <a:pPr>
              <a:lnSpc>
                <a:spcPct val="150000"/>
              </a:lnSpc>
            </a:pPr>
            <a:r>
              <a:rPr lang="zh-CN" altLang="en-US" dirty="0">
                <a:latin typeface="微软雅黑" panose="020B0503020204020204" pitchFamily="34" charset="-122"/>
                <a:ea typeface="微软雅黑" panose="020B0503020204020204" pitchFamily="34" charset="-122"/>
              </a:rPr>
              <a:t>销售增长率＝</a:t>
            </a:r>
            <a:r>
              <a:rPr lang="en-US" altLang="zh-CN" dirty="0">
                <a:latin typeface="微软雅黑" panose="020B0503020204020204" pitchFamily="34" charset="-122"/>
                <a:ea typeface="微软雅黑" panose="020B0503020204020204" pitchFamily="34" charset="-122"/>
              </a:rPr>
              <a:t>1/2 </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年销售额</a:t>
            </a: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年销售额＋</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年销售额</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年销售额）－</a:t>
            </a: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48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4" name="Picture 5"/>
          <p:cNvPicPr>
            <a:picLocks noChangeAspect="1" noChangeArrowheads="1"/>
          </p:cNvPicPr>
          <p:nvPr/>
        </p:nvPicPr>
        <p:blipFill>
          <a:blip r:embed="rId2" cstate="print"/>
          <a:srcRect/>
          <a:stretch>
            <a:fillRect/>
          </a:stretch>
        </p:blipFill>
        <p:spPr bwMode="auto">
          <a:xfrm>
            <a:off x="1988909" y="1121633"/>
            <a:ext cx="8449320" cy="5437552"/>
          </a:xfrm>
          <a:prstGeom prst="rect">
            <a:avLst/>
          </a:prstGeom>
          <a:ln>
            <a:noFill/>
          </a:ln>
          <a:effectLst>
            <a:softEdge rad="112500"/>
          </a:effectLst>
        </p:spPr>
      </p:pic>
    </p:spTree>
    <p:extLst>
      <p:ext uri="{BB962C8B-B14F-4D97-AF65-F5344CB8AC3E}">
        <p14:creationId xmlns="" xmlns:p14="http://schemas.microsoft.com/office/powerpoint/2010/main" val="3951657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
          <p:cNvSpPr txBox="1"/>
          <p:nvPr/>
        </p:nvSpPr>
        <p:spPr>
          <a:xfrm>
            <a:off x="1485265" y="85090"/>
            <a:ext cx="1643399" cy="523220"/>
          </a:xfrm>
          <a:prstGeom prst="rect">
            <a:avLst/>
          </a:prstGeom>
          <a:noFill/>
        </p:spPr>
        <p:txBody>
          <a:bodyPr wrap="none" rtlCol="0">
            <a:spAutoFit/>
          </a:bodyPr>
          <a:lstStyle/>
          <a:p>
            <a:pPr algn="l" rtl="0"/>
            <a:r>
              <a:rPr lang="zh-CN" altLang="en-US" sz="2800" kern="1200" dirty="0">
                <a:solidFill>
                  <a:prstClr val="white"/>
                </a:solidFill>
                <a:latin typeface="微软雅黑" panose="020B0503020204020204" pitchFamily="34" charset="-122"/>
                <a:ea typeface="微软雅黑" panose="020B0503020204020204" pitchFamily="34" charset="-122"/>
                <a:cs typeface="+mn-cs"/>
              </a:rPr>
              <a:t>目       录</a:t>
            </a:r>
          </a:p>
        </p:txBody>
      </p:sp>
      <p:sp>
        <p:nvSpPr>
          <p:cNvPr id="22" name="文本框 4"/>
          <p:cNvSpPr txBox="1"/>
          <p:nvPr/>
        </p:nvSpPr>
        <p:spPr>
          <a:xfrm>
            <a:off x="389113" y="39329"/>
            <a:ext cx="461665" cy="760786"/>
          </a:xfrm>
          <a:prstGeom prst="rect">
            <a:avLst/>
          </a:prstGeom>
          <a:noFill/>
        </p:spPr>
        <p:txBody>
          <a:bodyPr vert="eaVert" wrap="none" rtlCol="0">
            <a:spAutoFit/>
          </a:bodyPr>
          <a:lstStyle/>
          <a:p>
            <a:pPr algn="ctr" rtl="0"/>
            <a:r>
              <a:rPr lang="zh-CN" altLang="en-US" b="1" kern="1200" dirty="0">
                <a:solidFill>
                  <a:prstClr val="white"/>
                </a:solidFill>
                <a:latin typeface="微软雅黑" panose="020B0503020204020204" pitchFamily="34" charset="-122"/>
                <a:ea typeface="微软雅黑" panose="020B0503020204020204" pitchFamily="34" charset="-122"/>
                <a:cs typeface="+mn-cs"/>
              </a:rPr>
              <a:t>总   览</a:t>
            </a:r>
          </a:p>
        </p:txBody>
      </p:sp>
      <p:grpSp>
        <p:nvGrpSpPr>
          <p:cNvPr id="2" name="组合 1"/>
          <p:cNvGrpSpPr>
            <a:grpSpLocks/>
          </p:cNvGrpSpPr>
          <p:nvPr/>
        </p:nvGrpSpPr>
        <p:grpSpPr bwMode="auto">
          <a:xfrm>
            <a:off x="2539244" y="2527382"/>
            <a:ext cx="1501775" cy="461962"/>
            <a:chOff x="0" y="0"/>
            <a:chExt cx="1501775" cy="461665"/>
          </a:xfrm>
          <a:solidFill>
            <a:schemeClr val="accent1"/>
          </a:solidFill>
        </p:grpSpPr>
        <p:sp>
          <p:nvSpPr>
            <p:cNvPr id="24" name="Freeform 5"/>
            <p:cNvSpPr>
              <a:spLocks/>
            </p:cNvSpPr>
            <p:nvPr/>
          </p:nvSpPr>
          <p:spPr bwMode="auto">
            <a:xfrm>
              <a:off x="0" y="12651"/>
              <a:ext cx="1501775" cy="446088"/>
            </a:xfrm>
            <a:custGeom>
              <a:avLst/>
              <a:gdLst>
                <a:gd name="T0" fmla="*/ 2147483647 w 2806"/>
                <a:gd name="T1" fmla="*/ 0 h 818"/>
                <a:gd name="T2" fmla="*/ 2147483647 w 2806"/>
                <a:gd name="T3" fmla="*/ 0 h 818"/>
                <a:gd name="T4" fmla="*/ 2147483647 w 2806"/>
                <a:gd name="T5" fmla="*/ 2147483647 h 818"/>
                <a:gd name="T6" fmla="*/ 2147483647 w 2806"/>
                <a:gd name="T7" fmla="*/ 2147483647 h 818"/>
                <a:gd name="T8" fmla="*/ 2147483647 w 2806"/>
                <a:gd name="T9" fmla="*/ 2147483647 h 818"/>
                <a:gd name="T10" fmla="*/ 2147483647 w 2806"/>
                <a:gd name="T11" fmla="*/ 2147483647 h 818"/>
                <a:gd name="T12" fmla="*/ 2147483647 w 2806"/>
                <a:gd name="T13" fmla="*/ 2147483647 h 818"/>
                <a:gd name="T14" fmla="*/ 2147483647 w 2806"/>
                <a:gd name="T15" fmla="*/ 2147483647 h 818"/>
                <a:gd name="T16" fmla="*/ 2147483647 w 2806"/>
                <a:gd name="T17" fmla="*/ 2147483647 h 818"/>
                <a:gd name="T18" fmla="*/ 2147483647 w 2806"/>
                <a:gd name="T19" fmla="*/ 2147483647 h 818"/>
                <a:gd name="T20" fmla="*/ 2147483647 w 2806"/>
                <a:gd name="T21" fmla="*/ 2147483647 h 818"/>
                <a:gd name="T22" fmla="*/ 0 w 2806"/>
                <a:gd name="T23" fmla="*/ 2147483647 h 818"/>
                <a:gd name="T24" fmla="*/ 0 w 2806"/>
                <a:gd name="T25" fmla="*/ 2147483647 h 818"/>
                <a:gd name="T26" fmla="*/ 2147483647 w 2806"/>
                <a:gd name="T27" fmla="*/ 0 h 8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6" h="818">
                  <a:moveTo>
                    <a:pt x="146" y="0"/>
                  </a:moveTo>
                  <a:lnTo>
                    <a:pt x="2386" y="0"/>
                  </a:lnTo>
                  <a:cubicBezTo>
                    <a:pt x="2467" y="0"/>
                    <a:pt x="2532" y="66"/>
                    <a:pt x="2532" y="146"/>
                  </a:cubicBezTo>
                  <a:lnTo>
                    <a:pt x="2532" y="178"/>
                  </a:lnTo>
                  <a:lnTo>
                    <a:pt x="2660" y="280"/>
                  </a:lnTo>
                  <a:lnTo>
                    <a:pt x="2806" y="395"/>
                  </a:lnTo>
                  <a:lnTo>
                    <a:pt x="2660" y="510"/>
                  </a:lnTo>
                  <a:lnTo>
                    <a:pt x="2532" y="611"/>
                  </a:lnTo>
                  <a:lnTo>
                    <a:pt x="2532" y="672"/>
                  </a:lnTo>
                  <a:cubicBezTo>
                    <a:pt x="2532" y="752"/>
                    <a:pt x="2466" y="818"/>
                    <a:pt x="2386" y="818"/>
                  </a:cubicBezTo>
                  <a:lnTo>
                    <a:pt x="146" y="818"/>
                  </a:lnTo>
                  <a:cubicBezTo>
                    <a:pt x="66" y="818"/>
                    <a:pt x="0" y="752"/>
                    <a:pt x="0" y="672"/>
                  </a:cubicBezTo>
                  <a:lnTo>
                    <a:pt x="0" y="146"/>
                  </a:lnTo>
                  <a:cubicBezTo>
                    <a:pt x="0" y="66"/>
                    <a:pt x="66" y="0"/>
                    <a:pt x="14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rtl="0"/>
              <a:endParaRPr lang="zh-CN" altLang="en-US" kern="1200">
                <a:solidFill>
                  <a:prstClr val="black"/>
                </a:solidFill>
                <a:latin typeface="Calibri"/>
                <a:ea typeface="宋体"/>
                <a:cs typeface="+mn-cs"/>
              </a:endParaRPr>
            </a:p>
          </p:txBody>
        </p:sp>
        <p:sp>
          <p:nvSpPr>
            <p:cNvPr id="25" name="TextBox 43"/>
            <p:cNvSpPr txBox="1">
              <a:spLocks noChangeArrowheads="1"/>
            </p:cNvSpPr>
            <p:nvPr/>
          </p:nvSpPr>
          <p:spPr bwMode="auto">
            <a:xfrm>
              <a:off x="58283" y="0"/>
              <a:ext cx="1175094" cy="4616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hangingPunct="1">
                <a:buFont typeface="Arial" pitchFamily="34" charset="0"/>
                <a:buNone/>
              </a:pPr>
              <a:r>
                <a:rPr lang="zh-CN" altLang="en-US" sz="2400" b="1" kern="1200" dirty="0">
                  <a:solidFill>
                    <a:prstClr val="white"/>
                  </a:solidFill>
                  <a:latin typeface="微软雅黑" pitchFamily="34" charset="-122"/>
                  <a:ea typeface="微软雅黑" pitchFamily="34" charset="-122"/>
                  <a:cs typeface="+mn-cs"/>
                </a:rPr>
                <a:t>第一章</a:t>
              </a:r>
            </a:p>
          </p:txBody>
        </p:sp>
      </p:grpSp>
      <p:sp>
        <p:nvSpPr>
          <p:cNvPr id="26" name="TextBox 44"/>
          <p:cNvSpPr txBox="1">
            <a:spLocks noChangeArrowheads="1"/>
          </p:cNvSpPr>
          <p:nvPr/>
        </p:nvSpPr>
        <p:spPr bwMode="auto">
          <a:xfrm>
            <a:off x="4237869" y="2401311"/>
            <a:ext cx="560951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rtl="0" eaLnBrk="1" hangingPunct="1"/>
            <a:r>
              <a:rPr lang="zh-CN" altLang="en-US" sz="2000" b="1" kern="1200" dirty="0" smtClean="0">
                <a:solidFill>
                  <a:prstClr val="black">
                    <a:lumMod val="75000"/>
                    <a:lumOff val="25000"/>
                  </a:prstClr>
                </a:solidFill>
                <a:latin typeface="微软雅黑" panose="020B0503020204020204" pitchFamily="34" charset="-122"/>
                <a:ea typeface="微软雅黑" panose="020B0503020204020204" pitchFamily="34" charset="-122"/>
                <a:cs typeface="+mn-cs"/>
              </a:rPr>
              <a:t>高新技术企业认证认定条件及材料要求</a:t>
            </a:r>
            <a:endParaRPr lang="zh-CN" altLang="en-US" sz="2000" b="1" kern="1200" dirty="0">
              <a:solidFill>
                <a:prstClr val="black">
                  <a:lumMod val="75000"/>
                  <a:lumOff val="25000"/>
                </a:prstClr>
              </a:solidFill>
              <a:latin typeface="微软雅黑" panose="020B0503020204020204" pitchFamily="34" charset="-122"/>
              <a:ea typeface="微软雅黑" panose="020B0503020204020204" pitchFamily="34" charset="-122"/>
              <a:cs typeface="+mn-cs"/>
            </a:endParaRPr>
          </a:p>
        </p:txBody>
      </p:sp>
      <p:cxnSp>
        <p:nvCxnSpPr>
          <p:cNvPr id="27" name="直接连接符 7"/>
          <p:cNvCxnSpPr>
            <a:cxnSpLocks noChangeShapeType="1"/>
          </p:cNvCxnSpPr>
          <p:nvPr/>
        </p:nvCxnSpPr>
        <p:spPr bwMode="auto">
          <a:xfrm>
            <a:off x="4121982" y="2388611"/>
            <a:ext cx="0" cy="823912"/>
          </a:xfrm>
          <a:prstGeom prst="line">
            <a:avLst/>
          </a:prstGeom>
          <a:noFill/>
          <a:ln w="9525">
            <a:solidFill>
              <a:schemeClr val="accent1">
                <a:lumMod val="60000"/>
                <a:lumOff val="4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3" name="组合 2"/>
          <p:cNvGrpSpPr>
            <a:grpSpLocks/>
          </p:cNvGrpSpPr>
          <p:nvPr/>
        </p:nvGrpSpPr>
        <p:grpSpPr bwMode="auto">
          <a:xfrm>
            <a:off x="2551601" y="4149094"/>
            <a:ext cx="1501775" cy="460375"/>
            <a:chOff x="0" y="0"/>
            <a:chExt cx="1501775" cy="461665"/>
          </a:xfrm>
          <a:solidFill>
            <a:schemeClr val="accent1"/>
          </a:solidFill>
        </p:grpSpPr>
        <p:sp>
          <p:nvSpPr>
            <p:cNvPr id="33" name="Freeform 5"/>
            <p:cNvSpPr>
              <a:spLocks/>
            </p:cNvSpPr>
            <p:nvPr/>
          </p:nvSpPr>
          <p:spPr bwMode="auto">
            <a:xfrm>
              <a:off x="0" y="12651"/>
              <a:ext cx="1501775" cy="446088"/>
            </a:xfrm>
            <a:custGeom>
              <a:avLst/>
              <a:gdLst>
                <a:gd name="T0" fmla="*/ 2147483647 w 2806"/>
                <a:gd name="T1" fmla="*/ 0 h 818"/>
                <a:gd name="T2" fmla="*/ 2147483647 w 2806"/>
                <a:gd name="T3" fmla="*/ 0 h 818"/>
                <a:gd name="T4" fmla="*/ 2147483647 w 2806"/>
                <a:gd name="T5" fmla="*/ 2147483647 h 818"/>
                <a:gd name="T6" fmla="*/ 2147483647 w 2806"/>
                <a:gd name="T7" fmla="*/ 2147483647 h 818"/>
                <a:gd name="T8" fmla="*/ 2147483647 w 2806"/>
                <a:gd name="T9" fmla="*/ 2147483647 h 818"/>
                <a:gd name="T10" fmla="*/ 2147483647 w 2806"/>
                <a:gd name="T11" fmla="*/ 2147483647 h 818"/>
                <a:gd name="T12" fmla="*/ 2147483647 w 2806"/>
                <a:gd name="T13" fmla="*/ 2147483647 h 818"/>
                <a:gd name="T14" fmla="*/ 2147483647 w 2806"/>
                <a:gd name="T15" fmla="*/ 2147483647 h 818"/>
                <a:gd name="T16" fmla="*/ 2147483647 w 2806"/>
                <a:gd name="T17" fmla="*/ 2147483647 h 818"/>
                <a:gd name="T18" fmla="*/ 2147483647 w 2806"/>
                <a:gd name="T19" fmla="*/ 2147483647 h 818"/>
                <a:gd name="T20" fmla="*/ 2147483647 w 2806"/>
                <a:gd name="T21" fmla="*/ 2147483647 h 818"/>
                <a:gd name="T22" fmla="*/ 0 w 2806"/>
                <a:gd name="T23" fmla="*/ 2147483647 h 818"/>
                <a:gd name="T24" fmla="*/ 0 w 2806"/>
                <a:gd name="T25" fmla="*/ 2147483647 h 818"/>
                <a:gd name="T26" fmla="*/ 2147483647 w 2806"/>
                <a:gd name="T27" fmla="*/ 0 h 8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6" h="818">
                  <a:moveTo>
                    <a:pt x="146" y="0"/>
                  </a:moveTo>
                  <a:lnTo>
                    <a:pt x="2386" y="0"/>
                  </a:lnTo>
                  <a:cubicBezTo>
                    <a:pt x="2467" y="0"/>
                    <a:pt x="2532" y="66"/>
                    <a:pt x="2532" y="146"/>
                  </a:cubicBezTo>
                  <a:lnTo>
                    <a:pt x="2532" y="178"/>
                  </a:lnTo>
                  <a:lnTo>
                    <a:pt x="2660" y="280"/>
                  </a:lnTo>
                  <a:lnTo>
                    <a:pt x="2806" y="395"/>
                  </a:lnTo>
                  <a:lnTo>
                    <a:pt x="2660" y="510"/>
                  </a:lnTo>
                  <a:lnTo>
                    <a:pt x="2532" y="611"/>
                  </a:lnTo>
                  <a:lnTo>
                    <a:pt x="2532" y="672"/>
                  </a:lnTo>
                  <a:cubicBezTo>
                    <a:pt x="2532" y="752"/>
                    <a:pt x="2466" y="818"/>
                    <a:pt x="2386" y="818"/>
                  </a:cubicBezTo>
                  <a:lnTo>
                    <a:pt x="146" y="818"/>
                  </a:lnTo>
                  <a:cubicBezTo>
                    <a:pt x="66" y="818"/>
                    <a:pt x="0" y="752"/>
                    <a:pt x="0" y="672"/>
                  </a:cubicBezTo>
                  <a:lnTo>
                    <a:pt x="0" y="146"/>
                  </a:lnTo>
                  <a:cubicBezTo>
                    <a:pt x="0" y="66"/>
                    <a:pt x="66" y="0"/>
                    <a:pt x="14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rtl="0"/>
              <a:endParaRPr lang="zh-CN" altLang="en-US" kern="1200">
                <a:solidFill>
                  <a:prstClr val="black"/>
                </a:solidFill>
                <a:latin typeface="Calibri"/>
                <a:ea typeface="宋体"/>
                <a:cs typeface="+mn-cs"/>
              </a:endParaRPr>
            </a:p>
          </p:txBody>
        </p:sp>
        <p:sp>
          <p:nvSpPr>
            <p:cNvPr id="34" name="TextBox 52"/>
            <p:cNvSpPr txBox="1">
              <a:spLocks noChangeArrowheads="1"/>
            </p:cNvSpPr>
            <p:nvPr/>
          </p:nvSpPr>
          <p:spPr bwMode="auto">
            <a:xfrm>
              <a:off x="58283" y="0"/>
              <a:ext cx="1175094" cy="4616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hangingPunct="1">
                <a:buFont typeface="Arial" pitchFamily="34" charset="0"/>
                <a:buNone/>
              </a:pPr>
              <a:r>
                <a:rPr lang="zh-CN" altLang="en-US" sz="2400" b="1" kern="1200" dirty="0">
                  <a:solidFill>
                    <a:prstClr val="white"/>
                  </a:solidFill>
                  <a:latin typeface="微软雅黑" pitchFamily="34" charset="-122"/>
                  <a:ea typeface="微软雅黑" pitchFamily="34" charset="-122"/>
                  <a:cs typeface="+mn-cs"/>
                </a:rPr>
                <a:t>第二章</a:t>
              </a:r>
            </a:p>
          </p:txBody>
        </p:sp>
      </p:grpSp>
      <p:sp>
        <p:nvSpPr>
          <p:cNvPr id="35" name="TextBox 53"/>
          <p:cNvSpPr txBox="1">
            <a:spLocks noChangeArrowheads="1"/>
          </p:cNvSpPr>
          <p:nvPr/>
        </p:nvSpPr>
        <p:spPr bwMode="auto">
          <a:xfrm>
            <a:off x="4237869" y="4053931"/>
            <a:ext cx="560951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smtClean="0">
                <a:solidFill>
                  <a:prstClr val="black">
                    <a:lumMod val="75000"/>
                    <a:lumOff val="25000"/>
                  </a:prstClr>
                </a:solidFill>
                <a:latin typeface="微软雅黑" panose="020B0503020204020204" pitchFamily="34" charset="-122"/>
                <a:ea typeface="微软雅黑" panose="020B0503020204020204" pitchFamily="34" charset="-122"/>
              </a:rPr>
              <a:t>省高新技术企业培育库入库企业</a:t>
            </a:r>
            <a:r>
              <a:rPr lang="zh-CN" altLang="en-US" sz="2000" b="1" kern="1200" dirty="0" smtClean="0">
                <a:solidFill>
                  <a:prstClr val="black">
                    <a:lumMod val="75000"/>
                    <a:lumOff val="25000"/>
                  </a:prstClr>
                </a:solidFill>
                <a:latin typeface="微软雅黑" panose="020B0503020204020204" pitchFamily="34" charset="-122"/>
                <a:ea typeface="微软雅黑" panose="020B0503020204020204" pitchFamily="34" charset="-122"/>
                <a:cs typeface="+mn-cs"/>
              </a:rPr>
              <a:t>条件及材料要求</a:t>
            </a:r>
            <a:endParaRPr lang="en-US" altLang="zh-CN" sz="2000" b="1" kern="1200" dirty="0" smtClean="0">
              <a:solidFill>
                <a:prstClr val="black">
                  <a:lumMod val="75000"/>
                  <a:lumOff val="25000"/>
                </a:prstClr>
              </a:solidFill>
              <a:latin typeface="微软雅黑" panose="020B0503020204020204" pitchFamily="34" charset="-122"/>
              <a:ea typeface="微软雅黑" panose="020B0503020204020204" pitchFamily="34" charset="-122"/>
              <a:cs typeface="+mn-cs"/>
            </a:endParaRPr>
          </a:p>
        </p:txBody>
      </p:sp>
      <p:cxnSp>
        <p:nvCxnSpPr>
          <p:cNvPr id="49" name="直接连接符 73"/>
          <p:cNvCxnSpPr>
            <a:cxnSpLocks noChangeShapeType="1"/>
          </p:cNvCxnSpPr>
          <p:nvPr/>
        </p:nvCxnSpPr>
        <p:spPr bwMode="auto">
          <a:xfrm rot="5400000">
            <a:off x="3543607" y="4425315"/>
            <a:ext cx="1192958" cy="1144"/>
          </a:xfrm>
          <a:prstGeom prst="line">
            <a:avLst/>
          </a:prstGeom>
          <a:noFill/>
          <a:ln w="9525">
            <a:solidFill>
              <a:schemeClr val="accent1">
                <a:lumMod val="60000"/>
                <a:lumOff val="4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7" name="组合 1"/>
          <p:cNvGrpSpPr/>
          <p:nvPr/>
        </p:nvGrpSpPr>
        <p:grpSpPr>
          <a:xfrm>
            <a:off x="4239457" y="2787353"/>
            <a:ext cx="4060483" cy="424261"/>
            <a:chOff x="4239457" y="2102212"/>
            <a:chExt cx="4060483" cy="424261"/>
          </a:xfrm>
        </p:grpSpPr>
        <p:grpSp>
          <p:nvGrpSpPr>
            <p:cNvPr id="8" name="组合 4"/>
            <p:cNvGrpSpPr>
              <a:grpSpLocks/>
            </p:cNvGrpSpPr>
            <p:nvPr/>
          </p:nvGrpSpPr>
          <p:grpSpPr bwMode="auto">
            <a:xfrm>
              <a:off x="4239457" y="2108282"/>
              <a:ext cx="2569311" cy="418191"/>
              <a:chOff x="0" y="0"/>
              <a:chExt cx="2569569" cy="417921"/>
            </a:xfrm>
          </p:grpSpPr>
          <p:sp>
            <p:nvSpPr>
              <p:cNvPr id="29" name="TextBox 45"/>
              <p:cNvSpPr txBox="1">
                <a:spLocks noChangeArrowheads="1"/>
              </p:cNvSpPr>
              <p:nvPr/>
            </p:nvSpPr>
            <p:spPr bwMode="auto">
              <a:xfrm>
                <a:off x="0" y="0"/>
                <a:ext cx="1500889" cy="417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rtl="0" eaLnBrk="1" hangingPunct="1">
                  <a:lnSpc>
                    <a:spcPct val="150000"/>
                  </a:lnSpc>
                  <a:buFont typeface="Arial" pitchFamily="34" charset="0"/>
                  <a:buNone/>
                </a:pPr>
                <a:r>
                  <a:rPr lang="en-US" altLang="zh-CN" sz="1600" kern="1200" dirty="0" smtClean="0">
                    <a:solidFill>
                      <a:prstClr val="black"/>
                    </a:solidFill>
                    <a:latin typeface="微软雅黑" panose="020B0503020204020204" pitchFamily="34" charset="-122"/>
                    <a:ea typeface="微软雅黑" panose="020B0503020204020204" pitchFamily="34" charset="-122"/>
                    <a:cs typeface="+mn-cs"/>
                  </a:rPr>
                  <a:t>●</a:t>
                </a:r>
                <a:r>
                  <a:rPr lang="zh-CN" altLang="en-US" sz="1600" kern="1200" dirty="0" smtClean="0">
                    <a:solidFill>
                      <a:prstClr val="black"/>
                    </a:solidFill>
                    <a:latin typeface="微软雅黑" panose="020B0503020204020204" pitchFamily="34" charset="-122"/>
                    <a:ea typeface="微软雅黑" panose="020B0503020204020204" pitchFamily="34" charset="-122"/>
                    <a:cs typeface="+mn-cs"/>
                  </a:rPr>
                  <a:t>优惠政策</a:t>
                </a:r>
                <a:endParaRPr lang="zh-CN" altLang="en-US" sz="16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30" name="TextBox 48"/>
              <p:cNvSpPr txBox="1">
                <a:spLocks noChangeArrowheads="1"/>
              </p:cNvSpPr>
              <p:nvPr/>
            </p:nvSpPr>
            <p:spPr bwMode="auto">
              <a:xfrm>
                <a:off x="1402405" y="0"/>
                <a:ext cx="1167164" cy="417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rtl="0" eaLnBrk="1" hangingPunct="1">
                  <a:lnSpc>
                    <a:spcPct val="150000"/>
                  </a:lnSpc>
                  <a:buFont typeface="Arial" pitchFamily="34" charset="0"/>
                  <a:buNone/>
                </a:pPr>
                <a:r>
                  <a:rPr lang="en-US" altLang="zh-CN" sz="1600" kern="1200" dirty="0" smtClean="0">
                    <a:solidFill>
                      <a:prstClr val="black"/>
                    </a:solidFill>
                    <a:latin typeface="微软雅黑" panose="020B0503020204020204" pitchFamily="34" charset="-122"/>
                    <a:ea typeface="微软雅黑" panose="020B0503020204020204" pitchFamily="34" charset="-122"/>
                    <a:cs typeface="+mn-cs"/>
                  </a:rPr>
                  <a:t>●</a:t>
                </a:r>
                <a:r>
                  <a:rPr lang="zh-CN" altLang="en-US" sz="1600" kern="1200" dirty="0" smtClean="0">
                    <a:solidFill>
                      <a:prstClr val="black"/>
                    </a:solidFill>
                    <a:latin typeface="微软雅黑" panose="020B0503020204020204" pitchFamily="34" charset="-122"/>
                    <a:ea typeface="微软雅黑" panose="020B0503020204020204" pitchFamily="34" charset="-122"/>
                    <a:cs typeface="+mn-cs"/>
                  </a:rPr>
                  <a:t>认定条件</a:t>
                </a:r>
                <a:endParaRPr lang="zh-CN" altLang="en-US" sz="1600" kern="1200" dirty="0">
                  <a:solidFill>
                    <a:prstClr val="black"/>
                  </a:solidFill>
                  <a:latin typeface="微软雅黑" panose="020B0503020204020204" pitchFamily="34" charset="-122"/>
                  <a:ea typeface="微软雅黑" panose="020B0503020204020204" pitchFamily="34" charset="-122"/>
                  <a:cs typeface="+mn-cs"/>
                </a:endParaRPr>
              </a:p>
            </p:txBody>
          </p:sp>
        </p:grpSp>
        <p:sp>
          <p:nvSpPr>
            <p:cNvPr id="36" name="TextBox 48"/>
            <p:cNvSpPr txBox="1">
              <a:spLocks noChangeArrowheads="1"/>
            </p:cNvSpPr>
            <p:nvPr/>
          </p:nvSpPr>
          <p:spPr bwMode="auto">
            <a:xfrm>
              <a:off x="7087210" y="2102212"/>
              <a:ext cx="1212730" cy="418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rtl="0" eaLnBrk="1" hangingPunct="1">
                <a:lnSpc>
                  <a:spcPct val="150000"/>
                </a:lnSpc>
                <a:buFont typeface="Arial" pitchFamily="34" charset="0"/>
                <a:buNone/>
              </a:pPr>
              <a:r>
                <a:rPr lang="en-US" altLang="zh-CN" sz="1600" kern="1200" dirty="0" smtClean="0">
                  <a:solidFill>
                    <a:prstClr val="black"/>
                  </a:solidFill>
                  <a:latin typeface="微软雅黑" panose="020B0503020204020204" pitchFamily="34" charset="-122"/>
                  <a:ea typeface="微软雅黑" panose="020B0503020204020204" pitchFamily="34" charset="-122"/>
                  <a:cs typeface="+mn-cs"/>
                </a:rPr>
                <a:t>●</a:t>
              </a:r>
              <a:r>
                <a:rPr lang="zh-CN" altLang="en-US" sz="1600" kern="1200" dirty="0" smtClean="0">
                  <a:solidFill>
                    <a:prstClr val="black"/>
                  </a:solidFill>
                  <a:latin typeface="微软雅黑" panose="020B0503020204020204" pitchFamily="34" charset="-122"/>
                  <a:ea typeface="微软雅黑" panose="020B0503020204020204" pitchFamily="34" charset="-122"/>
                  <a:cs typeface="+mn-cs"/>
                </a:rPr>
                <a:t>材料要求</a:t>
              </a:r>
              <a:endParaRPr lang="zh-CN" altLang="en-US" sz="1600" kern="1200" dirty="0">
                <a:solidFill>
                  <a:prstClr val="black"/>
                </a:solidFill>
                <a:latin typeface="微软雅黑" panose="020B0503020204020204" pitchFamily="34" charset="-122"/>
                <a:ea typeface="微软雅黑" panose="020B0503020204020204" pitchFamily="34" charset="-122"/>
                <a:cs typeface="+mn-cs"/>
              </a:endParaRPr>
            </a:p>
          </p:txBody>
        </p:sp>
      </p:grpSp>
      <p:grpSp>
        <p:nvGrpSpPr>
          <p:cNvPr id="10" name="组合 2"/>
          <p:cNvGrpSpPr/>
          <p:nvPr/>
        </p:nvGrpSpPr>
        <p:grpSpPr>
          <a:xfrm>
            <a:off x="4290596" y="4461699"/>
            <a:ext cx="4173775" cy="461665"/>
            <a:chOff x="4253525" y="3467253"/>
            <a:chExt cx="3600627" cy="461665"/>
          </a:xfrm>
        </p:grpSpPr>
        <p:grpSp>
          <p:nvGrpSpPr>
            <p:cNvPr id="11" name="组合 6"/>
            <p:cNvGrpSpPr>
              <a:grpSpLocks/>
            </p:cNvGrpSpPr>
            <p:nvPr/>
          </p:nvGrpSpPr>
          <p:grpSpPr bwMode="auto">
            <a:xfrm>
              <a:off x="4253525" y="3467253"/>
              <a:ext cx="2374737" cy="461665"/>
              <a:chOff x="14069" y="0"/>
              <a:chExt cx="2374982" cy="462270"/>
            </a:xfrm>
          </p:grpSpPr>
          <p:sp>
            <p:nvSpPr>
              <p:cNvPr id="38" name="TextBox 54"/>
              <p:cNvSpPr txBox="1">
                <a:spLocks noChangeArrowheads="1"/>
              </p:cNvSpPr>
              <p:nvPr/>
            </p:nvSpPr>
            <p:spPr bwMode="auto">
              <a:xfrm>
                <a:off x="14069" y="0"/>
                <a:ext cx="1500889" cy="418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1600" kern="1200" dirty="0" smtClean="0">
                    <a:solidFill>
                      <a:prstClr val="black"/>
                    </a:solidFill>
                    <a:latin typeface="微软雅黑" panose="020B0503020204020204" pitchFamily="34" charset="-122"/>
                    <a:ea typeface="微软雅黑" panose="020B0503020204020204" pitchFamily="34" charset="-122"/>
                    <a:cs typeface="+mn-cs"/>
                  </a:rPr>
                  <a:t>●</a:t>
                </a:r>
                <a:r>
                  <a:rPr lang="zh-CN" altLang="en-US" sz="1600" dirty="0" smtClean="0">
                    <a:solidFill>
                      <a:prstClr val="black"/>
                    </a:solidFill>
                    <a:latin typeface="微软雅黑" panose="020B0503020204020204" pitchFamily="34" charset="-122"/>
                    <a:ea typeface="微软雅黑" panose="020B0503020204020204" pitchFamily="34" charset="-122"/>
                  </a:rPr>
                  <a:t>优惠政策</a:t>
                </a:r>
                <a:endParaRPr lang="zh-CN" altLang="en-US" sz="16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39" name="TextBox 56"/>
              <p:cNvSpPr txBox="1">
                <a:spLocks noChangeArrowheads="1"/>
              </p:cNvSpPr>
              <p:nvPr/>
            </p:nvSpPr>
            <p:spPr bwMode="auto">
              <a:xfrm>
                <a:off x="1231829" y="0"/>
                <a:ext cx="1157222" cy="462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1600" kern="1200" dirty="0" smtClean="0">
                    <a:solidFill>
                      <a:prstClr val="black"/>
                    </a:solidFill>
                    <a:latin typeface="微软雅黑" panose="020B0503020204020204" pitchFamily="34" charset="-122"/>
                    <a:ea typeface="微软雅黑" panose="020B0503020204020204" pitchFamily="34" charset="-122"/>
                    <a:cs typeface="+mn-cs"/>
                  </a:rPr>
                  <a:t>●</a:t>
                </a:r>
                <a:r>
                  <a:rPr lang="zh-CN" altLang="en-US" sz="1600" kern="1200" dirty="0" smtClean="0">
                    <a:solidFill>
                      <a:prstClr val="black"/>
                    </a:solidFill>
                    <a:latin typeface="微软雅黑" panose="020B0503020204020204" pitchFamily="34" charset="-122"/>
                    <a:ea typeface="微软雅黑" panose="020B0503020204020204" pitchFamily="34" charset="-122"/>
                    <a:cs typeface="+mn-cs"/>
                  </a:rPr>
                  <a:t>入库</a:t>
                </a:r>
                <a:r>
                  <a:rPr lang="zh-CN" altLang="en-US" sz="1600" dirty="0" smtClean="0">
                    <a:solidFill>
                      <a:prstClr val="black"/>
                    </a:solidFill>
                    <a:latin typeface="微软雅黑" panose="020B0503020204020204" pitchFamily="34" charset="-122"/>
                    <a:ea typeface="微软雅黑" panose="020B0503020204020204" pitchFamily="34" charset="-122"/>
                  </a:rPr>
                  <a:t>条件</a:t>
                </a:r>
                <a:endParaRPr lang="zh-CN" altLang="en-US" sz="1600" kern="1200" dirty="0">
                  <a:solidFill>
                    <a:prstClr val="black"/>
                  </a:solidFill>
                  <a:latin typeface="微软雅黑" panose="020B0503020204020204" pitchFamily="34" charset="-122"/>
                  <a:ea typeface="微软雅黑" panose="020B0503020204020204" pitchFamily="34" charset="-122"/>
                  <a:cs typeface="+mn-cs"/>
                </a:endParaRPr>
              </a:p>
            </p:txBody>
          </p:sp>
        </p:grpSp>
        <p:sp>
          <p:nvSpPr>
            <p:cNvPr id="42" name="TextBox 74"/>
            <p:cNvSpPr txBox="1">
              <a:spLocks noChangeArrowheads="1"/>
            </p:cNvSpPr>
            <p:nvPr/>
          </p:nvSpPr>
          <p:spPr bwMode="auto">
            <a:xfrm>
              <a:off x="6712928" y="3474184"/>
              <a:ext cx="1141224" cy="418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nSpc>
                  <a:spcPct val="150000"/>
                </a:lnSpc>
                <a:buFont typeface="Arial" pitchFamily="34" charset="0"/>
                <a:buNone/>
                <a:defRPr sz="1600">
                  <a:latin typeface="宋体" pitchFamily="2" charset="-122"/>
                  <a:ea typeface="宋体" pitchFamily="2"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pPr algn="l" rtl="0"/>
              <a:r>
                <a:rPr lang="en-US" altLang="zh-CN" kern="1200" dirty="0" smtClean="0">
                  <a:solidFill>
                    <a:prstClr val="black"/>
                  </a:solidFill>
                  <a:latin typeface="微软雅黑" panose="020B0503020204020204" pitchFamily="34" charset="-122"/>
                  <a:ea typeface="微软雅黑" panose="020B0503020204020204" pitchFamily="34" charset="-122"/>
                  <a:cs typeface="+mn-cs"/>
                </a:rPr>
                <a:t>●</a:t>
              </a:r>
              <a:r>
                <a:rPr lang="zh-CN" altLang="en-US" kern="1200" dirty="0" smtClean="0">
                  <a:solidFill>
                    <a:prstClr val="black"/>
                  </a:solidFill>
                  <a:latin typeface="微软雅黑" panose="020B0503020204020204" pitchFamily="34" charset="-122"/>
                  <a:ea typeface="微软雅黑" panose="020B0503020204020204" pitchFamily="34" charset="-122"/>
                  <a:cs typeface="+mn-cs"/>
                </a:rPr>
                <a:t>材料要求</a:t>
              </a:r>
              <a:endParaRPr lang="zh-CN" altLang="en-US" kern="1200" dirty="0">
                <a:solidFill>
                  <a:prstClr val="black"/>
                </a:solidFill>
                <a:latin typeface="微软雅黑" panose="020B0503020204020204" pitchFamily="34" charset="-122"/>
                <a:ea typeface="微软雅黑" panose="020B0503020204020204" pitchFamily="34" charset="-122"/>
                <a:cs typeface="+mn-cs"/>
              </a:endParaRPr>
            </a:p>
          </p:txBody>
        </p:sp>
      </p:grpSp>
    </p:spTree>
    <p:extLst>
      <p:ext uri="{BB962C8B-B14F-4D97-AF65-F5344CB8AC3E}">
        <p14:creationId xmlns="" xmlns:p14="http://schemas.microsoft.com/office/powerpoint/2010/main" val="41800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Horizontal)">
                                      <p:cBhvr>
                                        <p:cTn id="12" dur="500"/>
                                        <p:tgtEl>
                                          <p:spTgt spid="27"/>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6"/>
                                        </p:tgtEl>
                                      </p:cBhvr>
                                    </p:animEffect>
                                  </p:childTnLst>
                                </p:cTn>
                              </p:par>
                            </p:childTnLst>
                          </p:cTn>
                        </p:par>
                        <p:par>
                          <p:cTn id="21" fill="hold">
                            <p:stCondLst>
                              <p:cond delay="23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28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16" presetClass="entr" presetSubtype="42"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arn(outHorizontal)">
                                      <p:cBhvr>
                                        <p:cTn id="33" dur="500"/>
                                        <p:tgtEl>
                                          <p:spTgt spid="49"/>
                                        </p:tgtEl>
                                      </p:cBhvr>
                                    </p:animEffect>
                                  </p:childTnLst>
                                </p:cTn>
                              </p:par>
                            </p:childTnLst>
                          </p:cTn>
                        </p:par>
                        <p:par>
                          <p:cTn id="34" fill="hold">
                            <p:stCondLst>
                              <p:cond delay="38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5"/>
                                        </p:tgtEl>
                                        <p:attrNameLst>
                                          <p:attrName>ppt_y</p:attrName>
                                        </p:attrNameLst>
                                      </p:cBhvr>
                                      <p:tavLst>
                                        <p:tav tm="0">
                                          <p:val>
                                            <p:strVal val="#ppt_y"/>
                                          </p:val>
                                        </p:tav>
                                        <p:tav tm="100000">
                                          <p:val>
                                            <p:strVal val="#ppt_y"/>
                                          </p:val>
                                        </p:tav>
                                      </p:tavLst>
                                    </p:anim>
                                    <p:anim calcmode="lin" valueType="num">
                                      <p:cBhvr>
                                        <p:cTn id="3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3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5" y="85090"/>
            <a:ext cx="1620957" cy="523220"/>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申报系统</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4" name="Picture 10">
            <a:hlinkClick r:id="rId2" action="ppaction://hlinkfile"/>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2068" y="1273320"/>
            <a:ext cx="4429451" cy="256791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9">
            <a:hlinkClick r:id="rId4" action="ppaction://hlinkfile"/>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01838" y="3519315"/>
            <a:ext cx="4548187" cy="2479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954190" y="2011680"/>
            <a:ext cx="4429451" cy="923330"/>
          </a:xfrm>
          <a:prstGeom prst="rect">
            <a:avLst/>
          </a:prstGeom>
          <a:noFill/>
        </p:spPr>
        <p:txBody>
          <a:bodyPr wrap="square" rtlCol="0">
            <a:spAutoFit/>
          </a:bodyPr>
          <a:lstStyle/>
          <a:p>
            <a:pPr algn="ctr">
              <a:lnSpc>
                <a:spcPct val="150000"/>
              </a:lnSpc>
            </a:pPr>
            <a:r>
              <a:rPr lang="zh-CN" altLang="en-US" b="1" dirty="0">
                <a:latin typeface="微软雅黑" panose="020B0503020204020204" pitchFamily="34" charset="-122"/>
                <a:ea typeface="微软雅黑" panose="020B0503020204020204" pitchFamily="34" charset="-122"/>
              </a:rPr>
              <a:t>高新技术企业认定管理工作网</a:t>
            </a:r>
            <a:endParaRPr lang="en-US" altLang="zh-CN" b="1" dirty="0">
              <a:latin typeface="微软雅黑" panose="020B0503020204020204" pitchFamily="34" charset="-122"/>
              <a:ea typeface="微软雅黑" panose="020B0503020204020204" pitchFamily="34" charset="-122"/>
            </a:endParaRPr>
          </a:p>
          <a:p>
            <a:pPr algn="ctr">
              <a:lnSpc>
                <a:spcPct val="150000"/>
              </a:lnSpc>
            </a:pPr>
            <a:r>
              <a:rPr lang="en-US" altLang="zh-CN" dirty="0">
                <a:latin typeface="微软雅黑" panose="020B0503020204020204" pitchFamily="34" charset="-122"/>
                <a:ea typeface="微软雅黑" panose="020B0503020204020204" pitchFamily="34" charset="-122"/>
              </a:rPr>
              <a:t> http://www.innocom.gov.cn</a:t>
            </a:r>
            <a:r>
              <a:rPr lang="en-US" altLang="zh-CN"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10" name="下箭头 9"/>
          <p:cNvSpPr/>
          <p:nvPr/>
        </p:nvSpPr>
        <p:spPr>
          <a:xfrm>
            <a:off x="3000102" y="2896170"/>
            <a:ext cx="337625" cy="393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flipV="1">
            <a:off x="8654156" y="4109788"/>
            <a:ext cx="337625" cy="416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241547" y="4602727"/>
            <a:ext cx="5162844" cy="923330"/>
          </a:xfrm>
          <a:prstGeom prst="rect">
            <a:avLst/>
          </a:prstGeom>
          <a:noFill/>
        </p:spPr>
        <p:txBody>
          <a:bodyPr wrap="square" rtlCol="0">
            <a:spAutoFit/>
          </a:bodyPr>
          <a:lstStyle/>
          <a:p>
            <a:pPr algn="ctr">
              <a:lnSpc>
                <a:spcPct val="150000"/>
              </a:lnSpc>
            </a:pPr>
            <a:r>
              <a:rPr lang="zh-CN" altLang="en-US" b="1" dirty="0">
                <a:latin typeface="微软雅黑" panose="020B0503020204020204" pitchFamily="34" charset="-122"/>
                <a:ea typeface="微软雅黑" panose="020B0503020204020204" pitchFamily="34" charset="-122"/>
              </a:rPr>
              <a:t>江苏省高新技术企业材料提交系统 </a:t>
            </a:r>
            <a:r>
              <a:rPr lang="en-US" altLang="zh-CN"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http://210.73.128.90/GQSB/SGQ/GJLogin.jsp</a:t>
            </a:r>
            <a:endParaRPr lang="en-US" altLang="zh-CN" dirty="0">
              <a:latin typeface="微软雅黑" panose="020B0503020204020204" pitchFamily="34" charset="-122"/>
              <a:ea typeface="微软雅黑" panose="020B0503020204020204" pitchFamily="34" charset="-122"/>
              <a:hlinkClick r:id="rId6"/>
            </a:endParaRPr>
          </a:p>
        </p:txBody>
      </p:sp>
    </p:spTree>
    <p:extLst>
      <p:ext uri="{BB962C8B-B14F-4D97-AF65-F5344CB8AC3E}">
        <p14:creationId xmlns="" xmlns:p14="http://schemas.microsoft.com/office/powerpoint/2010/main" val="347578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5" y="85090"/>
            <a:ext cx="1620957" cy="523220"/>
          </a:xfrm>
          <a:prstGeom prst="rect">
            <a:avLst/>
          </a:prstGeom>
          <a:noFill/>
        </p:spPr>
        <p:txBody>
          <a:bodyPr wrap="non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申报材料</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4662815"/>
          </a:xfrm>
          <a:prstGeom prst="rect">
            <a:avLst/>
          </a:prstGeom>
          <a:noFill/>
        </p:spPr>
        <p:txBody>
          <a:bodyPr wrap="square" rtlCol="0">
            <a:spAutoFit/>
          </a:bodyPr>
          <a:lstStyle/>
          <a:p>
            <a:pPr marL="342900" indent="-34290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在线打印</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高新技术企业认定申请书</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并签名，加盖企业公章</a:t>
            </a:r>
            <a:endParaRPr lang="en-US" altLang="zh-CN" dirty="0" smtClean="0">
              <a:latin typeface="微软雅黑" panose="020B0503020204020204" pitchFamily="34" charset="-122"/>
              <a:ea typeface="微软雅黑" panose="020B0503020204020204" pitchFamily="34" charset="-122"/>
            </a:endParaRPr>
          </a:p>
          <a:p>
            <a:pPr>
              <a:lnSpc>
                <a:spcPct val="150000"/>
              </a:lnSpc>
              <a:defRPr/>
            </a:pP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证明</a:t>
            </a:r>
            <a:r>
              <a:rPr lang="zh-CN" altLang="en-US" dirty="0">
                <a:latin typeface="微软雅黑" panose="020B0503020204020204" pitchFamily="34" charset="-122"/>
                <a:ea typeface="微软雅黑" panose="020B0503020204020204" pitchFamily="34" charset="-122"/>
              </a:rPr>
              <a:t>企业依法成立的</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营业执照</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等相关注册登记证件的复印件</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altLang="en-US" dirty="0" smtClean="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知识产权相关材料（知识产权证书及反映技术水平的证明材料、参与制定标准情况等）、科研项目立项证明（</a:t>
            </a:r>
            <a:r>
              <a:rPr lang="zh-CN" altLang="en-US" b="1" dirty="0">
                <a:solidFill>
                  <a:srgbClr val="FF0000"/>
                </a:solidFill>
                <a:latin typeface="微软雅黑" panose="020B0503020204020204" pitchFamily="34" charset="-122"/>
                <a:ea typeface="微软雅黑" panose="020B0503020204020204" pitchFamily="34" charset="-122"/>
              </a:rPr>
              <a:t>项目立项书、立项决议、确认书</a:t>
            </a:r>
            <a:r>
              <a:rPr lang="zh-CN" altLang="en-US" dirty="0">
                <a:latin typeface="微软雅黑" panose="020B0503020204020204" pitchFamily="34" charset="-122"/>
                <a:ea typeface="微软雅黑" panose="020B0503020204020204" pitchFamily="34" charset="-122"/>
              </a:rPr>
              <a:t>等 ，已验收或结题项目需附验收或结题报告）、科技成果转化（总体情况与转化形式、应用成效的逐项说明）、研究开发组织管理（总体情况与四项指标符合情况的具体说明</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各项制度文件）等相关材料</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企业</a:t>
            </a:r>
            <a:r>
              <a:rPr lang="zh-CN" altLang="en-US" dirty="0">
                <a:latin typeface="微软雅黑" panose="020B0503020204020204" pitchFamily="34" charset="-122"/>
                <a:ea typeface="微软雅黑" panose="020B0503020204020204" pitchFamily="34" charset="-122"/>
              </a:rPr>
              <a:t>高新技术产品（服务）的关键技术和技术指标的具体说明，相关的生产批文、</a:t>
            </a:r>
            <a:r>
              <a:rPr lang="zh-CN" altLang="en-US" b="1" dirty="0">
                <a:solidFill>
                  <a:srgbClr val="FF0000"/>
                </a:solidFill>
                <a:latin typeface="微软雅黑" panose="020B0503020204020204" pitchFamily="34" charset="-122"/>
                <a:ea typeface="微软雅黑" panose="020B0503020204020204" pitchFamily="34" charset="-122"/>
              </a:rPr>
              <a:t>认证认可</a:t>
            </a:r>
            <a:r>
              <a:rPr lang="zh-CN" altLang="en-US" dirty="0">
                <a:latin typeface="微软雅黑" panose="020B0503020204020204" pitchFamily="34" charset="-122"/>
                <a:ea typeface="微软雅黑" panose="020B0503020204020204" pitchFamily="34" charset="-122"/>
              </a:rPr>
              <a:t>和资质证书、产品质量检验报告等材料</a:t>
            </a:r>
          </a:p>
        </p:txBody>
      </p:sp>
    </p:spTree>
    <p:extLst>
      <p:ext uri="{BB962C8B-B14F-4D97-AF65-F5344CB8AC3E}">
        <p14:creationId xmlns="" xmlns:p14="http://schemas.microsoft.com/office/powerpoint/2010/main" val="2306356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5" y="85090"/>
            <a:ext cx="1620957" cy="523220"/>
          </a:xfrm>
          <a:prstGeom prst="rect">
            <a:avLst/>
          </a:prstGeom>
          <a:noFill/>
        </p:spPr>
        <p:txBody>
          <a:bodyPr wrap="non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申报材料</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4662815"/>
          </a:xfrm>
          <a:prstGeom prst="rect">
            <a:avLst/>
          </a:prstGeom>
          <a:noFill/>
        </p:spPr>
        <p:txBody>
          <a:bodyPr wrap="square" rtlCol="0">
            <a:spAutoFit/>
          </a:bodyPr>
          <a:lstStyle/>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企业</a:t>
            </a:r>
            <a:r>
              <a:rPr lang="zh-CN" altLang="en-US" dirty="0">
                <a:latin typeface="微软雅黑" panose="020B0503020204020204" pitchFamily="34" charset="-122"/>
                <a:ea typeface="微软雅黑" panose="020B0503020204020204" pitchFamily="34" charset="-122"/>
              </a:rPr>
              <a:t>职工和科技人员情况说明材料，包括在职、兼职和临时聘用人员人数、人员学历结构、</a:t>
            </a:r>
            <a:r>
              <a:rPr lang="zh-CN" altLang="en-US" b="1" dirty="0">
                <a:solidFill>
                  <a:srgbClr val="FF0000"/>
                </a:solidFill>
                <a:latin typeface="微软雅黑" panose="020B0503020204020204" pitchFamily="34" charset="-122"/>
                <a:ea typeface="微软雅黑" panose="020B0503020204020204" pitchFamily="34" charset="-122"/>
              </a:rPr>
              <a:t>科技人员名单及其工作岗位等</a:t>
            </a:r>
            <a:endParaRPr lang="en-US" altLang="zh-CN" b="1" dirty="0">
              <a:solidFill>
                <a:srgbClr val="FF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经</a:t>
            </a:r>
            <a:r>
              <a:rPr lang="zh-CN" altLang="en-US" dirty="0">
                <a:latin typeface="微软雅黑" panose="020B0503020204020204" pitchFamily="34" charset="-122"/>
                <a:ea typeface="微软雅黑" panose="020B0503020204020204" pitchFamily="34" charset="-122"/>
              </a:rPr>
              <a:t>具有资质并符合本</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工作指引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相关条件的中介机构出具的企业近三个会计年度（实际年限不足三年的按实际经营年限，下同）研究开发费用、近一个会计年度高新技术产品（服务）收入专项审计或鉴证报告，并附</a:t>
            </a:r>
            <a:r>
              <a:rPr lang="zh-CN" altLang="en-US" b="1" dirty="0">
                <a:solidFill>
                  <a:srgbClr val="FF0000"/>
                </a:solidFill>
                <a:latin typeface="微软雅黑" panose="020B0503020204020204" pitchFamily="34" charset="-122"/>
                <a:ea typeface="微软雅黑" panose="020B0503020204020204" pitchFamily="34" charset="-122"/>
              </a:rPr>
              <a:t>研究开发活动说明材料</a:t>
            </a:r>
            <a:endParaRPr lang="en-US" altLang="zh-CN" b="1" dirty="0">
              <a:solidFill>
                <a:srgbClr val="FF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经</a:t>
            </a:r>
            <a:r>
              <a:rPr lang="zh-CN" altLang="en-US" dirty="0">
                <a:latin typeface="微软雅黑" panose="020B0503020204020204" pitchFamily="34" charset="-122"/>
                <a:ea typeface="微软雅黑" panose="020B0503020204020204" pitchFamily="34" charset="-122"/>
              </a:rPr>
              <a:t>具有资质的中介机构鉴证的企业近三个会计年度的财务会计报告（包括会计报表、会计报表附注和</a:t>
            </a:r>
            <a:r>
              <a:rPr lang="zh-CN" altLang="en-US" b="1" dirty="0">
                <a:solidFill>
                  <a:srgbClr val="FF0000"/>
                </a:solidFill>
                <a:latin typeface="微软雅黑" panose="020B0503020204020204" pitchFamily="34" charset="-122"/>
                <a:ea typeface="微软雅黑" panose="020B0503020204020204" pitchFamily="34" charset="-122"/>
              </a:rPr>
              <a:t>财务情况说明书</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近</a:t>
            </a:r>
            <a:r>
              <a:rPr lang="zh-CN" altLang="en-US" dirty="0">
                <a:latin typeface="微软雅黑" panose="020B0503020204020204" pitchFamily="34" charset="-122"/>
                <a:ea typeface="微软雅黑" panose="020B0503020204020204" pitchFamily="34" charset="-122"/>
              </a:rPr>
              <a:t>三个会计年度企业所得税年度纳税申报表（包括主表及附表）</a:t>
            </a:r>
            <a:r>
              <a:rPr lang="en-US" altLang="zh-CN"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税务业务受理章</a:t>
            </a:r>
            <a:r>
              <a:rPr lang="zh-CN" altLang="en-US" dirty="0">
                <a:latin typeface="微软雅黑" panose="020B0503020204020204" pitchFamily="34" charset="-122"/>
                <a:ea typeface="微软雅黑" panose="020B0503020204020204" pitchFamily="34" charset="-122"/>
              </a:rPr>
              <a:t>。</a:t>
            </a:r>
          </a:p>
        </p:txBody>
      </p:sp>
    </p:spTree>
    <p:extLst>
      <p:ext uri="{BB962C8B-B14F-4D97-AF65-F5344CB8AC3E}">
        <p14:creationId xmlns="" xmlns:p14="http://schemas.microsoft.com/office/powerpoint/2010/main" val="3336387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5" y="85090"/>
            <a:ext cx="1620957" cy="523220"/>
          </a:xfrm>
          <a:prstGeom prst="rect">
            <a:avLst/>
          </a:prstGeom>
          <a:noFill/>
        </p:spPr>
        <p:txBody>
          <a:bodyPr wrap="non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申报材料</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中介</a:t>
            </a:r>
            <a:r>
              <a:rPr lang="zh-CN" altLang="en-US" dirty="0">
                <a:latin typeface="微软雅黑" panose="020B0503020204020204" pitchFamily="34" charset="-122"/>
                <a:ea typeface="微软雅黑" panose="020B0503020204020204" pitchFamily="34" charset="-122"/>
              </a:rPr>
              <a:t>机构资质证明材料（中介机构声明、营业执照、会计师证书等等）</a:t>
            </a:r>
            <a:endParaRPr lang="en-US" altLang="zh-CN" dirty="0">
              <a:latin typeface="微软雅黑" panose="020B0503020204020204" pitchFamily="34" charset="-122"/>
              <a:ea typeface="微软雅黑" panose="020B0503020204020204" pitchFamily="34" charset="-122"/>
            </a:endParaRPr>
          </a:p>
          <a:p>
            <a:pPr>
              <a:lnSpc>
                <a:spcPct val="150000"/>
              </a:lnSpc>
              <a:defRPr/>
            </a:pPr>
            <a:r>
              <a:rPr lang="zh-CN" altLang="en-US" dirty="0" smtClean="0">
                <a:latin typeface="微软雅黑" panose="020B0503020204020204" pitchFamily="34" charset="-122"/>
                <a:ea typeface="微软雅黑" panose="020B0503020204020204" pitchFamily="34" charset="-122"/>
              </a:rPr>
              <a:t>    </a:t>
            </a:r>
            <a:endParaRPr lang="en-US" altLang="zh-CN" dirty="0" smtClean="0">
              <a:latin typeface="微软雅黑" panose="020B0503020204020204" pitchFamily="34" charset="-122"/>
              <a:ea typeface="微软雅黑" panose="020B0503020204020204" pitchFamily="34" charset="-122"/>
            </a:endParaRPr>
          </a:p>
          <a:p>
            <a:pPr>
              <a:lnSpc>
                <a:spcPct val="150000"/>
              </a:lnSpc>
              <a:defRPr/>
            </a:pPr>
            <a:r>
              <a:rPr lang="zh-CN" altLang="en-US" b="1" dirty="0" smtClean="0">
                <a:latin typeface="微软雅黑" panose="020B0503020204020204" pitchFamily="34" charset="-122"/>
                <a:ea typeface="微软雅黑" panose="020B0503020204020204" pitchFamily="34" charset="-122"/>
              </a:rPr>
              <a:t>中介</a:t>
            </a:r>
            <a:r>
              <a:rPr lang="zh-CN" altLang="en-US" b="1" dirty="0">
                <a:latin typeface="微软雅黑" panose="020B0503020204020204" pitchFamily="34" charset="-122"/>
                <a:ea typeface="微软雅黑" panose="020B0503020204020204" pitchFamily="34" charset="-122"/>
              </a:rPr>
              <a:t>机构条件</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u"/>
              <a:defRPr/>
            </a:pPr>
            <a:r>
              <a:rPr lang="zh-CN" altLang="en-US" dirty="0" smtClean="0">
                <a:latin typeface="微软雅黑" panose="020B0503020204020204" pitchFamily="34" charset="-122"/>
                <a:ea typeface="微软雅黑" panose="020B0503020204020204" pitchFamily="34" charset="-122"/>
              </a:rPr>
              <a:t>具备</a:t>
            </a:r>
            <a:r>
              <a:rPr lang="zh-CN" altLang="en-US" dirty="0">
                <a:latin typeface="微软雅黑" panose="020B0503020204020204" pitchFamily="34" charset="-122"/>
                <a:ea typeface="微软雅黑" panose="020B0503020204020204" pitchFamily="34" charset="-122"/>
              </a:rPr>
              <a:t>独立执业资格，成立</a:t>
            </a:r>
            <a:r>
              <a:rPr lang="en-US" altLang="zh-CN" b="1" dirty="0">
                <a:solidFill>
                  <a:srgbClr val="FF0000"/>
                </a:solidFill>
                <a:latin typeface="微软雅黑" panose="020B0503020204020204" pitchFamily="34" charset="-122"/>
                <a:ea typeface="微软雅黑" panose="020B0503020204020204" pitchFamily="34" charset="-122"/>
              </a:rPr>
              <a:t>3 </a:t>
            </a:r>
            <a:r>
              <a:rPr lang="zh-CN" altLang="en-US" b="1" dirty="0">
                <a:solidFill>
                  <a:srgbClr val="FF0000"/>
                </a:solidFill>
                <a:latin typeface="微软雅黑" panose="020B0503020204020204" pitchFamily="34" charset="-122"/>
                <a:ea typeface="微软雅黑" panose="020B0503020204020204" pitchFamily="34" charset="-122"/>
              </a:rPr>
              <a:t>年</a:t>
            </a:r>
            <a:r>
              <a:rPr lang="zh-CN" altLang="en-US" dirty="0">
                <a:latin typeface="微软雅黑" panose="020B0503020204020204" pitchFamily="34" charset="-122"/>
                <a:ea typeface="微软雅黑" panose="020B0503020204020204" pitchFamily="34" charset="-122"/>
              </a:rPr>
              <a:t>以上，近</a:t>
            </a:r>
            <a:r>
              <a:rPr lang="en-US" altLang="zh-CN" dirty="0">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年内</a:t>
            </a:r>
            <a:r>
              <a:rPr lang="zh-CN" altLang="en-US" b="1" dirty="0">
                <a:solidFill>
                  <a:srgbClr val="FF0000"/>
                </a:solidFill>
                <a:latin typeface="微软雅黑" panose="020B0503020204020204" pitchFamily="34" charset="-122"/>
                <a:ea typeface="微软雅黑" panose="020B0503020204020204" pitchFamily="34" charset="-122"/>
              </a:rPr>
              <a:t>无不良</a:t>
            </a:r>
            <a:r>
              <a:rPr lang="zh-CN" altLang="en-US" b="1" dirty="0" smtClean="0">
                <a:solidFill>
                  <a:srgbClr val="FF0000"/>
                </a:solidFill>
                <a:latin typeface="微软雅黑" panose="020B0503020204020204" pitchFamily="34" charset="-122"/>
                <a:ea typeface="微软雅黑" panose="020B0503020204020204" pitchFamily="34" charset="-122"/>
              </a:rPr>
              <a:t>记录</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u"/>
              <a:defRPr/>
            </a:pPr>
            <a:r>
              <a:rPr lang="zh-CN" altLang="en-US" dirty="0" smtClean="0">
                <a:latin typeface="微软雅黑" panose="020B0503020204020204" pitchFamily="34" charset="-122"/>
                <a:ea typeface="微软雅黑" panose="020B0503020204020204" pitchFamily="34" charset="-122"/>
              </a:rPr>
              <a:t>承担</a:t>
            </a:r>
            <a:r>
              <a:rPr lang="zh-CN" altLang="en-US" dirty="0">
                <a:latin typeface="微软雅黑" panose="020B0503020204020204" pitchFamily="34" charset="-122"/>
                <a:ea typeface="微软雅黑" panose="020B0503020204020204" pitchFamily="34" charset="-122"/>
              </a:rPr>
              <a:t>认定工作当年具备执业资格，注册会计师、税务师的人员占职工全年月平均人数的比例不低于</a:t>
            </a:r>
            <a:r>
              <a:rPr lang="en-US" altLang="zh-CN" b="1" dirty="0">
                <a:solidFill>
                  <a:srgbClr val="FF0000"/>
                </a:solidFill>
                <a:latin typeface="微软雅黑" panose="020B0503020204020204" pitchFamily="34" charset="-122"/>
                <a:ea typeface="微软雅黑" panose="020B0503020204020204" pitchFamily="34" charset="-122"/>
              </a:rPr>
              <a:t>30%</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全年月平均在职职工人数在</a:t>
            </a:r>
            <a:r>
              <a:rPr lang="en-US" altLang="zh-CN" dirty="0">
                <a:latin typeface="微软雅黑" panose="020B0503020204020204" pitchFamily="34" charset="-122"/>
                <a:ea typeface="微软雅黑" panose="020B0503020204020204" pitchFamily="34" charset="-122"/>
              </a:rPr>
              <a:t>20 </a:t>
            </a:r>
            <a:r>
              <a:rPr lang="zh-CN" altLang="en-US" dirty="0">
                <a:latin typeface="微软雅黑" panose="020B0503020204020204" pitchFamily="34" charset="-122"/>
                <a:ea typeface="微软雅黑" panose="020B0503020204020204" pitchFamily="34" charset="-122"/>
              </a:rPr>
              <a:t>人以上</a:t>
            </a:r>
            <a:endParaRPr lang="en-US" altLang="zh-CN" dirty="0">
              <a:latin typeface="微软雅黑" panose="020B0503020204020204" pitchFamily="34" charset="-122"/>
              <a:ea typeface="微软雅黑" panose="020B0503020204020204" pitchFamily="34" charset="-122"/>
            </a:endParaRPr>
          </a:p>
          <a:p>
            <a:pPr>
              <a:lnSpc>
                <a:spcPct val="150000"/>
              </a:lnSpc>
              <a:defRPr/>
            </a:pP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其他</a:t>
            </a:r>
            <a:r>
              <a:rPr lang="zh-CN" altLang="en-US" dirty="0">
                <a:latin typeface="微软雅黑" panose="020B0503020204020204" pitchFamily="34" charset="-122"/>
                <a:ea typeface="微软雅黑" panose="020B0503020204020204" pitchFamily="34" charset="-122"/>
              </a:rPr>
              <a:t>证明材料（体现企业科技实力的其他证明材料、如：主管部门奖项、</a:t>
            </a:r>
            <a:r>
              <a:rPr lang="en-US" altLang="zh-CN" dirty="0">
                <a:latin typeface="微软雅黑" panose="020B0503020204020204" pitchFamily="34" charset="-122"/>
                <a:ea typeface="微软雅黑" panose="020B0503020204020204" pitchFamily="34" charset="-122"/>
              </a:rPr>
              <a:t>ISO</a:t>
            </a:r>
            <a:r>
              <a:rPr lang="zh-CN" altLang="en-US" dirty="0">
                <a:latin typeface="微软雅黑" panose="020B0503020204020204" pitchFamily="34" charset="-122"/>
                <a:ea typeface="微软雅黑" panose="020B0503020204020204" pitchFamily="34" charset="-122"/>
              </a:rPr>
              <a:t>、特殊行业许可、各类认证等）</a:t>
            </a:r>
          </a:p>
          <a:p>
            <a:pPr marL="342900" indent="-342900">
              <a:lnSpc>
                <a:spcPct val="150000"/>
              </a:lnSpc>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415604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4" y="85090"/>
            <a:ext cx="1620958"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后续管理</a:t>
            </a:r>
          </a:p>
        </p:txBody>
      </p:sp>
      <p:sp>
        <p:nvSpPr>
          <p:cNvPr id="4" name="TextBox 3"/>
          <p:cNvSpPr txBox="1"/>
          <p:nvPr/>
        </p:nvSpPr>
        <p:spPr>
          <a:xfrm>
            <a:off x="1041008" y="1336431"/>
            <a:ext cx="10607041" cy="3831818"/>
          </a:xfrm>
          <a:prstGeom prst="rect">
            <a:avLst/>
          </a:prstGeom>
          <a:noFill/>
        </p:spPr>
        <p:txBody>
          <a:bodyPr wrap="square" rtlCol="0">
            <a:spAutoFit/>
          </a:bodyPr>
          <a:lstStyle/>
          <a:p>
            <a:pPr marL="285750" indent="-285750">
              <a:lnSpc>
                <a:spcPct val="150000"/>
              </a:lnSpc>
              <a:buFont typeface="Wingdings" panose="05000000000000000000" pitchFamily="2" charset="2"/>
              <a:buChar char="Ø"/>
              <a:defRPr/>
            </a:pPr>
            <a:r>
              <a:rPr lang="zh-CN" altLang="en-US" b="1" dirty="0" smtClean="0">
                <a:solidFill>
                  <a:srgbClr val="FF0000"/>
                </a:solidFill>
                <a:latin typeface="微软雅黑" panose="020B0503020204020204" pitchFamily="34" charset="-122"/>
                <a:ea typeface="微软雅黑" panose="020B0503020204020204" pitchFamily="34" charset="-122"/>
              </a:rPr>
              <a:t>每年</a:t>
            </a:r>
            <a:r>
              <a:rPr lang="en-US" altLang="zh-CN" b="1" dirty="0">
                <a:solidFill>
                  <a:srgbClr val="FF0000"/>
                </a:solidFill>
                <a:latin typeface="微软雅黑" panose="020B0503020204020204" pitchFamily="34" charset="-122"/>
                <a:ea typeface="微软雅黑" panose="020B0503020204020204" pitchFamily="34" charset="-122"/>
              </a:rPr>
              <a:t>5</a:t>
            </a:r>
            <a:r>
              <a:rPr lang="zh-CN" altLang="en-US" b="1" dirty="0">
                <a:solidFill>
                  <a:srgbClr val="FF0000"/>
                </a:solidFill>
                <a:latin typeface="微软雅黑" panose="020B0503020204020204" pitchFamily="34" charset="-122"/>
                <a:ea typeface="微软雅黑" panose="020B0503020204020204" pitchFamily="34" charset="-122"/>
              </a:rPr>
              <a:t>月底前</a:t>
            </a:r>
            <a:r>
              <a:rPr lang="zh-CN" altLang="en-US" dirty="0">
                <a:latin typeface="微软雅黑" panose="020B0503020204020204" pitchFamily="34" charset="-122"/>
                <a:ea typeface="微软雅黑" panose="020B0503020204020204" pitchFamily="34" charset="-122"/>
              </a:rPr>
              <a:t>在“高新技术企业认定管理工作网”填报上一年度知识产权、科技人员、研发费用、经营收入等年度发展情况报表。在同一高新技术企业资格有效期内，企业累计</a:t>
            </a:r>
            <a:r>
              <a:rPr lang="zh-CN" altLang="en-US" b="1" dirty="0">
                <a:solidFill>
                  <a:srgbClr val="FF0000"/>
                </a:solidFill>
                <a:latin typeface="微软雅黑" panose="020B0503020204020204" pitchFamily="34" charset="-122"/>
                <a:ea typeface="微软雅黑" panose="020B0503020204020204" pitchFamily="34" charset="-122"/>
              </a:rPr>
              <a:t>两年</a:t>
            </a:r>
            <a:r>
              <a:rPr lang="zh-CN" altLang="en-US" dirty="0">
                <a:latin typeface="微软雅黑" panose="020B0503020204020204" pitchFamily="34" charset="-122"/>
                <a:ea typeface="微软雅黑" panose="020B0503020204020204" pitchFamily="34" charset="-122"/>
              </a:rPr>
              <a:t>未按规定时限报送年度发展情况报表的，由认定机构取消其高新技术企业资格。</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对</a:t>
            </a:r>
            <a:r>
              <a:rPr lang="zh-CN" altLang="en-US" dirty="0">
                <a:latin typeface="微软雅黑" panose="020B0503020204020204" pitchFamily="34" charset="-122"/>
                <a:ea typeface="微软雅黑" panose="020B0503020204020204" pitchFamily="34" charset="-122"/>
              </a:rPr>
              <a:t>已认定的高新技术企业，有关部门在日常管理过程中发现其不符合认定条件的，应提请认定机构复核。</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高新技术</a:t>
            </a:r>
            <a:r>
              <a:rPr lang="zh-CN" altLang="en-US" dirty="0">
                <a:latin typeface="微软雅黑" panose="020B0503020204020204" pitchFamily="34" charset="-122"/>
                <a:ea typeface="微软雅黑" panose="020B0503020204020204" pitchFamily="34" charset="-122"/>
              </a:rPr>
              <a:t>企业发生更名或与认定条件有关的重大变化（如分立、合并、重组以及经营业务发生变化等）应在</a:t>
            </a:r>
            <a:r>
              <a:rPr lang="zh-CN" altLang="en-US" b="1" dirty="0">
                <a:solidFill>
                  <a:srgbClr val="FF0000"/>
                </a:solidFill>
                <a:latin typeface="微软雅黑" panose="020B0503020204020204" pitchFamily="34" charset="-122"/>
                <a:ea typeface="微软雅黑" panose="020B0503020204020204" pitchFamily="34" charset="-122"/>
              </a:rPr>
              <a:t>三个月内</a:t>
            </a:r>
            <a:r>
              <a:rPr lang="zh-CN" altLang="en-US" dirty="0">
                <a:latin typeface="微软雅黑" panose="020B0503020204020204" pitchFamily="34" charset="-122"/>
                <a:ea typeface="微软雅黑" panose="020B0503020204020204" pitchFamily="34" charset="-122"/>
              </a:rPr>
              <a:t>向认定机构</a:t>
            </a:r>
            <a:r>
              <a:rPr lang="zh-CN" altLang="en-US" dirty="0" smtClean="0">
                <a:latin typeface="微软雅黑" panose="020B0503020204020204" pitchFamily="34" charset="-122"/>
                <a:ea typeface="微软雅黑" panose="020B0503020204020204" pitchFamily="34" charset="-122"/>
              </a:rPr>
              <a:t>报告</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947412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4" y="85090"/>
            <a:ext cx="1620958"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后续管理</a:t>
            </a:r>
          </a:p>
        </p:txBody>
      </p:sp>
      <p:sp>
        <p:nvSpPr>
          <p:cNvPr id="4" name="TextBox 3"/>
          <p:cNvSpPr txBox="1"/>
          <p:nvPr/>
        </p:nvSpPr>
        <p:spPr>
          <a:xfrm>
            <a:off x="1041008" y="1336431"/>
            <a:ext cx="10607041"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跨</a:t>
            </a:r>
            <a:r>
              <a:rPr lang="zh-CN" altLang="en-US" dirty="0">
                <a:latin typeface="微软雅黑" panose="020B0503020204020204" pitchFamily="34" charset="-122"/>
                <a:ea typeface="微软雅黑" panose="020B0503020204020204" pitchFamily="34" charset="-122"/>
              </a:rPr>
              <a:t>认定机构管理区域</a:t>
            </a:r>
            <a:r>
              <a:rPr lang="zh-CN" altLang="en-US" b="1" dirty="0">
                <a:solidFill>
                  <a:srgbClr val="FF0000"/>
                </a:solidFill>
                <a:latin typeface="微软雅黑" panose="020B0503020204020204" pitchFamily="34" charset="-122"/>
                <a:ea typeface="微软雅黑" panose="020B0503020204020204" pitchFamily="34" charset="-122"/>
              </a:rPr>
              <a:t>整体迁移</a:t>
            </a:r>
            <a:r>
              <a:rPr lang="zh-CN" altLang="en-US" dirty="0">
                <a:latin typeface="微软雅黑" panose="020B0503020204020204" pitchFamily="34" charset="-122"/>
                <a:ea typeface="微软雅黑" panose="020B0503020204020204" pitchFamily="34" charset="-122"/>
              </a:rPr>
              <a:t>的高新技术企业，在其高新技术企业资格有效期内完成迁移的，其资格继续有效；跨认定机构管理区域</a:t>
            </a:r>
            <a:r>
              <a:rPr lang="zh-CN" altLang="en-US" b="1" dirty="0">
                <a:solidFill>
                  <a:srgbClr val="FF0000"/>
                </a:solidFill>
                <a:latin typeface="微软雅黑" panose="020B0503020204020204" pitchFamily="34" charset="-122"/>
                <a:ea typeface="微软雅黑" panose="020B0503020204020204" pitchFamily="34" charset="-122"/>
              </a:rPr>
              <a:t>部分搬迁</a:t>
            </a:r>
            <a:r>
              <a:rPr lang="zh-CN" altLang="en-US" dirty="0">
                <a:latin typeface="微软雅黑" panose="020B0503020204020204" pitchFamily="34" charset="-122"/>
                <a:ea typeface="微软雅黑" panose="020B0503020204020204" pitchFamily="34" charset="-122"/>
              </a:rPr>
              <a:t>的，由迁入地认定机构按照本办法重新认定</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zh-CN"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因故</a:t>
            </a:r>
            <a:r>
              <a:rPr lang="zh-CN" altLang="en-US" dirty="0">
                <a:latin typeface="微软雅黑" panose="020B0503020204020204" pitchFamily="34" charset="-122"/>
                <a:ea typeface="微软雅黑" panose="020B0503020204020204" pitchFamily="34" charset="-122"/>
              </a:rPr>
              <a:t>被取消高新技术企业资格的企业，由认定机构通知税务机关按</a:t>
            </a:r>
            <a:r>
              <a:rPr lang="zh-CN"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税收征管法</a:t>
            </a:r>
            <a:r>
              <a:rPr lang="zh-CN"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及有关规定，追缴其自发生上述</a:t>
            </a:r>
            <a:r>
              <a:rPr lang="zh-CN" altLang="en-US" b="1" dirty="0">
                <a:solidFill>
                  <a:srgbClr val="FF0000"/>
                </a:solidFill>
                <a:latin typeface="微软雅黑" panose="020B0503020204020204" pitchFamily="34" charset="-122"/>
                <a:ea typeface="微软雅黑" panose="020B0503020204020204" pitchFamily="34" charset="-122"/>
              </a:rPr>
              <a:t>行为之日所属年度</a:t>
            </a:r>
            <a:r>
              <a:rPr lang="zh-CN" altLang="en-US" dirty="0">
                <a:latin typeface="微软雅黑" panose="020B0503020204020204" pitchFamily="34" charset="-122"/>
                <a:ea typeface="微软雅黑" panose="020B0503020204020204" pitchFamily="34" charset="-122"/>
              </a:rPr>
              <a:t>起已享受的高新技术企业税收优惠</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高新技术</a:t>
            </a:r>
            <a:r>
              <a:rPr lang="zh-CN" altLang="en-US" dirty="0">
                <a:latin typeface="微软雅黑" panose="020B0503020204020204" pitchFamily="34" charset="-122"/>
                <a:ea typeface="微软雅黑" panose="020B0503020204020204" pitchFamily="34" charset="-122"/>
              </a:rPr>
              <a:t>企业资格</a:t>
            </a:r>
            <a:r>
              <a:rPr lang="zh-CN" altLang="en-US" b="1" dirty="0">
                <a:solidFill>
                  <a:srgbClr val="FF0000"/>
                </a:solidFill>
                <a:latin typeface="微软雅黑" panose="020B0503020204020204" pitchFamily="34" charset="-122"/>
                <a:ea typeface="微软雅黑" panose="020B0503020204020204" pitchFamily="34" charset="-122"/>
              </a:rPr>
              <a:t>期满当年内</a:t>
            </a:r>
            <a:r>
              <a:rPr lang="zh-CN" altLang="en-US" dirty="0">
                <a:latin typeface="微软雅黑" panose="020B0503020204020204" pitchFamily="34" charset="-122"/>
                <a:ea typeface="微软雅黑" panose="020B0503020204020204" pitchFamily="34" charset="-122"/>
              </a:rPr>
              <a:t>，在通过重新认定前，其企业所得税暂按</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的税率预缴，在年度汇算清缴前未取得高新技术企业资格的，应按规定补缴税款。</a:t>
            </a:r>
          </a:p>
        </p:txBody>
      </p:sp>
    </p:spTree>
    <p:extLst>
      <p:ext uri="{BB962C8B-B14F-4D97-AF65-F5344CB8AC3E}">
        <p14:creationId xmlns="" xmlns:p14="http://schemas.microsoft.com/office/powerpoint/2010/main" val="353219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p:cNvSpPr txBox="1">
            <a:spLocks noChangeArrowheads="1"/>
          </p:cNvSpPr>
          <p:nvPr/>
        </p:nvSpPr>
        <p:spPr bwMode="auto">
          <a:xfrm>
            <a:off x="754063" y="2074863"/>
            <a:ext cx="10683875"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en-US" altLang="zh-CN" sz="13800" dirty="0">
                <a:solidFill>
                  <a:schemeClr val="accent1">
                    <a:lumMod val="60000"/>
                    <a:lumOff val="40000"/>
                  </a:schemeClr>
                </a:solidFill>
                <a:latin typeface="Arial" pitchFamily="34" charset="0"/>
                <a:cs typeface="Arial" pitchFamily="34" charset="0"/>
              </a:rPr>
              <a:t>SECTION </a:t>
            </a:r>
            <a:r>
              <a:rPr lang="en-US" altLang="zh-CN" sz="13800" dirty="0" smtClean="0">
                <a:solidFill>
                  <a:schemeClr val="accent1">
                    <a:lumMod val="60000"/>
                    <a:lumOff val="40000"/>
                  </a:schemeClr>
                </a:solidFill>
                <a:latin typeface="Arial" pitchFamily="34" charset="0"/>
                <a:cs typeface="Arial" pitchFamily="34" charset="0"/>
              </a:rPr>
              <a:t>02</a:t>
            </a:r>
            <a:endParaRPr lang="zh-CN" altLang="en-US" sz="13800" dirty="0">
              <a:solidFill>
                <a:schemeClr val="accent1">
                  <a:lumMod val="60000"/>
                  <a:lumOff val="40000"/>
                </a:schemeClr>
              </a:solidFill>
              <a:latin typeface="Arial" pitchFamily="34" charset="0"/>
              <a:cs typeface="Arial" pitchFamily="34" charset="0"/>
            </a:endParaRPr>
          </a:p>
        </p:txBody>
      </p:sp>
      <p:grpSp>
        <p:nvGrpSpPr>
          <p:cNvPr id="3" name="组合 29"/>
          <p:cNvGrpSpPr>
            <a:grpSpLocks/>
          </p:cNvGrpSpPr>
          <p:nvPr/>
        </p:nvGrpSpPr>
        <p:grpSpPr bwMode="auto">
          <a:xfrm>
            <a:off x="954088" y="2879725"/>
            <a:ext cx="10161587" cy="731838"/>
            <a:chOff x="0" y="0"/>
            <a:chExt cx="10162222" cy="731520"/>
          </a:xfrm>
        </p:grpSpPr>
        <p:sp>
          <p:nvSpPr>
            <p:cNvPr id="4" name="文本框 14"/>
            <p:cNvSpPr txBox="1">
              <a:spLocks noChangeArrowheads="1"/>
            </p:cNvSpPr>
            <p:nvPr/>
          </p:nvSpPr>
          <p:spPr bwMode="auto">
            <a:xfrm>
              <a:off x="0" y="0"/>
              <a:ext cx="10162222" cy="731520"/>
            </a:xfrm>
            <a:prstGeom prst="rect">
              <a:avLst/>
            </a:prstGeom>
            <a:solidFill>
              <a:srgbClr val="5DACEE">
                <a:alpha val="7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endParaRPr lang="zh-CN" altLang="zh-CN" sz="1800"/>
            </a:p>
          </p:txBody>
        </p:sp>
        <p:sp>
          <p:nvSpPr>
            <p:cNvPr id="5" name="文本框 16"/>
            <p:cNvSpPr txBox="1">
              <a:spLocks noChangeArrowheads="1"/>
            </p:cNvSpPr>
            <p:nvPr/>
          </p:nvSpPr>
          <p:spPr bwMode="auto">
            <a:xfrm>
              <a:off x="0" y="101117"/>
              <a:ext cx="10162222" cy="535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buNone/>
              </a:pPr>
              <a:r>
                <a:rPr lang="zh-CN" altLang="en-US" sz="3200" b="1" dirty="0" smtClean="0">
                  <a:solidFill>
                    <a:schemeClr val="bg1"/>
                  </a:solidFill>
                  <a:latin typeface="微软雅黑" panose="020B0503020204020204" pitchFamily="34" charset="-122"/>
                  <a:ea typeface="微软雅黑" panose="020B0503020204020204" pitchFamily="34" charset="-122"/>
                </a:rPr>
                <a:t>省高新技术企业培育库入库企业条件及材料要求</a:t>
              </a:r>
            </a:p>
          </p:txBody>
        </p:sp>
      </p:grpSp>
      <p:sp>
        <p:nvSpPr>
          <p:cNvPr id="12" name="文本框 36"/>
          <p:cNvSpPr txBox="1">
            <a:spLocks noChangeArrowheads="1"/>
          </p:cNvSpPr>
          <p:nvPr/>
        </p:nvSpPr>
        <p:spPr bwMode="auto">
          <a:xfrm>
            <a:off x="2032000" y="5840969"/>
            <a:ext cx="835025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50000"/>
              </a:lnSpc>
              <a:spcBef>
                <a:spcPct val="0"/>
              </a:spcBef>
              <a:buFont typeface="Arial" pitchFamily="34" charset="0"/>
              <a:buNone/>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苏州中源科达企业管理有限公司</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a:p>
            <a:pPr algn="ctr">
              <a:lnSpc>
                <a:spcPct val="150000"/>
              </a:lnSpc>
              <a:spcBef>
                <a:spcPct val="0"/>
              </a:spcBef>
              <a:buNone/>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——Suzhou World-Way Management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Consulting Co.,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Ltd——</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4088" y="5654695"/>
            <a:ext cx="938986" cy="938986"/>
          </a:xfrm>
          <a:prstGeom prst="rect">
            <a:avLst/>
          </a:prstGeom>
        </p:spPr>
      </p:pic>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176690" y="5654695"/>
            <a:ext cx="938985" cy="938985"/>
          </a:xfrm>
          <a:prstGeom prst="rect">
            <a:avLst/>
          </a:prstGeom>
        </p:spPr>
      </p:pic>
      <p:sp>
        <p:nvSpPr>
          <p:cNvPr id="11" name="TextBox 10"/>
          <p:cNvSpPr txBox="1"/>
          <p:nvPr/>
        </p:nvSpPr>
        <p:spPr>
          <a:xfrm>
            <a:off x="765938" y="6569930"/>
            <a:ext cx="1277937"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新资本汇订阅号</a:t>
            </a:r>
            <a:endParaRPr lang="zh-CN" altLang="en-US" sz="12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10007213" y="6579830"/>
            <a:ext cx="1277937"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中源科达订阅号</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8848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1"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认定依据</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153551" y="1336431"/>
            <a:ext cx="9945858" cy="3831818"/>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 </a:t>
            </a:r>
          </a:p>
          <a:p>
            <a:pPr marL="285750"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苏财规</a:t>
            </a:r>
            <a:r>
              <a:rPr lang="en-US" altLang="zh-CN" dirty="0" smtClean="0">
                <a:latin typeface="微软雅黑" panose="020B0503020204020204" pitchFamily="34" charset="-122"/>
                <a:ea typeface="微软雅黑" panose="020B0503020204020204" pitchFamily="34" charset="-122"/>
              </a:rPr>
              <a:t>〔2017〕20</a:t>
            </a:r>
            <a:r>
              <a:rPr lang="zh-CN" altLang="en-US" dirty="0" smtClean="0">
                <a:latin typeface="微软雅黑" panose="020B0503020204020204" pitchFamily="34" charset="-122"/>
                <a:ea typeface="微软雅黑" panose="020B0503020204020204" pitchFamily="34" charset="-122"/>
              </a:rPr>
              <a:t>号</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江苏省高新技术企业培育资金管理办法（试行）</a:t>
            </a:r>
            <a:r>
              <a:rPr lang="en-US" altLang="zh-CN" dirty="0" smtClean="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u"/>
            </a:pP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苏科高发</a:t>
            </a:r>
            <a:r>
              <a:rPr lang="en-US" altLang="zh-CN" dirty="0" smtClean="0">
                <a:latin typeface="微软雅黑" panose="020B0503020204020204" pitchFamily="34" charset="-122"/>
                <a:ea typeface="微软雅黑" panose="020B0503020204020204" pitchFamily="34" charset="-122"/>
              </a:rPr>
              <a:t>〔2017〕269</a:t>
            </a:r>
            <a:r>
              <a:rPr lang="zh-CN" altLang="en-US" dirty="0" smtClean="0">
                <a:latin typeface="微软雅黑" panose="020B0503020204020204" pitchFamily="34" charset="-122"/>
                <a:ea typeface="微软雅黑" panose="020B0503020204020204" pitchFamily="34" charset="-122"/>
              </a:rPr>
              <a:t>号</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江苏省高新技术企业培育“小升高”计划</a:t>
            </a:r>
            <a:r>
              <a:rPr lang="en-US" altLang="zh-CN" dirty="0" smtClean="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u"/>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    推动面广量大的</a:t>
            </a:r>
            <a:r>
              <a:rPr lang="zh-CN" altLang="en-US" b="1" dirty="0" smtClean="0">
                <a:solidFill>
                  <a:srgbClr val="FF0000"/>
                </a:solidFill>
                <a:latin typeface="微软雅黑" panose="020B0503020204020204" pitchFamily="34" charset="-122"/>
                <a:ea typeface="微软雅黑" panose="020B0503020204020204" pitchFamily="34" charset="-122"/>
              </a:rPr>
              <a:t>科技型小微企业</a:t>
            </a:r>
            <a:r>
              <a:rPr lang="zh-CN" altLang="en-US" dirty="0" smtClean="0">
                <a:latin typeface="微软雅黑" panose="020B0503020204020204" pitchFamily="34" charset="-122"/>
                <a:ea typeface="微软雅黑" panose="020B0503020204020204" pitchFamily="34" charset="-122"/>
              </a:rPr>
              <a:t>向高成长、新模式与新业态转型，加速成长为行业有影响的</a:t>
            </a:r>
            <a:r>
              <a:rPr lang="zh-CN" altLang="en-US" b="1" dirty="0" smtClean="0">
                <a:solidFill>
                  <a:srgbClr val="FF0000"/>
                </a:solidFill>
                <a:latin typeface="微软雅黑" panose="020B0503020204020204" pitchFamily="34" charset="-122"/>
                <a:ea typeface="微软雅黑" panose="020B0503020204020204" pitchFamily="34" charset="-122"/>
              </a:rPr>
              <a:t>高新技术企业</a:t>
            </a:r>
            <a:r>
              <a:rPr lang="zh-CN" altLang="en-US" dirty="0" smtClean="0">
                <a:latin typeface="微软雅黑" panose="020B0503020204020204" pitchFamily="34" charset="-122"/>
                <a:ea typeface="微软雅黑" panose="020B0503020204020204" pitchFamily="34" charset="-122"/>
              </a:rPr>
              <a:t>。目标：到</a:t>
            </a:r>
            <a:r>
              <a:rPr lang="en-US" altLang="zh-CN" dirty="0" smtClean="0">
                <a:latin typeface="微软雅黑" panose="020B0503020204020204" pitchFamily="34" charset="-122"/>
                <a:ea typeface="微软雅黑" panose="020B0503020204020204" pitchFamily="34" charset="-122"/>
              </a:rPr>
              <a:t>2020</a:t>
            </a:r>
            <a:r>
              <a:rPr lang="zh-CN" altLang="en-US" dirty="0" smtClean="0">
                <a:latin typeface="微软雅黑" panose="020B0503020204020204" pitchFamily="34" charset="-122"/>
                <a:ea typeface="微软雅黑" panose="020B0503020204020204" pitchFamily="34" charset="-122"/>
              </a:rPr>
              <a:t>年，累计入库培育的科技型小微企业达</a:t>
            </a:r>
            <a:r>
              <a:rPr lang="en-US" altLang="zh-CN" b="1" dirty="0" smtClean="0">
                <a:solidFill>
                  <a:srgbClr val="FF0000"/>
                </a:solidFill>
                <a:latin typeface="微软雅黑" panose="020B0503020204020204" pitchFamily="34" charset="-122"/>
                <a:ea typeface="微软雅黑" panose="020B0503020204020204" pitchFamily="34" charset="-122"/>
              </a:rPr>
              <a:t>18000</a:t>
            </a:r>
            <a:r>
              <a:rPr lang="zh-CN" altLang="en-US" dirty="0" smtClean="0">
                <a:latin typeface="微软雅黑" panose="020B0503020204020204" pitchFamily="34" charset="-122"/>
                <a:ea typeface="微软雅黑" panose="020B0503020204020204" pitchFamily="34" charset="-122"/>
              </a:rPr>
              <a:t>家。</a:t>
            </a:r>
            <a:r>
              <a:rPr lang="en-US" altLang="zh-CN" dirty="0" smtClean="0">
                <a:latin typeface="微软雅黑" panose="020B0503020204020204" pitchFamily="34" charset="-122"/>
                <a:ea typeface="微软雅黑" panose="020B0503020204020204" pitchFamily="34" charset="-122"/>
              </a:rPr>
              <a:t>2017</a:t>
            </a:r>
            <a:r>
              <a:rPr lang="zh-CN" altLang="en-US" dirty="0" smtClean="0">
                <a:latin typeface="微软雅黑" panose="020B0503020204020204" pitchFamily="34" charset="-122"/>
                <a:ea typeface="微软雅黑" panose="020B0503020204020204" pitchFamily="34" charset="-122"/>
              </a:rPr>
              <a:t>年全省</a:t>
            </a:r>
            <a:r>
              <a:rPr lang="en-US" altLang="zh-CN" dirty="0" smtClean="0">
                <a:latin typeface="微软雅黑" panose="020B0503020204020204" pitchFamily="34" charset="-122"/>
                <a:ea typeface="微软雅黑" panose="020B0503020204020204" pitchFamily="34" charset="-122"/>
              </a:rPr>
              <a:t>4500</a:t>
            </a:r>
            <a:r>
              <a:rPr lang="zh-CN" altLang="en-US" dirty="0" smtClean="0">
                <a:latin typeface="微软雅黑" panose="020B0503020204020204" pitchFamily="34" charset="-122"/>
                <a:ea typeface="微软雅黑" panose="020B0503020204020204" pitchFamily="34" charset="-122"/>
              </a:rPr>
              <a:t>家，苏州</a:t>
            </a:r>
            <a:r>
              <a:rPr lang="en-US" altLang="zh-CN" dirty="0" smtClean="0">
                <a:latin typeface="微软雅黑" panose="020B0503020204020204" pitchFamily="34" charset="-122"/>
                <a:ea typeface="微软雅黑" panose="020B0503020204020204" pitchFamily="34" charset="-122"/>
              </a:rPr>
              <a:t>1350</a:t>
            </a:r>
            <a:r>
              <a:rPr lang="zh-CN" altLang="en-US" dirty="0" smtClean="0">
                <a:latin typeface="微软雅黑" panose="020B0503020204020204" pitchFamily="34" charset="-122"/>
                <a:ea typeface="微软雅黑" panose="020B0503020204020204" pitchFamily="34" charset="-122"/>
              </a:rPr>
              <a:t>家，昆山</a:t>
            </a:r>
            <a:r>
              <a:rPr lang="en-US" altLang="zh-CN" dirty="0" smtClean="0">
                <a:latin typeface="微软雅黑" panose="020B0503020204020204" pitchFamily="34" charset="-122"/>
                <a:ea typeface="微软雅黑" panose="020B0503020204020204" pitchFamily="34" charset="-122"/>
              </a:rPr>
              <a:t>200</a:t>
            </a:r>
            <a:r>
              <a:rPr lang="zh-CN" altLang="en-US" dirty="0" smtClean="0">
                <a:latin typeface="微软雅黑" panose="020B0503020204020204" pitchFamily="34" charset="-122"/>
                <a:ea typeface="微软雅黑" panose="020B0503020204020204" pitchFamily="34" charset="-122"/>
              </a:rPr>
              <a:t>家。</a:t>
            </a:r>
          </a:p>
          <a:p>
            <a:pPr>
              <a:lnSpc>
                <a:spcPct val="150000"/>
              </a:lnSpc>
            </a:pPr>
            <a:r>
              <a:rPr lang="zh-CN" altLang="en-US" dirty="0">
                <a:latin typeface="微软雅黑" panose="020B0503020204020204" pitchFamily="34" charset="-122"/>
                <a:ea typeface="微软雅黑" panose="020B0503020204020204" pitchFamily="34" charset="-122"/>
              </a:rPr>
              <a:t> </a:t>
            </a:r>
            <a:endParaRPr lang="zh-CN" altLang="en-US" sz="1700" dirty="0">
              <a:latin typeface="微软雅黑" pitchFamily="34" charset="-122"/>
              <a:ea typeface="微软雅黑" pitchFamily="34" charset="-122"/>
            </a:endParaRPr>
          </a:p>
        </p:txBody>
      </p:sp>
    </p:spTree>
    <p:extLst>
      <p:ext uri="{BB962C8B-B14F-4D97-AF65-F5344CB8AC3E}">
        <p14:creationId xmlns="" xmlns:p14="http://schemas.microsoft.com/office/powerpoint/2010/main" val="3087499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551" y="1225218"/>
            <a:ext cx="9945858" cy="5078313"/>
          </a:xfrm>
          <a:prstGeom prst="rect">
            <a:avLst/>
          </a:prstGeom>
          <a:noFill/>
        </p:spPr>
        <p:txBody>
          <a:bodyPr wrap="square" rtlCol="0">
            <a:spAutoFit/>
          </a:bodyPr>
          <a:lstStyle/>
          <a:p>
            <a:pPr>
              <a:lnSpc>
                <a:spcPct val="150000"/>
              </a:lnSpc>
              <a:buFont typeface="Wingdings" pitchFamily="2" charset="2"/>
              <a:buChar char="u"/>
            </a:pPr>
            <a:r>
              <a:rPr lang="zh-CN" altLang="en-US" dirty="0" smtClean="0">
                <a:latin typeface="微软雅黑" panose="020B0503020204020204" pitchFamily="34" charset="-122"/>
                <a:ea typeface="微软雅黑" panose="020B0503020204020204" pitchFamily="34" charset="-122"/>
              </a:rPr>
              <a:t>上年度研发投入的</a:t>
            </a:r>
            <a:r>
              <a:rPr lang="en-US" altLang="zh-CN" b="1" dirty="0" smtClean="0">
                <a:solidFill>
                  <a:srgbClr val="FF0000"/>
                </a:solidFill>
                <a:latin typeface="微软雅黑" panose="020B0503020204020204" pitchFamily="34" charset="-122"/>
                <a:ea typeface="微软雅黑" panose="020B0503020204020204" pitchFamily="34" charset="-122"/>
              </a:rPr>
              <a:t>20%</a:t>
            </a:r>
            <a:r>
              <a:rPr lang="zh-CN" altLang="en-US" dirty="0" smtClean="0">
                <a:latin typeface="微软雅黑" panose="020B0503020204020204" pitchFamily="34" charset="-122"/>
                <a:ea typeface="微软雅黑" panose="020B0503020204020204" pitchFamily="34" charset="-122"/>
              </a:rPr>
              <a:t>比例给予资助</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对培育期内的入库企业给予最高</a:t>
            </a:r>
            <a:r>
              <a:rPr lang="en-US" altLang="zh-CN" b="1" dirty="0" smtClean="0">
                <a:solidFill>
                  <a:srgbClr val="FF0000"/>
                </a:solidFill>
                <a:latin typeface="微软雅黑" panose="020B0503020204020204" pitchFamily="34" charset="-122"/>
                <a:ea typeface="微软雅黑" panose="020B0503020204020204" pitchFamily="34" charset="-122"/>
              </a:rPr>
              <a:t>20 </a:t>
            </a:r>
            <a:r>
              <a:rPr lang="zh-CN" altLang="en-US" b="1" dirty="0" smtClean="0">
                <a:solidFill>
                  <a:srgbClr val="FF0000"/>
                </a:solidFill>
                <a:latin typeface="微软雅黑" panose="020B0503020204020204" pitchFamily="34" charset="-122"/>
                <a:ea typeface="微软雅黑" panose="020B0503020204020204" pitchFamily="34" charset="-122"/>
              </a:rPr>
              <a:t>万元</a:t>
            </a:r>
            <a:r>
              <a:rPr lang="zh-CN" altLang="en-US" dirty="0" smtClean="0">
                <a:latin typeface="微软雅黑" panose="020B0503020204020204" pitchFamily="34" charset="-122"/>
                <a:ea typeface="微软雅黑" panose="020B0503020204020204" pitchFamily="34" charset="-122"/>
              </a:rPr>
              <a:t>的研发投入后补助资助，对在培育期内通过高新技术企业认定的入库企业给予最高</a:t>
            </a:r>
            <a:r>
              <a:rPr lang="en-US" altLang="zh-CN" b="1" dirty="0" smtClean="0">
                <a:solidFill>
                  <a:srgbClr val="FF0000"/>
                </a:solidFill>
                <a:latin typeface="微软雅黑" panose="020B0503020204020204" pitchFamily="34" charset="-122"/>
                <a:ea typeface="微软雅黑" panose="020B0503020204020204" pitchFamily="34" charset="-122"/>
              </a:rPr>
              <a:t>30 </a:t>
            </a:r>
            <a:r>
              <a:rPr lang="zh-CN" altLang="en-US" b="1" dirty="0" smtClean="0">
                <a:solidFill>
                  <a:srgbClr val="FF0000"/>
                </a:solidFill>
                <a:latin typeface="微软雅黑" panose="020B0503020204020204" pitchFamily="34" charset="-122"/>
                <a:ea typeface="微软雅黑" panose="020B0503020204020204" pitchFamily="34" charset="-122"/>
              </a:rPr>
              <a:t>万元</a:t>
            </a:r>
            <a:r>
              <a:rPr lang="zh-CN" altLang="en-US" dirty="0" smtClean="0">
                <a:latin typeface="微软雅黑" panose="020B0503020204020204" pitchFamily="34" charset="-122"/>
                <a:ea typeface="微软雅黑" panose="020B0503020204020204" pitchFamily="34" charset="-122"/>
              </a:rPr>
              <a:t>的研发投入后补助资助。</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u"/>
            </a:pPr>
            <a:r>
              <a:rPr lang="zh-CN" altLang="en-US" dirty="0" smtClean="0">
                <a:latin typeface="微软雅黑" panose="020B0503020204020204" pitchFamily="34" charset="-122"/>
                <a:ea typeface="微软雅黑" panose="020B0503020204020204" pitchFamily="34" charset="-122"/>
              </a:rPr>
              <a:t>入库培育的科技型小微企业，在申报省科技成果转化资金、省重点研发计划等主要面向企业的省级科技计划时，与按照国家标准认定的</a:t>
            </a:r>
            <a:r>
              <a:rPr lang="zh-CN" altLang="en-US" b="1" dirty="0" smtClean="0">
                <a:solidFill>
                  <a:srgbClr val="FF0000"/>
                </a:solidFill>
                <a:latin typeface="微软雅黑" panose="020B0503020204020204" pitchFamily="34" charset="-122"/>
                <a:ea typeface="微软雅黑" panose="020B0503020204020204" pitchFamily="34" charset="-122"/>
              </a:rPr>
              <a:t>高新技术企业</a:t>
            </a:r>
            <a:r>
              <a:rPr lang="zh-CN" altLang="en-US" dirty="0" smtClean="0">
                <a:latin typeface="微软雅黑" panose="020B0503020204020204" pitchFamily="34" charset="-122"/>
                <a:ea typeface="微软雅黑" panose="020B0503020204020204" pitchFamily="34" charset="-122"/>
              </a:rPr>
              <a:t>在立项时享受同等待遇。</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u"/>
            </a:pPr>
            <a:endParaRPr lang="zh-CN" altLang="en-US"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u"/>
            </a:pPr>
            <a:r>
              <a:rPr lang="zh-CN" altLang="en-US" dirty="0" smtClean="0">
                <a:latin typeface="微软雅黑" panose="020B0503020204020204" pitchFamily="34" charset="-122"/>
                <a:ea typeface="微软雅黑" panose="020B0503020204020204" pitchFamily="34" charset="-122"/>
              </a:rPr>
              <a:t>支持更多符合条件的科技型小微企业通过</a:t>
            </a:r>
            <a:r>
              <a:rPr lang="zh-CN" altLang="en-US" b="1" dirty="0" smtClean="0">
                <a:solidFill>
                  <a:srgbClr val="FF0000"/>
                </a:solidFill>
                <a:latin typeface="微软雅黑" panose="020B0503020204020204" pitchFamily="34" charset="-122"/>
                <a:ea typeface="微软雅黑" panose="020B0503020204020204" pitchFamily="34" charset="-122"/>
              </a:rPr>
              <a:t>高新技术企业认定</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u"/>
            </a:pP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u"/>
            </a:pPr>
            <a:r>
              <a:rPr lang="zh-CN" altLang="en-US" dirty="0" smtClean="0">
                <a:latin typeface="微软雅黑" panose="020B0503020204020204" pitchFamily="34" charset="-122"/>
                <a:ea typeface="微软雅黑" panose="020B0503020204020204" pitchFamily="34" charset="-122"/>
              </a:rPr>
              <a:t>对纳入省高新技术企业培育库的科技型小微企业，由省、市、县财政给予培育奖励。</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u"/>
            </a:pP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u"/>
            </a:pPr>
            <a:r>
              <a:rPr lang="zh-CN" altLang="en-US" dirty="0" smtClean="0">
                <a:latin typeface="微软雅黑" panose="020B0503020204020204" pitchFamily="34" charset="-122"/>
                <a:ea typeface="微软雅黑" panose="020B0503020204020204" pitchFamily="34" charset="-122"/>
              </a:rPr>
              <a:t>强化对入库企业的融资扶持</a:t>
            </a:r>
          </a:p>
        </p:txBody>
      </p:sp>
      <p:sp>
        <p:nvSpPr>
          <p:cNvPr id="3"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优惠政策</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777959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认证流程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6" name="六边形 45"/>
          <p:cNvSpPr/>
          <p:nvPr/>
        </p:nvSpPr>
        <p:spPr>
          <a:xfrm>
            <a:off x="5638335" y="2567562"/>
            <a:ext cx="731710" cy="576776"/>
          </a:xfrm>
          <a:prstGeom prst="hexagon">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66"/>
          <p:cNvSpPr txBox="1"/>
          <p:nvPr/>
        </p:nvSpPr>
        <p:spPr>
          <a:xfrm>
            <a:off x="5757447" y="2571423"/>
            <a:ext cx="493486" cy="584775"/>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公示</a:t>
            </a:r>
            <a:endParaRPr lang="zh-CN" altLang="en-US" sz="1600" dirty="0">
              <a:latin typeface="微软雅黑" panose="020B0503020204020204" pitchFamily="34" charset="-122"/>
              <a:ea typeface="微软雅黑" panose="020B0503020204020204" pitchFamily="34" charset="-122"/>
            </a:endParaRPr>
          </a:p>
        </p:txBody>
      </p:sp>
      <p:cxnSp>
        <p:nvCxnSpPr>
          <p:cNvPr id="87" name="直接箭头连接符 86"/>
          <p:cNvCxnSpPr/>
          <p:nvPr/>
        </p:nvCxnSpPr>
        <p:spPr>
          <a:xfrm flipV="1">
            <a:off x="6225358" y="2291859"/>
            <a:ext cx="348079" cy="283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rot="19246100">
            <a:off x="6062843" y="2283696"/>
            <a:ext cx="566557" cy="215444"/>
          </a:xfrm>
          <a:prstGeom prst="rect">
            <a:avLst/>
          </a:prstGeom>
          <a:noFill/>
        </p:spPr>
        <p:txBody>
          <a:bodyPr wrap="square" rtlCol="0">
            <a:spAutoFit/>
          </a:bodyPr>
          <a:lstStyle/>
          <a:p>
            <a:pPr algn="ctr"/>
            <a:r>
              <a:rPr lang="zh-CN" altLang="en-US" sz="800" dirty="0" smtClean="0">
                <a:latin typeface="微软雅黑" panose="020B0503020204020204" pitchFamily="34" charset="-122"/>
                <a:ea typeface="微软雅黑" panose="020B0503020204020204" pitchFamily="34" charset="-122"/>
              </a:rPr>
              <a:t>有异议</a:t>
            </a:r>
            <a:endParaRPr lang="zh-CN" altLang="en-US" sz="800" dirty="0">
              <a:latin typeface="微软雅黑" panose="020B0503020204020204" pitchFamily="34" charset="-122"/>
              <a:ea typeface="微软雅黑" panose="020B0503020204020204" pitchFamily="34" charset="-122"/>
            </a:endParaRPr>
          </a:p>
        </p:txBody>
      </p:sp>
      <p:grpSp>
        <p:nvGrpSpPr>
          <p:cNvPr id="4" name="组合 96"/>
          <p:cNvGrpSpPr/>
          <p:nvPr/>
        </p:nvGrpSpPr>
        <p:grpSpPr>
          <a:xfrm>
            <a:off x="2866741" y="2686968"/>
            <a:ext cx="900753" cy="345121"/>
            <a:chOff x="393893" y="3488790"/>
            <a:chExt cx="900753" cy="345121"/>
          </a:xfrm>
        </p:grpSpPr>
        <p:sp>
          <p:nvSpPr>
            <p:cNvPr id="98" name="圆角矩形 97"/>
            <p:cNvSpPr/>
            <p:nvPr/>
          </p:nvSpPr>
          <p:spPr>
            <a:xfrm>
              <a:off x="393893" y="3488790"/>
              <a:ext cx="900753"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98"/>
            <p:cNvSpPr txBox="1"/>
            <p:nvPr/>
          </p:nvSpPr>
          <p:spPr>
            <a:xfrm>
              <a:off x="393893" y="3525002"/>
              <a:ext cx="900753"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入库申报</a:t>
              </a:r>
            </a:p>
          </p:txBody>
        </p:sp>
      </p:grpSp>
      <p:cxnSp>
        <p:nvCxnSpPr>
          <p:cNvPr id="100" name="直接箭头连接符 99"/>
          <p:cNvCxnSpPr/>
          <p:nvPr/>
        </p:nvCxnSpPr>
        <p:spPr>
          <a:xfrm flipV="1">
            <a:off x="3767494" y="2854308"/>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组合 100"/>
          <p:cNvGrpSpPr/>
          <p:nvPr/>
        </p:nvGrpSpPr>
        <p:grpSpPr>
          <a:xfrm>
            <a:off x="4256460" y="2681747"/>
            <a:ext cx="900753" cy="345121"/>
            <a:chOff x="393893" y="3488790"/>
            <a:chExt cx="900753" cy="345121"/>
          </a:xfrm>
        </p:grpSpPr>
        <p:sp>
          <p:nvSpPr>
            <p:cNvPr id="102" name="圆角矩形 101"/>
            <p:cNvSpPr/>
            <p:nvPr/>
          </p:nvSpPr>
          <p:spPr>
            <a:xfrm>
              <a:off x="393893" y="3488790"/>
              <a:ext cx="900753"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02"/>
            <p:cNvSpPr txBox="1"/>
            <p:nvPr/>
          </p:nvSpPr>
          <p:spPr>
            <a:xfrm>
              <a:off x="393893" y="3525002"/>
              <a:ext cx="900753"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入库评估</a:t>
              </a:r>
            </a:p>
          </p:txBody>
        </p:sp>
      </p:grpSp>
      <p:cxnSp>
        <p:nvCxnSpPr>
          <p:cNvPr id="104" name="直接箭头连接符 103"/>
          <p:cNvCxnSpPr/>
          <p:nvPr/>
        </p:nvCxnSpPr>
        <p:spPr>
          <a:xfrm flipV="1">
            <a:off x="5157213" y="2853174"/>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组合 115"/>
          <p:cNvGrpSpPr/>
          <p:nvPr/>
        </p:nvGrpSpPr>
        <p:grpSpPr>
          <a:xfrm>
            <a:off x="6573437" y="2128815"/>
            <a:ext cx="900753" cy="345121"/>
            <a:chOff x="393893" y="3478490"/>
            <a:chExt cx="900753" cy="345121"/>
          </a:xfrm>
        </p:grpSpPr>
        <p:sp>
          <p:nvSpPr>
            <p:cNvPr id="117" name="圆角矩形 116"/>
            <p:cNvSpPr/>
            <p:nvPr/>
          </p:nvSpPr>
          <p:spPr>
            <a:xfrm>
              <a:off x="393893" y="3478490"/>
              <a:ext cx="900753"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TextBox 117"/>
            <p:cNvSpPr txBox="1"/>
            <p:nvPr/>
          </p:nvSpPr>
          <p:spPr>
            <a:xfrm>
              <a:off x="393893" y="3525002"/>
              <a:ext cx="900753"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核实处理</a:t>
              </a:r>
              <a:endParaRPr lang="zh-CN" altLang="en-US" sz="1200" dirty="0">
                <a:latin typeface="微软雅黑" panose="020B0503020204020204" pitchFamily="34" charset="-122"/>
                <a:ea typeface="微软雅黑" panose="020B0503020204020204" pitchFamily="34" charset="-122"/>
              </a:endParaRPr>
            </a:p>
          </p:txBody>
        </p:sp>
      </p:grpSp>
      <p:cxnSp>
        <p:nvCxnSpPr>
          <p:cNvPr id="119" name="直接箭头连接符 118"/>
          <p:cNvCxnSpPr/>
          <p:nvPr/>
        </p:nvCxnSpPr>
        <p:spPr>
          <a:xfrm flipV="1">
            <a:off x="6370045" y="2846434"/>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 name="组合 119"/>
          <p:cNvGrpSpPr/>
          <p:nvPr/>
        </p:nvGrpSpPr>
        <p:grpSpPr>
          <a:xfrm>
            <a:off x="6859010" y="2678800"/>
            <a:ext cx="1713121" cy="345121"/>
            <a:chOff x="393893" y="3478490"/>
            <a:chExt cx="1285159" cy="345121"/>
          </a:xfrm>
        </p:grpSpPr>
        <p:sp>
          <p:nvSpPr>
            <p:cNvPr id="121" name="圆角矩形 120"/>
            <p:cNvSpPr/>
            <p:nvPr/>
          </p:nvSpPr>
          <p:spPr>
            <a:xfrm>
              <a:off x="393893" y="3478490"/>
              <a:ext cx="1285159"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TextBox 121"/>
            <p:cNvSpPr txBox="1"/>
            <p:nvPr/>
          </p:nvSpPr>
          <p:spPr>
            <a:xfrm>
              <a:off x="393893" y="3525002"/>
              <a:ext cx="1285159"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公告，颁发证书</a:t>
              </a:r>
              <a:endParaRPr lang="zh-CN" altLang="en-US" sz="1200" dirty="0">
                <a:latin typeface="微软雅黑" panose="020B0503020204020204" pitchFamily="34" charset="-122"/>
                <a:ea typeface="微软雅黑" panose="020B0503020204020204" pitchFamily="34" charset="-122"/>
              </a:endParaRPr>
            </a:p>
          </p:txBody>
        </p:sp>
      </p:grpSp>
      <p:sp>
        <p:nvSpPr>
          <p:cNvPr id="124" name="TextBox 123"/>
          <p:cNvSpPr txBox="1"/>
          <p:nvPr/>
        </p:nvSpPr>
        <p:spPr>
          <a:xfrm>
            <a:off x="6326984" y="2678183"/>
            <a:ext cx="488965" cy="215444"/>
          </a:xfrm>
          <a:prstGeom prst="rect">
            <a:avLst/>
          </a:prstGeom>
          <a:noFill/>
        </p:spPr>
        <p:txBody>
          <a:bodyPr wrap="square" rtlCol="0">
            <a:spAutoFit/>
          </a:bodyPr>
          <a:lstStyle/>
          <a:p>
            <a:r>
              <a:rPr lang="zh-CN" altLang="en-US" sz="800" dirty="0" smtClean="0">
                <a:latin typeface="微软雅黑" panose="020B0503020204020204" pitchFamily="34" charset="-122"/>
                <a:ea typeface="微软雅黑" panose="020B0503020204020204" pitchFamily="34" charset="-122"/>
              </a:rPr>
              <a:t>无异议</a:t>
            </a:r>
            <a:endParaRPr lang="zh-CN" altLang="en-US" sz="800" dirty="0">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2" cstate="print"/>
          <a:srcRect/>
          <a:stretch>
            <a:fillRect/>
          </a:stretch>
        </p:blipFill>
        <p:spPr bwMode="auto">
          <a:xfrm>
            <a:off x="2236574" y="4310191"/>
            <a:ext cx="7618413" cy="85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52783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p:cNvSpPr txBox="1">
            <a:spLocks noChangeArrowheads="1"/>
          </p:cNvSpPr>
          <p:nvPr/>
        </p:nvSpPr>
        <p:spPr bwMode="auto">
          <a:xfrm>
            <a:off x="754063" y="2074863"/>
            <a:ext cx="10683875"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en-US" altLang="zh-CN" sz="13800" dirty="0">
                <a:solidFill>
                  <a:schemeClr val="accent1">
                    <a:lumMod val="60000"/>
                    <a:lumOff val="40000"/>
                  </a:schemeClr>
                </a:solidFill>
                <a:latin typeface="Arial" pitchFamily="34" charset="0"/>
                <a:cs typeface="Arial" pitchFamily="34" charset="0"/>
              </a:rPr>
              <a:t>SECTION 01</a:t>
            </a:r>
            <a:endParaRPr lang="zh-CN" altLang="en-US" sz="13800" dirty="0">
              <a:solidFill>
                <a:schemeClr val="accent1">
                  <a:lumMod val="60000"/>
                  <a:lumOff val="40000"/>
                </a:schemeClr>
              </a:solidFill>
              <a:latin typeface="Arial" pitchFamily="34" charset="0"/>
              <a:cs typeface="Arial" pitchFamily="34" charset="0"/>
            </a:endParaRPr>
          </a:p>
        </p:txBody>
      </p:sp>
      <p:grpSp>
        <p:nvGrpSpPr>
          <p:cNvPr id="3" name="组合 29"/>
          <p:cNvGrpSpPr>
            <a:grpSpLocks/>
          </p:cNvGrpSpPr>
          <p:nvPr/>
        </p:nvGrpSpPr>
        <p:grpSpPr bwMode="auto">
          <a:xfrm>
            <a:off x="954088" y="2879725"/>
            <a:ext cx="10161587" cy="731838"/>
            <a:chOff x="0" y="0"/>
            <a:chExt cx="10162222" cy="731520"/>
          </a:xfrm>
        </p:grpSpPr>
        <p:sp>
          <p:nvSpPr>
            <p:cNvPr id="4" name="文本框 14"/>
            <p:cNvSpPr txBox="1">
              <a:spLocks noChangeArrowheads="1"/>
            </p:cNvSpPr>
            <p:nvPr/>
          </p:nvSpPr>
          <p:spPr bwMode="auto">
            <a:xfrm>
              <a:off x="0" y="0"/>
              <a:ext cx="10162222" cy="731520"/>
            </a:xfrm>
            <a:prstGeom prst="rect">
              <a:avLst/>
            </a:prstGeom>
            <a:solidFill>
              <a:srgbClr val="5DACEE">
                <a:alpha val="7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endParaRPr lang="zh-CN" altLang="zh-CN" sz="1800"/>
            </a:p>
          </p:txBody>
        </p:sp>
        <p:sp>
          <p:nvSpPr>
            <p:cNvPr id="5" name="文本框 16"/>
            <p:cNvSpPr txBox="1">
              <a:spLocks noChangeArrowheads="1"/>
            </p:cNvSpPr>
            <p:nvPr/>
          </p:nvSpPr>
          <p:spPr bwMode="auto">
            <a:xfrm>
              <a:off x="0" y="101117"/>
              <a:ext cx="10162222" cy="535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buNone/>
              </a:pPr>
              <a:r>
                <a:rPr lang="zh-CN" altLang="en-US" sz="3200" b="1" dirty="0" smtClean="0">
                  <a:solidFill>
                    <a:schemeClr val="bg1"/>
                  </a:solidFill>
                  <a:latin typeface="微软雅黑" panose="020B0503020204020204" pitchFamily="34" charset="-122"/>
                  <a:ea typeface="微软雅黑" panose="020B0503020204020204" pitchFamily="34" charset="-122"/>
                </a:rPr>
                <a:t>高新技术企业认证认定条件及材料要求</a:t>
              </a:r>
            </a:p>
          </p:txBody>
        </p:sp>
      </p:grpSp>
      <p:sp>
        <p:nvSpPr>
          <p:cNvPr id="12" name="文本框 36"/>
          <p:cNvSpPr txBox="1">
            <a:spLocks noChangeArrowheads="1"/>
          </p:cNvSpPr>
          <p:nvPr/>
        </p:nvSpPr>
        <p:spPr bwMode="auto">
          <a:xfrm>
            <a:off x="2032000" y="5840969"/>
            <a:ext cx="835025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50000"/>
              </a:lnSpc>
              <a:spcBef>
                <a:spcPct val="0"/>
              </a:spcBef>
              <a:buFont typeface="Arial" pitchFamily="34" charset="0"/>
              <a:buNone/>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苏州中源科达企业管理有限公司</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a:p>
            <a:pPr algn="ctr">
              <a:lnSpc>
                <a:spcPct val="150000"/>
              </a:lnSpc>
              <a:spcBef>
                <a:spcPct val="0"/>
              </a:spcBef>
              <a:buNone/>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——Suzhou World-Way Management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Consulting Co.,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Ltd——</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4088" y="5654695"/>
            <a:ext cx="938986" cy="938986"/>
          </a:xfrm>
          <a:prstGeom prst="rect">
            <a:avLst/>
          </a:prstGeom>
        </p:spPr>
      </p:pic>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176690" y="5654695"/>
            <a:ext cx="938985" cy="938985"/>
          </a:xfrm>
          <a:prstGeom prst="rect">
            <a:avLst/>
          </a:prstGeom>
        </p:spPr>
      </p:pic>
      <p:sp>
        <p:nvSpPr>
          <p:cNvPr id="11" name="TextBox 10"/>
          <p:cNvSpPr txBox="1"/>
          <p:nvPr/>
        </p:nvSpPr>
        <p:spPr>
          <a:xfrm>
            <a:off x="765938" y="6569930"/>
            <a:ext cx="1277937"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新资本汇订阅号</a:t>
            </a:r>
            <a:endParaRPr lang="zh-CN" altLang="en-US" sz="12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10007213" y="6579830"/>
            <a:ext cx="1277937"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中源科达订阅号</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38887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1"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5" y="85090"/>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资质</a:t>
            </a:r>
            <a:r>
              <a:rPr lang="zh-CN" altLang="en-US" sz="2800" dirty="0" smtClean="0">
                <a:solidFill>
                  <a:schemeClr val="bg1"/>
                </a:solidFill>
                <a:latin typeface="微软雅黑" panose="020B0503020204020204" pitchFamily="34" charset="-122"/>
                <a:ea typeface="微软雅黑" panose="020B0503020204020204" pitchFamily="34" charset="-122"/>
              </a:rPr>
              <a:t>要求</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141194" y="1497068"/>
            <a:ext cx="9945858" cy="707886"/>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dirty="0" smtClean="0">
                <a:latin typeface="微软雅黑" pitchFamily="34" charset="-122"/>
                <a:ea typeface="微软雅黑" pitchFamily="34" charset="-122"/>
              </a:rPr>
              <a:t>）企业为在江苏省注册成立</a:t>
            </a:r>
            <a:r>
              <a:rPr lang="zh-CN" altLang="en-US" sz="2000" b="1" dirty="0" smtClean="0">
                <a:solidFill>
                  <a:srgbClr val="FF0000"/>
                </a:solidFill>
                <a:latin typeface="微软雅黑" pitchFamily="34" charset="-122"/>
                <a:ea typeface="微软雅黑" pitchFamily="34" charset="-122"/>
              </a:rPr>
              <a:t>一年以上</a:t>
            </a:r>
            <a:r>
              <a:rPr lang="zh-CN" altLang="en-US" sz="2000" dirty="0" smtClean="0">
                <a:latin typeface="微软雅黑" pitchFamily="34" charset="-122"/>
                <a:ea typeface="微软雅黑" pitchFamily="34" charset="-122"/>
              </a:rPr>
              <a:t>的居民企业，</a:t>
            </a:r>
            <a:r>
              <a:rPr lang="en-US" altLang="zh-CN" sz="2000" dirty="0" smtClean="0">
                <a:latin typeface="微软雅黑" pitchFamily="34" charset="-122"/>
                <a:ea typeface="微软雅黑" pitchFamily="34" charset="-122"/>
              </a:rPr>
              <a:t>2008</a:t>
            </a:r>
            <a:r>
              <a:rPr lang="zh-CN" altLang="en-US" sz="2000" dirty="0" smtClean="0">
                <a:latin typeface="微软雅黑" pitchFamily="34" charset="-122"/>
                <a:ea typeface="微软雅黑" pitchFamily="34" charset="-122"/>
              </a:rPr>
              <a:t>年至今未被认定为高新技术企业；</a:t>
            </a:r>
          </a:p>
        </p:txBody>
      </p:sp>
      <p:sp>
        <p:nvSpPr>
          <p:cNvPr id="6" name="TextBox 5"/>
          <p:cNvSpPr txBox="1"/>
          <p:nvPr/>
        </p:nvSpPr>
        <p:spPr>
          <a:xfrm>
            <a:off x="1576287" y="2128159"/>
            <a:ext cx="9945858" cy="518860"/>
          </a:xfrm>
          <a:prstGeom prst="rect">
            <a:avLst/>
          </a:prstGeom>
          <a:noFill/>
        </p:spPr>
        <p:txBody>
          <a:bodyPr wrap="square" rtlCol="0">
            <a:spAutoFit/>
          </a:bodyPr>
          <a:lstStyle/>
          <a:p>
            <a:pPr>
              <a:lnSpc>
                <a:spcPts val="3800"/>
              </a:lnSpc>
            </a:pPr>
            <a:r>
              <a:rPr lang="zh-CN" altLang="en-US" sz="2000" dirty="0">
                <a:latin typeface="微软雅黑" pitchFamily="34" charset="-122"/>
                <a:ea typeface="微软雅黑" pitchFamily="34" charset="-122"/>
              </a:rPr>
              <a:t>企业须注册成立</a:t>
            </a:r>
            <a:r>
              <a:rPr lang="en-US" altLang="zh-CN" sz="2000" dirty="0">
                <a:latin typeface="微软雅黑" pitchFamily="34" charset="-122"/>
                <a:ea typeface="微软雅黑" pitchFamily="34" charset="-122"/>
              </a:rPr>
              <a:t>365 </a:t>
            </a:r>
            <a:r>
              <a:rPr lang="zh-CN" altLang="en-US" sz="2000" dirty="0">
                <a:latin typeface="微软雅黑" pitchFamily="34" charset="-122"/>
                <a:ea typeface="微软雅黑" pitchFamily="34" charset="-122"/>
              </a:rPr>
              <a:t>个日历天数以上。</a:t>
            </a:r>
          </a:p>
        </p:txBody>
      </p:sp>
      <p:sp>
        <p:nvSpPr>
          <p:cNvPr id="7" name="TextBox 6"/>
          <p:cNvSpPr txBox="1"/>
          <p:nvPr/>
        </p:nvSpPr>
        <p:spPr>
          <a:xfrm>
            <a:off x="1115844" y="3143522"/>
            <a:ext cx="9945858" cy="579646"/>
          </a:xfrm>
          <a:prstGeom prst="rect">
            <a:avLst/>
          </a:prstGeom>
          <a:noFill/>
        </p:spPr>
        <p:txBody>
          <a:bodyPr wrap="square" rtlCol="0">
            <a:spAutoFit/>
          </a:bodyPr>
          <a:lstStyle/>
          <a:p>
            <a:pPr marL="285750" indent="-285750">
              <a:lnSpc>
                <a:spcPts val="3800"/>
              </a:lnSpc>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企业申请认定</a:t>
            </a:r>
            <a:r>
              <a:rPr lang="zh-CN" altLang="en-US" sz="2000" b="1" dirty="0">
                <a:solidFill>
                  <a:srgbClr val="FF0000"/>
                </a:solidFill>
                <a:latin typeface="微软雅黑" panose="020B0503020204020204" pitchFamily="34" charset="-122"/>
                <a:ea typeface="微软雅黑" panose="020B0503020204020204" pitchFamily="34" charset="-122"/>
              </a:rPr>
              <a:t>前一年内</a:t>
            </a:r>
            <a:r>
              <a:rPr lang="zh-CN" altLang="en-US" sz="2000" dirty="0">
                <a:latin typeface="微软雅黑" panose="020B0503020204020204" pitchFamily="34" charset="-122"/>
                <a:ea typeface="微软雅黑" panose="020B0503020204020204" pitchFamily="34" charset="-122"/>
              </a:rPr>
              <a:t>未发生重大安全、重大质量事故或严重环境违法行为</a:t>
            </a:r>
            <a:endParaRPr lang="en-US" altLang="zh-CN" sz="2000"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2160244" y="4349465"/>
            <a:ext cx="1587600" cy="1587600"/>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3" cstate="print"/>
          <a:srcRect/>
          <a:stretch>
            <a:fillRect/>
          </a:stretch>
        </p:blipFill>
        <p:spPr bwMode="auto">
          <a:xfrm>
            <a:off x="5087257" y="4374734"/>
            <a:ext cx="1214694" cy="1586129"/>
          </a:xfrm>
          <a:prstGeom prst="rect">
            <a:avLst/>
          </a:prstGeom>
          <a:ln>
            <a:noFill/>
          </a:ln>
          <a:effectLst>
            <a:outerShdw blurRad="292100" dist="139700" dir="2700000" algn="tl" rotWithShape="0">
              <a:srgbClr val="333333">
                <a:alpha val="65000"/>
              </a:srgbClr>
            </a:outerShdw>
          </a:effectLst>
        </p:spPr>
      </p:pic>
      <p:pic>
        <p:nvPicPr>
          <p:cNvPr id="10" name="Picture 5"/>
          <p:cNvPicPr>
            <a:picLocks noChangeAspect="1" noChangeArrowheads="1"/>
          </p:cNvPicPr>
          <p:nvPr/>
        </p:nvPicPr>
        <p:blipFill>
          <a:blip r:embed="rId4" cstate="print"/>
          <a:srcRect/>
          <a:stretch>
            <a:fillRect/>
          </a:stretch>
        </p:blipFill>
        <p:spPr bwMode="auto">
          <a:xfrm>
            <a:off x="7480862" y="4390010"/>
            <a:ext cx="1646091" cy="158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856581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核心知识产权</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327782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企业通过自主研发、受让、受赠、并购等方式，获得对其主要产品（服务）在技术上发挥核心支持作用的知识产权的所有权。</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注意</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须在</a:t>
            </a:r>
            <a:r>
              <a:rPr lang="zh-CN" altLang="en-US" b="1" dirty="0">
                <a:solidFill>
                  <a:srgbClr val="FF0000"/>
                </a:solidFill>
                <a:latin typeface="微软雅黑" panose="020B0503020204020204" pitchFamily="34" charset="-122"/>
                <a:ea typeface="微软雅黑" panose="020B0503020204020204" pitchFamily="34" charset="-122"/>
              </a:rPr>
              <a:t>中国境内</a:t>
            </a:r>
            <a:r>
              <a:rPr lang="zh-CN" altLang="en-US" dirty="0">
                <a:latin typeface="微软雅黑" panose="020B0503020204020204" pitchFamily="34" charset="-122"/>
                <a:ea typeface="微软雅黑" panose="020B0503020204020204" pitchFamily="34" charset="-122"/>
              </a:rPr>
              <a:t>授权或审批审定，并在中国法律的有效保护期内。知识产权权属人应为申请企业。</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知识产权有多个权属人时，只能由</a:t>
            </a:r>
            <a:r>
              <a:rPr lang="zh-CN" altLang="en-US" b="1" dirty="0">
                <a:solidFill>
                  <a:srgbClr val="FF0000"/>
                </a:solidFill>
                <a:latin typeface="微软雅黑" panose="020B0503020204020204" pitchFamily="34" charset="-122"/>
                <a:ea typeface="微软雅黑" panose="020B0503020204020204" pitchFamily="34" charset="-122"/>
              </a:rPr>
              <a:t>一个权属人在申请时使用</a:t>
            </a:r>
            <a:r>
              <a:rPr lang="zh-CN" altLang="en-US" dirty="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专利的有效性</a:t>
            </a:r>
            <a:r>
              <a:rPr lang="zh-CN" altLang="en-US" dirty="0">
                <a:latin typeface="微软雅黑" panose="020B0503020204020204" pitchFamily="34" charset="-122"/>
                <a:ea typeface="微软雅黑" panose="020B0503020204020204" pitchFamily="34" charset="-122"/>
              </a:rPr>
              <a:t>以企业申请认定前获得授权证书或授权通知书并能提供缴费收据为准。</a:t>
            </a:r>
          </a:p>
        </p:txBody>
      </p:sp>
    </p:spTree>
    <p:extLst>
      <p:ext uri="{BB962C8B-B14F-4D97-AF65-F5344CB8AC3E}">
        <p14:creationId xmlns="" xmlns:p14="http://schemas.microsoft.com/office/powerpoint/2010/main" val="2670332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核心</a:t>
            </a:r>
            <a:r>
              <a:rPr lang="zh-CN" altLang="en-US" sz="2800" dirty="0" smtClean="0">
                <a:solidFill>
                  <a:schemeClr val="bg1"/>
                </a:solidFill>
                <a:latin typeface="微软雅黑" panose="020B0503020204020204" pitchFamily="34" charset="-122"/>
                <a:ea typeface="微软雅黑" panose="020B0503020204020204" pitchFamily="34" charset="-122"/>
              </a:rPr>
              <a:t>知识产权</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512769"/>
          </a:xfrm>
          <a:prstGeom prst="rect">
            <a:avLst/>
          </a:prstGeom>
          <a:noFill/>
        </p:spPr>
        <p:txBody>
          <a:bodyPr wrap="square" rtlCol="0">
            <a:spAutoFit/>
          </a:bodyPr>
          <a:lstStyle/>
          <a:p>
            <a:pPr>
              <a:lnSpc>
                <a:spcPts val="3800"/>
              </a:lnSpc>
            </a:pPr>
            <a:r>
              <a:rPr lang="zh-CN" altLang="en-US" dirty="0">
                <a:latin typeface="微软雅黑" panose="020B0503020204020204" pitchFamily="34" charset="-122"/>
                <a:ea typeface="微软雅黑" panose="020B0503020204020204" pitchFamily="34" charset="-122"/>
              </a:rPr>
              <a:t>采用分类评价</a:t>
            </a:r>
            <a:r>
              <a:rPr lang="zh-CN" altLang="en-US" dirty="0" smtClean="0">
                <a:latin typeface="微软雅黑" panose="020B0503020204020204" pitchFamily="34" charset="-122"/>
                <a:ea typeface="微软雅黑" panose="020B0503020204020204" pitchFamily="34" charset="-122"/>
              </a:rPr>
              <a:t>方式：</a:t>
            </a:r>
            <a:endParaRPr lang="en-US" altLang="zh-CN"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 xmlns:p14="http://schemas.microsoft.com/office/powerpoint/2010/main" val="1365699859"/>
              </p:ext>
            </p:extLst>
          </p:nvPr>
        </p:nvGraphicFramePr>
        <p:xfrm>
          <a:off x="2032000" y="2084262"/>
          <a:ext cx="8631311" cy="2656840"/>
        </p:xfrm>
        <a:graphic>
          <a:graphicData uri="http://schemas.openxmlformats.org/drawingml/2006/table">
            <a:tbl>
              <a:tblPr firstRow="1" bandRow="1">
                <a:tableStyleId>{3B4B98B0-60AC-42C2-AFA5-B58CD77FA1E5}</a:tableStyleId>
              </a:tblPr>
              <a:tblGrid>
                <a:gridCol w="1938283"/>
                <a:gridCol w="3147969"/>
                <a:gridCol w="3545059"/>
              </a:tblGrid>
              <a:tr h="370840">
                <a:tc>
                  <a:txBody>
                    <a:bodyPr/>
                    <a:lstStyle/>
                    <a:p>
                      <a:pPr algn="ctr"/>
                      <a:r>
                        <a:rPr lang="zh-CN" altLang="en-US" sz="1600" b="0" dirty="0" smtClean="0">
                          <a:latin typeface="微软雅黑" panose="020B0503020204020204" pitchFamily="34" charset="-122"/>
                          <a:ea typeface="微软雅黑" panose="020B0503020204020204" pitchFamily="34" charset="-122"/>
                        </a:rPr>
                        <a:t>类别</a:t>
                      </a:r>
                      <a:endParaRPr lang="zh-CN" altLang="en-US" sz="1600" b="0" dirty="0">
                        <a:latin typeface="微软雅黑" panose="020B0503020204020204" pitchFamily="34" charset="-122"/>
                        <a:ea typeface="微软雅黑" panose="020B0503020204020204" pitchFamily="34"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u="none" strike="noStrike" cap="none" normalizeH="0" baseline="0" dirty="0" smtClean="0">
                          <a:ln>
                            <a:noFill/>
                          </a:ln>
                          <a:effectLst/>
                          <a:latin typeface="微软雅黑" panose="020B0503020204020204" pitchFamily="34" charset="-122"/>
                          <a:ea typeface="微软雅黑" panose="020B0503020204020204" pitchFamily="34" charset="-122"/>
                        </a:rPr>
                        <a:t>I</a:t>
                      </a:r>
                      <a:r>
                        <a:rPr kumimoji="0" lang="zh-CN" altLang="zh-CN" sz="1600" b="0" u="none" strike="noStrike" cap="none" normalizeH="0" baseline="0" dirty="0" smtClean="0">
                          <a:ln>
                            <a:noFill/>
                          </a:ln>
                          <a:effectLst/>
                          <a:latin typeface="微软雅黑" panose="020B0503020204020204" pitchFamily="34" charset="-122"/>
                          <a:ea typeface="微软雅黑" panose="020B0503020204020204" pitchFamily="34" charset="-122"/>
                        </a:rPr>
                        <a:t>类</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u="none" strike="noStrike" cap="none" normalizeH="0" baseline="0" dirty="0" smtClean="0">
                          <a:ln>
                            <a:noFill/>
                          </a:ln>
                          <a:effectLst/>
                          <a:latin typeface="微软雅黑" panose="020B0503020204020204" pitchFamily="34" charset="-122"/>
                          <a:ea typeface="微软雅黑" panose="020B0503020204020204" pitchFamily="34" charset="-122"/>
                        </a:rPr>
                        <a:t>II</a:t>
                      </a:r>
                      <a:r>
                        <a:rPr kumimoji="0" lang="zh-CN" altLang="zh-CN" sz="1600" b="0" u="none" strike="noStrike" cap="none" normalizeH="0" baseline="0" dirty="0" smtClean="0">
                          <a:ln>
                            <a:noFill/>
                          </a:ln>
                          <a:effectLst/>
                          <a:latin typeface="微软雅黑" panose="020B0503020204020204" pitchFamily="34" charset="-122"/>
                          <a:ea typeface="微软雅黑" panose="020B0503020204020204" pitchFamily="34" charset="-122"/>
                        </a:rPr>
                        <a:t>类</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a:tc>
              </a:tr>
              <a:tr h="370840">
                <a:tc>
                  <a:txBody>
                    <a:bodyPr/>
                    <a:lstStyle/>
                    <a:p>
                      <a:pPr algn="ctr">
                        <a:lnSpc>
                          <a:spcPct val="150000"/>
                        </a:lnSpc>
                      </a:pPr>
                      <a:endParaRPr lang="en-US" altLang="zh-CN" sz="1600" dirty="0" smtClean="0">
                        <a:latin typeface="微软雅黑" panose="020B0503020204020204" pitchFamily="34" charset="-122"/>
                        <a:ea typeface="微软雅黑" panose="020B0503020204020204" pitchFamily="34" charset="-122"/>
                      </a:endParaRPr>
                    </a:p>
                    <a:p>
                      <a:pPr algn="ctr">
                        <a:lnSpc>
                          <a:spcPct val="150000"/>
                        </a:lnSpc>
                      </a:pPr>
                      <a:endParaRPr lang="en-US" altLang="zh-CN" sz="1600" dirty="0" smtClean="0">
                        <a:latin typeface="微软雅黑" panose="020B0503020204020204" pitchFamily="34" charset="-122"/>
                        <a:ea typeface="微软雅黑" panose="020B0503020204020204" pitchFamily="34" charset="-122"/>
                      </a:endParaRPr>
                    </a:p>
                    <a:p>
                      <a:pPr algn="ctr">
                        <a:lnSpc>
                          <a:spcPct val="200000"/>
                        </a:lnSpc>
                      </a:pPr>
                      <a:r>
                        <a:rPr lang="zh-CN" altLang="en-US" sz="1600" dirty="0" smtClean="0">
                          <a:latin typeface="微软雅黑" panose="020B0503020204020204" pitchFamily="34" charset="-122"/>
                          <a:ea typeface="微软雅黑" panose="020B0503020204020204" pitchFamily="34" charset="-122"/>
                        </a:rPr>
                        <a:t>知识产权</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cs typeface="Helvetica"/>
                        </a:rPr>
                        <a:t>发明（含国防专利）</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植物新品种</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国家级农作物品种</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国家新药</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国家一级中药保护品种</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集成电路布图设计专有权</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a:tc>
                <a:tc>
                  <a:txBody>
                    <a:body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tabLst/>
                      </a:pPr>
                      <a:endParaRPr kumimoji="0" lang="en-US"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cs typeface="Helvetica"/>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cs typeface="Helvetica"/>
                        </a:rPr>
                        <a:t>实用新型专利</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外观设计专利</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软件著作权等（不含商标）</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a:tc>
              </a:tr>
            </a:tbl>
          </a:graphicData>
        </a:graphic>
      </p:graphicFrame>
      <p:sp>
        <p:nvSpPr>
          <p:cNvPr id="6" name="TextBox 5"/>
          <p:cNvSpPr txBox="1"/>
          <p:nvPr/>
        </p:nvSpPr>
        <p:spPr>
          <a:xfrm>
            <a:off x="1052728" y="5005831"/>
            <a:ext cx="10607041"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取消</a:t>
            </a:r>
            <a:r>
              <a:rPr lang="zh-CN" altLang="en-US" b="1" dirty="0">
                <a:solidFill>
                  <a:srgbClr val="FF0000"/>
                </a:solidFill>
                <a:latin typeface="微软雅黑" panose="020B0503020204020204" pitchFamily="34" charset="-122"/>
                <a:ea typeface="微软雅黑" panose="020B0503020204020204" pitchFamily="34" charset="-122"/>
              </a:rPr>
              <a:t>近三年</a:t>
            </a:r>
            <a:r>
              <a:rPr lang="zh-CN" altLang="en-US" dirty="0">
                <a:latin typeface="微软雅黑" panose="020B0503020204020204" pitchFamily="34" charset="-122"/>
                <a:ea typeface="微软雅黑" panose="020B0503020204020204" pitchFamily="34" charset="-122"/>
              </a:rPr>
              <a:t>获取核心技术的时间限制，删除了通过</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年以上的</a:t>
            </a:r>
            <a:r>
              <a:rPr lang="zh-CN" altLang="en-US" b="1" dirty="0">
                <a:solidFill>
                  <a:srgbClr val="FF0000"/>
                </a:solidFill>
                <a:latin typeface="微软雅黑" panose="020B0503020204020204" pitchFamily="34" charset="-122"/>
                <a:ea typeface="微软雅黑" panose="020B0503020204020204" pitchFamily="34" charset="-122"/>
              </a:rPr>
              <a:t>独占许可方式</a:t>
            </a:r>
            <a:r>
              <a:rPr lang="zh-CN" altLang="en-US" dirty="0">
                <a:latin typeface="微软雅黑" panose="020B0503020204020204" pitchFamily="34" charset="-122"/>
                <a:ea typeface="微软雅黑" panose="020B0503020204020204" pitchFamily="34" charset="-122"/>
              </a:rPr>
              <a:t>获取方式。</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II</a:t>
            </a:r>
            <a:r>
              <a:rPr lang="zh-CN" altLang="en-US" dirty="0">
                <a:latin typeface="微软雅黑" panose="020B0503020204020204" pitchFamily="34" charset="-122"/>
                <a:ea typeface="微软雅黑" panose="020B0503020204020204" pitchFamily="34" charset="-122"/>
              </a:rPr>
              <a:t>类专利仅限使用一次</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601327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技术领域限定</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3000821"/>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对企业主要产品（服务）</a:t>
            </a:r>
            <a:r>
              <a:rPr lang="zh-CN" altLang="en-US" b="1" dirty="0">
                <a:solidFill>
                  <a:srgbClr val="FF0000"/>
                </a:solidFill>
                <a:latin typeface="微软雅黑" panose="020B0503020204020204" pitchFamily="34" charset="-122"/>
                <a:ea typeface="微软雅黑" panose="020B0503020204020204" pitchFamily="34" charset="-122"/>
              </a:rPr>
              <a:t>发挥核心支持作用的技术</a:t>
            </a:r>
            <a:r>
              <a:rPr lang="zh-CN" altLang="en-US" dirty="0">
                <a:latin typeface="微软雅黑" panose="020B0503020204020204" pitchFamily="34" charset="-122"/>
                <a:ea typeface="微软雅黑" panose="020B0503020204020204" pitchFamily="34" charset="-122"/>
              </a:rPr>
              <a:t>属于</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国家重点支持的高新技术领域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规定的范围。</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领域：</a:t>
            </a:r>
            <a:r>
              <a:rPr lang="zh-CN" altLang="en-US" dirty="0">
                <a:latin typeface="微软雅黑" panose="020B0503020204020204" pitchFamily="34" charset="-122"/>
                <a:ea typeface="微软雅黑" panose="020B0503020204020204" pitchFamily="34" charset="-122"/>
              </a:rPr>
              <a:t>八大领域包括：</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电子信息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、“生物与新医药”、“航空航天”、“新材料”、“高技术服务”、“新能源与节能”、“资源与环境”以及“</a:t>
            </a:r>
            <a:r>
              <a:rPr lang="zh-CN" altLang="en-US" b="1" dirty="0">
                <a:solidFill>
                  <a:srgbClr val="FF0000"/>
                </a:solidFill>
                <a:latin typeface="微软雅黑" panose="020B0503020204020204" pitchFamily="34" charset="-122"/>
                <a:ea typeface="微软雅黑" panose="020B0503020204020204" pitchFamily="34" charset="-122"/>
              </a:rPr>
              <a:t>先进制造与自动化技术</a:t>
            </a:r>
            <a:r>
              <a:rPr lang="zh-CN" altLang="en-US" dirty="0">
                <a:latin typeface="微软雅黑" panose="020B0503020204020204" pitchFamily="34" charset="-122"/>
                <a:ea typeface="微软雅黑" panose="020B0503020204020204" pitchFamily="34" charset="-122"/>
              </a:rPr>
              <a:t>”，同时重点新增了服务业中的检验检测认证、文化创意、电子商务、现代物流与制造业中的增材制造与应用等五个二级领域。</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主要产品（服务）是指其收入之和在企业同期高新技术产品（服务）收入中超过</a:t>
            </a:r>
            <a:r>
              <a:rPr lang="en-US" altLang="zh-CN" b="1" dirty="0">
                <a:solidFill>
                  <a:srgbClr val="FF0000"/>
                </a:solidFill>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的产品（服务）。</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953156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人力资源条件</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341632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企业从事研发和相关技术创新活动的</a:t>
            </a:r>
            <a:r>
              <a:rPr lang="zh-CN" altLang="en-US" b="1" dirty="0">
                <a:solidFill>
                  <a:srgbClr val="FF0000"/>
                </a:solidFill>
                <a:latin typeface="微软雅黑" panose="020B0503020204020204" pitchFamily="34" charset="-122"/>
                <a:ea typeface="微软雅黑" panose="020B0503020204020204" pitchFamily="34" charset="-122"/>
              </a:rPr>
              <a:t>科技人员</a:t>
            </a:r>
            <a:r>
              <a:rPr lang="zh-CN" altLang="en-US" dirty="0">
                <a:latin typeface="微软雅黑" panose="020B0503020204020204" pitchFamily="34" charset="-122"/>
                <a:ea typeface="微软雅黑" panose="020B0503020204020204" pitchFamily="34" charset="-122"/>
              </a:rPr>
              <a:t>占企业当年职工总数的比例不</a:t>
            </a:r>
            <a:r>
              <a:rPr lang="zh-CN" altLang="en-US" dirty="0" smtClean="0">
                <a:latin typeface="微软雅黑" panose="020B0503020204020204" pitchFamily="34" charset="-122"/>
                <a:ea typeface="微软雅黑" panose="020B0503020204020204" pitchFamily="34" charset="-122"/>
              </a:rPr>
              <a:t>低于</a:t>
            </a:r>
            <a:r>
              <a:rPr lang="en-US" altLang="zh-CN" b="1" dirty="0" smtClean="0">
                <a:solidFill>
                  <a:srgbClr val="FF0000"/>
                </a:solidFill>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企业</a:t>
            </a:r>
            <a:r>
              <a:rPr lang="zh-CN" altLang="en-US" b="1" dirty="0">
                <a:solidFill>
                  <a:srgbClr val="FF0000"/>
                </a:solidFill>
                <a:latin typeface="微软雅黑" panose="020B0503020204020204" pitchFamily="34" charset="-122"/>
                <a:ea typeface="微软雅黑" panose="020B0503020204020204" pitchFamily="34" charset="-122"/>
              </a:rPr>
              <a:t>科技人员</a:t>
            </a:r>
            <a:r>
              <a:rPr lang="zh-CN" altLang="en-US" dirty="0">
                <a:latin typeface="微软雅黑" panose="020B0503020204020204" pitchFamily="34" charset="-122"/>
                <a:ea typeface="微软雅黑" panose="020B0503020204020204" pitchFamily="34" charset="-122"/>
              </a:rPr>
              <a:t>是指直接从事研发和相关技术创新活动，以及专门从事上述活动管理和提供直接服务的人员，包括在职、兼职和临时聘用人员。</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科技人员和职工总数的统计方法为</a:t>
            </a:r>
            <a:r>
              <a:rPr lang="zh-CN" altLang="en-US" b="1" dirty="0">
                <a:solidFill>
                  <a:srgbClr val="FF0000"/>
                </a:solidFill>
                <a:latin typeface="微软雅黑" panose="020B0503020204020204" pitchFamily="34" charset="-122"/>
                <a:ea typeface="微软雅黑" panose="020B0503020204020204" pitchFamily="34" charset="-122"/>
              </a:rPr>
              <a:t>全年月平均数</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5601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研发</a:t>
            </a:r>
            <a:r>
              <a:rPr lang="zh-CN" altLang="en-US" sz="2800" dirty="0">
                <a:solidFill>
                  <a:schemeClr val="bg1"/>
                </a:solidFill>
                <a:latin typeface="微软雅黑" panose="020B0503020204020204" pitchFamily="34" charset="-122"/>
                <a:ea typeface="微软雅黑" panose="020B0503020204020204" pitchFamily="34" charset="-122"/>
              </a:rPr>
              <a:t>投入</a:t>
            </a:r>
          </a:p>
        </p:txBody>
      </p:sp>
      <p:sp>
        <p:nvSpPr>
          <p:cNvPr id="4" name="TextBox 3"/>
          <p:cNvSpPr txBox="1"/>
          <p:nvPr/>
        </p:nvSpPr>
        <p:spPr>
          <a:xfrm>
            <a:off x="1115149" y="1991339"/>
            <a:ext cx="10607041" cy="369332"/>
          </a:xfrm>
          <a:prstGeom prst="rect">
            <a:avLst/>
          </a:prstGeom>
          <a:noFill/>
        </p:spPr>
        <p:txBody>
          <a:bodyPr wrap="square" rtlCol="0">
            <a:spAutoFit/>
          </a:bodyPr>
          <a:lstStyle/>
          <a:p>
            <a:pPr>
              <a:defRPr/>
            </a:pPr>
            <a:r>
              <a:rPr lang="zh-CN" altLang="en-US" dirty="0">
                <a:latin typeface="微软雅黑" panose="020B0503020204020204" pitchFamily="34" charset="-122"/>
                <a:ea typeface="微软雅黑" panose="020B0503020204020204" pitchFamily="34" charset="-122"/>
              </a:rPr>
              <a:t>企业</a:t>
            </a:r>
            <a:r>
              <a:rPr lang="zh-CN" altLang="en-US" dirty="0" smtClean="0">
                <a:latin typeface="微软雅黑" panose="020B0503020204020204" pitchFamily="34" charset="-122"/>
                <a:ea typeface="微软雅黑" panose="020B0503020204020204" pitchFamily="34" charset="-122"/>
              </a:rPr>
              <a:t>近两个</a:t>
            </a:r>
            <a:r>
              <a:rPr lang="zh-CN" altLang="en-US" dirty="0">
                <a:latin typeface="微软雅黑" panose="020B0503020204020204" pitchFamily="34" charset="-122"/>
                <a:ea typeface="微软雅黑" panose="020B0503020204020204" pitchFamily="34" charset="-122"/>
              </a:rPr>
              <a:t>会计年度的研究开发费用总额占同期销售收入总额的</a:t>
            </a:r>
            <a:r>
              <a:rPr lang="zh-CN" altLang="en-US" dirty="0" smtClean="0">
                <a:latin typeface="微软雅黑" panose="020B0503020204020204" pitchFamily="34" charset="-122"/>
                <a:ea typeface="微软雅黑" panose="020B0503020204020204" pitchFamily="34" charset="-122"/>
              </a:rPr>
              <a:t>比例不低于</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7" name="TextBox 6"/>
          <p:cNvSpPr txBox="1"/>
          <p:nvPr/>
        </p:nvSpPr>
        <p:spPr>
          <a:xfrm>
            <a:off x="1066796" y="3261399"/>
            <a:ext cx="10607041" cy="1754326"/>
          </a:xfrm>
          <a:prstGeom prst="rect">
            <a:avLst/>
          </a:prstGeom>
          <a:noFill/>
        </p:spPr>
        <p:txBody>
          <a:bodyPr wrap="square" rtlCol="0">
            <a:spAutoFit/>
          </a:bodyPr>
          <a:lstStyle/>
          <a:p>
            <a:pPr>
              <a:lnSpc>
                <a:spcPct val="150000"/>
              </a:lnSpc>
              <a:defRPr/>
            </a:pPr>
            <a:r>
              <a:rPr lang="zh-CN" altLang="en-US" dirty="0">
                <a:latin typeface="微软雅黑" panose="020B0503020204020204" pitchFamily="34" charset="-122"/>
                <a:ea typeface="微软雅黑" panose="020B0503020204020204" pitchFamily="34" charset="-122"/>
              </a:rPr>
              <a:t>企业在</a:t>
            </a:r>
            <a:r>
              <a:rPr lang="zh-CN" altLang="en-US" b="1" dirty="0">
                <a:solidFill>
                  <a:srgbClr val="FF0000"/>
                </a:solidFill>
                <a:latin typeface="微软雅黑" panose="020B0503020204020204" pitchFamily="34" charset="-122"/>
                <a:ea typeface="微软雅黑" panose="020B0503020204020204" pitchFamily="34" charset="-122"/>
              </a:rPr>
              <a:t>中国境内</a:t>
            </a:r>
            <a:r>
              <a:rPr lang="zh-CN" altLang="en-US" dirty="0">
                <a:latin typeface="微软雅黑" panose="020B0503020204020204" pitchFamily="34" charset="-122"/>
                <a:ea typeface="微软雅黑" panose="020B0503020204020204" pitchFamily="34" charset="-122"/>
              </a:rPr>
              <a:t>发生的研究开发费用总额占全部研究开发费用总额的比例</a:t>
            </a:r>
            <a:r>
              <a:rPr lang="zh-CN" altLang="en-US" b="1" dirty="0">
                <a:solidFill>
                  <a:srgbClr val="FF0000"/>
                </a:solidFill>
                <a:latin typeface="微软雅黑" panose="020B0503020204020204" pitchFamily="34" charset="-122"/>
                <a:ea typeface="微软雅黑" panose="020B0503020204020204" pitchFamily="34" charset="-122"/>
              </a:rPr>
              <a:t>不低于</a:t>
            </a:r>
            <a:r>
              <a:rPr lang="en-US" altLang="zh-CN" b="1" dirty="0">
                <a:solidFill>
                  <a:srgbClr val="FF0000"/>
                </a:solidFill>
                <a:latin typeface="微软雅黑" panose="020B0503020204020204" pitchFamily="34" charset="-122"/>
                <a:ea typeface="微软雅黑" panose="020B0503020204020204" pitchFamily="34" charset="-122"/>
              </a:rPr>
              <a:t>60</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b="1" dirty="0">
                <a:solidFill>
                  <a:srgbClr val="FF0000"/>
                </a:solidFill>
                <a:latin typeface="微软雅黑" panose="020B0503020204020204" pitchFamily="34" charset="-122"/>
                <a:ea typeface="微软雅黑" panose="020B0503020204020204" pitchFamily="34" charset="-122"/>
              </a:rPr>
              <a:t>销售收入</a:t>
            </a:r>
            <a:r>
              <a:rPr lang="zh-CN" altLang="en-US" dirty="0">
                <a:latin typeface="微软雅黑" panose="020B0503020204020204" pitchFamily="34" charset="-122"/>
                <a:ea typeface="微软雅黑" panose="020B0503020204020204" pitchFamily="34" charset="-122"/>
              </a:rPr>
              <a:t>为主营业务收入与其他业务收入之和</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主</a:t>
            </a:r>
            <a:r>
              <a:rPr lang="zh-CN" altLang="en-US" dirty="0">
                <a:latin typeface="微软雅黑" panose="020B0503020204020204" pitchFamily="34" charset="-122"/>
                <a:ea typeface="微软雅黑" panose="020B0503020204020204" pitchFamily="34" charset="-122"/>
              </a:rPr>
              <a:t>营业务收入与其他业务收入按照企业</a:t>
            </a:r>
            <a:r>
              <a:rPr lang="zh-CN" altLang="en-US" b="1" dirty="0">
                <a:solidFill>
                  <a:srgbClr val="FF0000"/>
                </a:solidFill>
                <a:latin typeface="微软雅黑" panose="020B0503020204020204" pitchFamily="34" charset="-122"/>
                <a:ea typeface="微软雅黑" panose="020B0503020204020204" pitchFamily="34" charset="-122"/>
              </a:rPr>
              <a:t>所得税年度纳税申报表</a:t>
            </a:r>
            <a:r>
              <a:rPr lang="zh-CN" altLang="en-US" dirty="0">
                <a:latin typeface="微软雅黑" panose="020B0503020204020204" pitchFamily="34" charset="-122"/>
                <a:ea typeface="微软雅黑" panose="020B0503020204020204" pitchFamily="34" charset="-122"/>
              </a:rPr>
              <a:t>的口径计算</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 xmlns:p14="http://schemas.microsoft.com/office/powerpoint/2010/main" val="1779450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销售收入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400110"/>
          </a:xfrm>
          <a:prstGeom prst="rect">
            <a:avLst/>
          </a:prstGeom>
          <a:noFill/>
        </p:spPr>
        <p:txBody>
          <a:bodyPr wrap="square" rtlCol="0">
            <a:spAutoFit/>
          </a:bodyPr>
          <a:lstStyle/>
          <a:p>
            <a:pPr>
              <a:defRPr/>
            </a:pPr>
            <a:r>
              <a:rPr lang="zh-CN" altLang="en-US" sz="2000" dirty="0">
                <a:latin typeface="微软雅黑" panose="020B0503020204020204" pitchFamily="34" charset="-122"/>
                <a:ea typeface="微软雅黑" panose="020B0503020204020204" pitchFamily="34" charset="-122"/>
              </a:rPr>
              <a:t> 企业上年度高新技术产品（或服务）的销售收入应该占到企业上年度总收入</a:t>
            </a:r>
            <a:r>
              <a:rPr lang="zh-CN" altLang="en-US" sz="2000" dirty="0" smtClean="0">
                <a:latin typeface="微软雅黑" panose="020B0503020204020204" pitchFamily="34" charset="-122"/>
                <a:ea typeface="微软雅黑" panose="020B0503020204020204" pitchFamily="34" charset="-122"/>
              </a:rPr>
              <a:t>的</a:t>
            </a:r>
            <a:r>
              <a:rPr lang="en-US" altLang="zh-CN" sz="2000" b="1" dirty="0" smtClean="0">
                <a:solidFill>
                  <a:srgbClr val="FF0000"/>
                </a:solidFill>
                <a:latin typeface="微软雅黑" panose="020B0503020204020204" pitchFamily="34" charset="-122"/>
                <a:ea typeface="微软雅黑" panose="020B0503020204020204" pitchFamily="34" charset="-122"/>
              </a:rPr>
              <a:t>50</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以上。</a:t>
            </a:r>
          </a:p>
        </p:txBody>
      </p:sp>
      <p:grpSp>
        <p:nvGrpSpPr>
          <p:cNvPr id="5" name="组合 10"/>
          <p:cNvGrpSpPr/>
          <p:nvPr/>
        </p:nvGrpSpPr>
        <p:grpSpPr>
          <a:xfrm>
            <a:off x="2813540" y="2120923"/>
            <a:ext cx="5697417" cy="2918189"/>
            <a:chOff x="2588452" y="2120923"/>
            <a:chExt cx="5697417" cy="2918189"/>
          </a:xfrm>
        </p:grpSpPr>
        <p:sp>
          <p:nvSpPr>
            <p:cNvPr id="9" name="Oval 12"/>
            <p:cNvSpPr>
              <a:spLocks noChangeArrowheads="1"/>
            </p:cNvSpPr>
            <p:nvPr/>
          </p:nvSpPr>
          <p:spPr bwMode="auto">
            <a:xfrm>
              <a:off x="2588452" y="2120923"/>
              <a:ext cx="5697417" cy="291818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sp3d extrusionH="57150" prstMaterial="metal">
                <a:bevelT w="38100" h="25400"/>
                <a:contourClr>
                  <a:schemeClr val="bg2"/>
                </a:contourClr>
              </a:sp3d>
            </a:bodyPr>
            <a:lstStyle/>
            <a:p>
              <a:pPr eaLnBrk="1" hangingPunct="1">
                <a:defRPr/>
              </a:pPr>
              <a:endParaRPr lang="zh-CN" altLang="en-US" b="1" dirty="0">
                <a:ln w="50800"/>
                <a:solidFill>
                  <a:schemeClr val="bg1">
                    <a:shade val="50000"/>
                  </a:schemeClr>
                </a:solidFill>
              </a:endParaRPr>
            </a:p>
          </p:txBody>
        </p:sp>
        <p:sp>
          <p:nvSpPr>
            <p:cNvPr id="10" name="Oval 13"/>
            <p:cNvSpPr>
              <a:spLocks noChangeArrowheads="1"/>
            </p:cNvSpPr>
            <p:nvPr/>
          </p:nvSpPr>
          <p:spPr bwMode="auto">
            <a:xfrm>
              <a:off x="4581432" y="2580929"/>
              <a:ext cx="3526192" cy="199817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endParaRPr lang="zh-CN" altLang="en-US"/>
            </a:p>
          </p:txBody>
        </p:sp>
      </p:grpSp>
      <p:sp>
        <p:nvSpPr>
          <p:cNvPr id="12" name="TextBox 11"/>
          <p:cNvSpPr txBox="1"/>
          <p:nvPr/>
        </p:nvSpPr>
        <p:spPr>
          <a:xfrm>
            <a:off x="3348112" y="3432521"/>
            <a:ext cx="1125416"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总收入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106573" y="3432521"/>
            <a:ext cx="3080826"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高新技术产品</a:t>
            </a:r>
            <a:r>
              <a:rPr lang="en-US" altLang="zh-CN" b="1" dirty="0">
                <a:solidFill>
                  <a:schemeClr val="bg1"/>
                </a:solidFill>
                <a:latin typeface="微软雅黑" panose="020B0503020204020204" pitchFamily="34" charset="-122"/>
                <a:ea typeface="微软雅黑" panose="020B0503020204020204" pitchFamily="34" charset="-122"/>
              </a:rPr>
              <a:t>&amp;</a:t>
            </a:r>
            <a:r>
              <a:rPr lang="zh-CN" altLang="en-US" b="1" dirty="0" smtClean="0">
                <a:solidFill>
                  <a:schemeClr val="bg1"/>
                </a:solidFill>
                <a:latin typeface="微软雅黑" panose="020B0503020204020204" pitchFamily="34" charset="-122"/>
                <a:ea typeface="微软雅黑" panose="020B0503020204020204" pitchFamily="34" charset="-122"/>
              </a:rPr>
              <a:t>服务≥</a:t>
            </a:r>
            <a:r>
              <a:rPr lang="en-US" altLang="zh-CN" b="1" dirty="0" smtClean="0">
                <a:solidFill>
                  <a:schemeClr val="bg1"/>
                </a:solidFill>
                <a:latin typeface="微软雅黑" panose="020B0503020204020204" pitchFamily="34" charset="-122"/>
                <a:ea typeface="微软雅黑" panose="020B0503020204020204" pitchFamily="34" charset="-122"/>
              </a:rPr>
              <a:t>50</a:t>
            </a:r>
            <a:r>
              <a:rPr lang="en-US" altLang="zh-CN"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52728" y="5399735"/>
            <a:ext cx="10607041" cy="369332"/>
          </a:xfrm>
          <a:prstGeom prst="rect">
            <a:avLst/>
          </a:prstGeom>
          <a:noFill/>
        </p:spPr>
        <p:txBody>
          <a:bodyPr wrap="square" rtlCol="0">
            <a:spAutoFit/>
          </a:bodyPr>
          <a:lstStyle/>
          <a:p>
            <a:pPr>
              <a:defRPr/>
            </a:pPr>
            <a:r>
              <a:rPr lang="zh-CN" altLang="en-US" dirty="0">
                <a:latin typeface="微软雅黑" panose="020B0503020204020204" pitchFamily="34" charset="-122"/>
                <a:ea typeface="微软雅黑" panose="020B0503020204020204" pitchFamily="34" charset="-122"/>
              </a:rPr>
              <a:t>总收入是指收入总额减去不征税收入</a:t>
            </a:r>
          </a:p>
        </p:txBody>
      </p:sp>
    </p:spTree>
    <p:extLst>
      <p:ext uri="{BB962C8B-B14F-4D97-AF65-F5344CB8AC3E}">
        <p14:creationId xmlns="" xmlns:p14="http://schemas.microsoft.com/office/powerpoint/2010/main" val="3302004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7"/>
          <p:cNvSpPr>
            <a:spLocks noChangeArrowheads="1"/>
          </p:cNvSpPr>
          <p:nvPr/>
        </p:nvSpPr>
        <p:spPr bwMode="auto">
          <a:xfrm>
            <a:off x="2534007" y="2479675"/>
            <a:ext cx="2578100" cy="2578100"/>
          </a:xfrm>
          <a:prstGeom prst="ellipse">
            <a:avLst/>
          </a:prstGeom>
          <a:solidFill>
            <a:srgbClr val="3F3F3F"/>
          </a:solidFill>
          <a:ln>
            <a:noFill/>
          </a:ln>
          <a:extLst>
            <a:ext uri="{91240B29-F687-4F45-9708-019B960494DF}">
              <a14:hiddenLine xmlns=""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 name="椭圆 8"/>
          <p:cNvSpPr>
            <a:spLocks noChangeArrowheads="1"/>
          </p:cNvSpPr>
          <p:nvPr/>
        </p:nvSpPr>
        <p:spPr bwMode="auto">
          <a:xfrm>
            <a:off x="2276832" y="2224088"/>
            <a:ext cx="3092450" cy="3092450"/>
          </a:xfrm>
          <a:prstGeom prst="ellipse">
            <a:avLst/>
          </a:prstGeom>
          <a:noFill/>
          <a:ln w="25400" cap="flat" cmpd="sng">
            <a:solidFill>
              <a:srgbClr val="21AFE6"/>
            </a:solidFill>
            <a:bevel/>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 name="椭圆 15"/>
          <p:cNvSpPr>
            <a:spLocks noChangeArrowheads="1"/>
          </p:cNvSpPr>
          <p:nvPr/>
        </p:nvSpPr>
        <p:spPr bwMode="auto">
          <a:xfrm>
            <a:off x="2060932" y="2006600"/>
            <a:ext cx="3524250" cy="3524250"/>
          </a:xfrm>
          <a:prstGeom prst="ellipse">
            <a:avLst/>
          </a:prstGeom>
          <a:noFill/>
          <a:ln w="25400" cap="flat" cmpd="sng">
            <a:solidFill>
              <a:srgbClr val="21AFE6"/>
            </a:solidFill>
            <a:bevel/>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5" name="Group 10"/>
          <p:cNvGrpSpPr>
            <a:grpSpLocks/>
          </p:cNvGrpSpPr>
          <p:nvPr/>
        </p:nvGrpSpPr>
        <p:grpSpPr bwMode="auto">
          <a:xfrm>
            <a:off x="1402120" y="3001963"/>
            <a:ext cx="1535112" cy="1535112"/>
            <a:chOff x="0" y="0"/>
            <a:chExt cx="2132807" cy="2132807"/>
          </a:xfrm>
        </p:grpSpPr>
        <p:sp useBgFill="1">
          <p:nvSpPr>
            <p:cNvPr id="6" name="椭圆 14"/>
            <p:cNvSpPr>
              <a:spLocks noChangeArrowheads="1"/>
            </p:cNvSpPr>
            <p:nvPr/>
          </p:nvSpPr>
          <p:spPr bwMode="auto">
            <a:xfrm>
              <a:off x="0" y="0"/>
              <a:ext cx="2132807" cy="2132807"/>
            </a:xfrm>
            <a:prstGeom prst="ellipse">
              <a:avLst/>
            </a:prstGeom>
            <a:ln w="25400" cap="flat" cmpd="sng">
              <a:solidFill>
                <a:srgbClr val="424242"/>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7" name="椭圆 19"/>
            <p:cNvSpPr>
              <a:spLocks noChangeArrowheads="1"/>
            </p:cNvSpPr>
            <p:nvPr/>
          </p:nvSpPr>
          <p:spPr bwMode="auto">
            <a:xfrm>
              <a:off x="112317" y="112318"/>
              <a:ext cx="1908175" cy="1908175"/>
            </a:xfrm>
            <a:prstGeom prst="ellipse">
              <a:avLst/>
            </a:prstGeom>
            <a:solidFill>
              <a:srgbClr val="424242"/>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grpSp>
        <p:nvGrpSpPr>
          <p:cNvPr id="8" name="Group 13"/>
          <p:cNvGrpSpPr>
            <a:grpSpLocks/>
          </p:cNvGrpSpPr>
          <p:nvPr/>
        </p:nvGrpSpPr>
        <p:grpSpPr bwMode="auto">
          <a:xfrm>
            <a:off x="3054707" y="1311275"/>
            <a:ext cx="1536700" cy="1535113"/>
            <a:chOff x="0" y="0"/>
            <a:chExt cx="2132807" cy="2132807"/>
          </a:xfrm>
        </p:grpSpPr>
        <p:sp useBgFill="1">
          <p:nvSpPr>
            <p:cNvPr id="9" name="椭圆 13"/>
            <p:cNvSpPr>
              <a:spLocks noChangeArrowheads="1"/>
            </p:cNvSpPr>
            <p:nvPr/>
          </p:nvSpPr>
          <p:spPr bwMode="auto">
            <a:xfrm>
              <a:off x="0" y="0"/>
              <a:ext cx="2132807" cy="2132807"/>
            </a:xfrm>
            <a:prstGeom prst="ellipse">
              <a:avLst/>
            </a:prstGeom>
            <a:ln w="25400" cap="flat" cmpd="sng">
              <a:solidFill>
                <a:srgbClr val="21AFE6"/>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10" name="椭圆 20"/>
            <p:cNvSpPr>
              <a:spLocks noChangeArrowheads="1"/>
            </p:cNvSpPr>
            <p:nvPr/>
          </p:nvSpPr>
          <p:spPr bwMode="auto">
            <a:xfrm>
              <a:off x="112316" y="112316"/>
              <a:ext cx="1908175" cy="1908175"/>
            </a:xfrm>
            <a:prstGeom prst="ellipse">
              <a:avLst/>
            </a:prstGeom>
            <a:solidFill>
              <a:srgbClr val="21AFE6"/>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grpSp>
        <p:nvGrpSpPr>
          <p:cNvPr id="11" name="Group 16"/>
          <p:cNvGrpSpPr>
            <a:grpSpLocks/>
          </p:cNvGrpSpPr>
          <p:nvPr/>
        </p:nvGrpSpPr>
        <p:grpSpPr bwMode="auto">
          <a:xfrm>
            <a:off x="4731107" y="3001963"/>
            <a:ext cx="1535113" cy="1535112"/>
            <a:chOff x="0" y="0"/>
            <a:chExt cx="2132807" cy="2132807"/>
          </a:xfrm>
        </p:grpSpPr>
        <p:sp useBgFill="1">
          <p:nvSpPr>
            <p:cNvPr id="12" name="椭圆 22"/>
            <p:cNvSpPr>
              <a:spLocks noChangeArrowheads="1"/>
            </p:cNvSpPr>
            <p:nvPr/>
          </p:nvSpPr>
          <p:spPr bwMode="auto">
            <a:xfrm>
              <a:off x="0" y="0"/>
              <a:ext cx="2132807" cy="2132807"/>
            </a:xfrm>
            <a:prstGeom prst="ellipse">
              <a:avLst/>
            </a:prstGeom>
            <a:ln w="25400" cap="flat" cmpd="sng">
              <a:solidFill>
                <a:srgbClr val="AEDC46"/>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13" name="椭圆 23"/>
            <p:cNvSpPr>
              <a:spLocks noChangeArrowheads="1"/>
            </p:cNvSpPr>
            <p:nvPr/>
          </p:nvSpPr>
          <p:spPr bwMode="auto">
            <a:xfrm>
              <a:off x="112317" y="112317"/>
              <a:ext cx="1908175" cy="1908175"/>
            </a:xfrm>
            <a:prstGeom prst="ellipse">
              <a:avLst/>
            </a:prstGeom>
            <a:solidFill>
              <a:srgbClr val="AEDC46"/>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sp useBgFill="1">
        <p:nvSpPr>
          <p:cNvPr id="14" name="椭圆 17"/>
          <p:cNvSpPr>
            <a:spLocks noChangeArrowheads="1"/>
          </p:cNvSpPr>
          <p:nvPr/>
        </p:nvSpPr>
        <p:spPr bwMode="auto">
          <a:xfrm>
            <a:off x="3089632" y="4548188"/>
            <a:ext cx="1536700" cy="1535112"/>
          </a:xfrm>
          <a:prstGeom prst="ellipse">
            <a:avLst/>
          </a:prstGeom>
          <a:ln w="25400" cap="flat" cmpd="sng">
            <a:solidFill>
              <a:schemeClr val="bg1"/>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15" name="椭圆 18"/>
          <p:cNvSpPr>
            <a:spLocks noChangeArrowheads="1"/>
          </p:cNvSpPr>
          <p:nvPr/>
        </p:nvSpPr>
        <p:spPr bwMode="auto">
          <a:xfrm>
            <a:off x="3172182" y="4629150"/>
            <a:ext cx="1373188" cy="1373188"/>
          </a:xfrm>
          <a:prstGeom prst="ellipse">
            <a:avLst/>
          </a:prstGeom>
          <a:gradFill rotWithShape="1">
            <a:gsLst>
              <a:gs pos="0">
                <a:srgbClr val="FFFFFF"/>
              </a:gs>
              <a:gs pos="100000">
                <a:srgbClr val="C8C8C8"/>
              </a:gs>
            </a:gsLst>
            <a:lin ang="19800000" scaled="1"/>
          </a:gradFill>
          <a:ln w="25400" cap="flat" cmpd="sng">
            <a:solidFill>
              <a:srgbClr val="42719B"/>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20" name="矩形 51"/>
          <p:cNvSpPr>
            <a:spLocks noChangeArrowheads="1"/>
          </p:cNvSpPr>
          <p:nvPr/>
        </p:nvSpPr>
        <p:spPr bwMode="auto">
          <a:xfrm>
            <a:off x="3288109" y="1754846"/>
            <a:ext cx="11079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宋体" pitchFamily="2" charset="-122"/>
              </a:rPr>
              <a:t>核心自主</a:t>
            </a:r>
            <a:endParaRPr lang="en-US" altLang="zh-CN" b="1"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sym typeface="宋体" pitchFamily="2" charset="-122"/>
              </a:rPr>
              <a:t>知识产权</a:t>
            </a:r>
            <a:endParaRPr lang="en-US" altLang="zh-CN" b="1" dirty="0" smtClean="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21" name="矩形 52"/>
          <p:cNvSpPr>
            <a:spLocks noChangeArrowheads="1"/>
          </p:cNvSpPr>
          <p:nvPr/>
        </p:nvSpPr>
        <p:spPr bwMode="auto">
          <a:xfrm>
            <a:off x="1623616" y="3460750"/>
            <a:ext cx="11079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研究开发</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组织管理</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22" name="矩形 53"/>
          <p:cNvSpPr>
            <a:spLocks noChangeArrowheads="1"/>
          </p:cNvSpPr>
          <p:nvPr/>
        </p:nvSpPr>
        <p:spPr bwMode="auto">
          <a:xfrm>
            <a:off x="4952128" y="3452813"/>
            <a:ext cx="11769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sym typeface="宋体" pitchFamily="2" charset="-122"/>
              </a:rPr>
              <a:t>科技成果</a:t>
            </a:r>
            <a:endParaRPr lang="en-US" altLang="zh-CN" b="1" dirty="0">
              <a:solidFill>
                <a:schemeClr val="bg1"/>
              </a:solidFill>
              <a:latin typeface="微软雅黑" panose="020B0503020204020204" pitchFamily="34" charset="-122"/>
              <a:ea typeface="微软雅黑" panose="020B0503020204020204" pitchFamily="34" charset="-122"/>
              <a:sym typeface="宋体" pitchFamily="2" charset="-122"/>
            </a:endParaRPr>
          </a:p>
          <a:p>
            <a:r>
              <a:rPr lang="zh-CN" altLang="en-US" b="1" dirty="0" smtClean="0">
                <a:solidFill>
                  <a:schemeClr val="bg1"/>
                </a:solidFill>
                <a:latin typeface="微软雅黑" panose="020B0503020204020204" pitchFamily="34" charset="-122"/>
                <a:ea typeface="微软雅黑" panose="020B0503020204020204" pitchFamily="34" charset="-122"/>
                <a:sym typeface="宋体" pitchFamily="2" charset="-122"/>
              </a:rPr>
              <a:t>转化能力 </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23" name="矩形 54"/>
          <p:cNvSpPr>
            <a:spLocks noChangeArrowheads="1"/>
          </p:cNvSpPr>
          <p:nvPr/>
        </p:nvSpPr>
        <p:spPr bwMode="auto">
          <a:xfrm>
            <a:off x="3186723" y="5160136"/>
            <a:ext cx="13586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a:solidFill>
                  <a:srgbClr val="424242"/>
                </a:solidFill>
                <a:latin typeface="微软雅黑" panose="020B0503020204020204" pitchFamily="34" charset="-122"/>
                <a:ea typeface="微软雅黑" panose="020B0503020204020204" pitchFamily="34" charset="-122"/>
                <a:sym typeface="宋体" pitchFamily="2" charset="-122"/>
              </a:rPr>
              <a:t>成</a:t>
            </a:r>
            <a:r>
              <a:rPr lang="zh-CN" altLang="en-US" b="1" dirty="0" smtClean="0">
                <a:solidFill>
                  <a:srgbClr val="424242"/>
                </a:solidFill>
                <a:latin typeface="微软雅黑" panose="020B0503020204020204" pitchFamily="34" charset="-122"/>
                <a:ea typeface="微软雅黑" panose="020B0503020204020204" pitchFamily="34" charset="-122"/>
                <a:sym typeface="宋体" pitchFamily="2" charset="-122"/>
              </a:rPr>
              <a:t>长性指标 </a:t>
            </a:r>
            <a:endParaRPr lang="zh-CN" altLang="en-US" dirty="0">
              <a:solidFill>
                <a:srgbClr val="424242"/>
              </a:solidFill>
              <a:latin typeface="微软雅黑" panose="020B0503020204020204" pitchFamily="34" charset="-122"/>
              <a:ea typeface="微软雅黑" panose="020B0503020204020204" pitchFamily="34" charset="-122"/>
              <a:sym typeface="宋体" pitchFamily="2" charset="-122"/>
            </a:endParaRPr>
          </a:p>
        </p:txBody>
      </p:sp>
      <p:sp>
        <p:nvSpPr>
          <p:cNvPr id="24"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45874" y="3030099"/>
            <a:ext cx="982499" cy="1337290"/>
          </a:xfrm>
          <a:prstGeom prst="rect">
            <a:avLst/>
          </a:prstGeom>
        </p:spPr>
      </p:pic>
      <p:grpSp>
        <p:nvGrpSpPr>
          <p:cNvPr id="16" name="Group 21"/>
          <p:cNvGrpSpPr>
            <a:grpSpLocks/>
          </p:cNvGrpSpPr>
          <p:nvPr/>
        </p:nvGrpSpPr>
        <p:grpSpPr bwMode="auto">
          <a:xfrm>
            <a:off x="8632417" y="1366838"/>
            <a:ext cx="925513" cy="925512"/>
            <a:chOff x="0" y="0"/>
            <a:chExt cx="926041" cy="926041"/>
          </a:xfrm>
        </p:grpSpPr>
        <p:sp useBgFill="1">
          <p:nvSpPr>
            <p:cNvPr id="29" name="椭圆 24"/>
            <p:cNvSpPr>
              <a:spLocks noChangeArrowheads="1"/>
            </p:cNvSpPr>
            <p:nvPr/>
          </p:nvSpPr>
          <p:spPr bwMode="auto">
            <a:xfrm>
              <a:off x="0" y="0"/>
              <a:ext cx="926041" cy="926041"/>
            </a:xfrm>
            <a:prstGeom prst="ellipse">
              <a:avLst/>
            </a:prstGeom>
            <a:ln w="25400" cap="flat" cmpd="sng">
              <a:solidFill>
                <a:srgbClr val="21AFE6"/>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30" name="椭圆 25"/>
            <p:cNvSpPr>
              <a:spLocks noChangeArrowheads="1"/>
            </p:cNvSpPr>
            <p:nvPr/>
          </p:nvSpPr>
          <p:spPr bwMode="auto">
            <a:xfrm>
              <a:off x="71191" y="71191"/>
              <a:ext cx="783658" cy="783658"/>
            </a:xfrm>
            <a:prstGeom prst="ellipse">
              <a:avLst/>
            </a:prstGeom>
            <a:solidFill>
              <a:srgbClr val="21AFE6"/>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grpSp>
        <p:nvGrpSpPr>
          <p:cNvPr id="17" name="Group 24"/>
          <p:cNvGrpSpPr>
            <a:grpSpLocks/>
          </p:cNvGrpSpPr>
          <p:nvPr/>
        </p:nvGrpSpPr>
        <p:grpSpPr bwMode="auto">
          <a:xfrm>
            <a:off x="8632417" y="2540000"/>
            <a:ext cx="925513" cy="925513"/>
            <a:chOff x="0" y="0"/>
            <a:chExt cx="926041" cy="926041"/>
          </a:xfrm>
        </p:grpSpPr>
        <p:sp useBgFill="1">
          <p:nvSpPr>
            <p:cNvPr id="32" name="椭圆 30"/>
            <p:cNvSpPr>
              <a:spLocks noChangeArrowheads="1"/>
            </p:cNvSpPr>
            <p:nvPr/>
          </p:nvSpPr>
          <p:spPr bwMode="auto">
            <a:xfrm>
              <a:off x="0" y="0"/>
              <a:ext cx="926041" cy="926041"/>
            </a:xfrm>
            <a:prstGeom prst="ellipse">
              <a:avLst/>
            </a:prstGeom>
            <a:ln w="25400" cap="flat" cmpd="sng">
              <a:solidFill>
                <a:srgbClr val="424242"/>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33" name="椭圆 31"/>
            <p:cNvSpPr>
              <a:spLocks noChangeArrowheads="1"/>
            </p:cNvSpPr>
            <p:nvPr/>
          </p:nvSpPr>
          <p:spPr bwMode="auto">
            <a:xfrm>
              <a:off x="71191" y="71191"/>
              <a:ext cx="783658" cy="783658"/>
            </a:xfrm>
            <a:prstGeom prst="ellipse">
              <a:avLst/>
            </a:prstGeom>
            <a:solidFill>
              <a:srgbClr val="424242"/>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grpSp>
        <p:nvGrpSpPr>
          <p:cNvPr id="18" name="Group 27"/>
          <p:cNvGrpSpPr>
            <a:grpSpLocks/>
          </p:cNvGrpSpPr>
          <p:nvPr/>
        </p:nvGrpSpPr>
        <p:grpSpPr bwMode="auto">
          <a:xfrm>
            <a:off x="8632417" y="3713163"/>
            <a:ext cx="925513" cy="925512"/>
            <a:chOff x="0" y="0"/>
            <a:chExt cx="926041" cy="926041"/>
          </a:xfrm>
        </p:grpSpPr>
        <p:sp useBgFill="1">
          <p:nvSpPr>
            <p:cNvPr id="35" name="椭圆 33"/>
            <p:cNvSpPr>
              <a:spLocks noChangeArrowheads="1"/>
            </p:cNvSpPr>
            <p:nvPr/>
          </p:nvSpPr>
          <p:spPr bwMode="auto">
            <a:xfrm>
              <a:off x="0" y="0"/>
              <a:ext cx="926041" cy="926041"/>
            </a:xfrm>
            <a:prstGeom prst="ellipse">
              <a:avLst/>
            </a:prstGeom>
            <a:ln w="25400" cap="flat" cmpd="sng">
              <a:solidFill>
                <a:srgbClr val="AEDC46"/>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36" name="椭圆 34"/>
            <p:cNvSpPr>
              <a:spLocks noChangeArrowheads="1"/>
            </p:cNvSpPr>
            <p:nvPr/>
          </p:nvSpPr>
          <p:spPr bwMode="auto">
            <a:xfrm>
              <a:off x="71191" y="71191"/>
              <a:ext cx="783658" cy="783658"/>
            </a:xfrm>
            <a:prstGeom prst="ellipse">
              <a:avLst/>
            </a:prstGeom>
            <a:solidFill>
              <a:srgbClr val="AEDC46"/>
            </a:solidFill>
            <a:ln>
              <a:noFill/>
            </a:ln>
            <a:extLst>
              <a:ext uri="{91240B29-F687-4F45-9708-019B960494DF}">
                <a14:hiddenLine xmlns="" xmlns:a14="http://schemas.microsoft.com/office/drawing/2010/main" w="25400" cap="flat" cmpd="sng">
                  <a:solidFill>
                    <a:srgbClr val="42719B"/>
                  </a:solidFill>
                  <a:bevel/>
                  <a:headEnd/>
                  <a:tailEnd/>
                </a14:hiddenLine>
              </a:ext>
            </a:extLst>
          </p:spPr>
          <p:txBody>
            <a:bodyPr anchor="ctr"/>
            <a:lstStyle/>
            <a:p>
              <a:pPr algn="ctr"/>
              <a:endParaRPr lang="zh-CN" altLang="zh-CN" sz="1400" b="1">
                <a:solidFill>
                  <a:srgbClr val="181818"/>
                </a:solidFill>
                <a:ea typeface="方正兰亭特黑简体" pitchFamily="2" charset="-122"/>
              </a:endParaRPr>
            </a:p>
          </p:txBody>
        </p:sp>
      </p:grpSp>
      <p:sp useBgFill="1">
        <p:nvSpPr>
          <p:cNvPr id="37" name="椭圆 36"/>
          <p:cNvSpPr>
            <a:spLocks noChangeArrowheads="1"/>
          </p:cNvSpPr>
          <p:nvPr/>
        </p:nvSpPr>
        <p:spPr bwMode="auto">
          <a:xfrm>
            <a:off x="8632417" y="4894263"/>
            <a:ext cx="925513" cy="925512"/>
          </a:xfrm>
          <a:prstGeom prst="ellipse">
            <a:avLst/>
          </a:prstGeom>
          <a:ln w="25400" cap="flat" cmpd="sng">
            <a:solidFill>
              <a:schemeClr val="bg1"/>
            </a:solidFill>
            <a:bevel/>
            <a:headEnd/>
            <a:tailEnd/>
          </a:ln>
        </p:spPr>
        <p:txBody>
          <a:bodyPr anchor="ctr"/>
          <a:lstStyle/>
          <a:p>
            <a:pPr algn="ctr"/>
            <a:endParaRPr lang="zh-CN" altLang="zh-CN" sz="1400" b="1">
              <a:solidFill>
                <a:srgbClr val="181818"/>
              </a:solidFill>
              <a:ea typeface="方正兰亭特黑简体" pitchFamily="2" charset="-122"/>
            </a:endParaRPr>
          </a:p>
        </p:txBody>
      </p:sp>
      <p:sp>
        <p:nvSpPr>
          <p:cNvPr id="38" name="椭圆 37"/>
          <p:cNvSpPr>
            <a:spLocks noChangeArrowheads="1"/>
          </p:cNvSpPr>
          <p:nvPr/>
        </p:nvSpPr>
        <p:spPr bwMode="auto">
          <a:xfrm>
            <a:off x="8702267" y="4965700"/>
            <a:ext cx="784225" cy="784225"/>
          </a:xfrm>
          <a:prstGeom prst="ellipse">
            <a:avLst/>
          </a:prstGeom>
          <a:gradFill rotWithShape="1">
            <a:gsLst>
              <a:gs pos="0">
                <a:srgbClr val="FFFFFF"/>
              </a:gs>
              <a:gs pos="100000">
                <a:srgbClr val="C8C8C8"/>
              </a:gs>
            </a:gsLst>
            <a:lin ang="19800000" scaled="1"/>
          </a:gradFill>
          <a:ln w="25400" cap="flat" cmpd="sng">
            <a:solidFill>
              <a:srgbClr val="42719B"/>
            </a:solidFill>
            <a:bevel/>
            <a:headEnd/>
            <a:tailEnd/>
          </a:ln>
        </p:spPr>
        <p:txBody>
          <a:bodyPr anchor="ctr"/>
          <a:lstStyle/>
          <a:p>
            <a:pPr algn="ctr"/>
            <a:endParaRPr lang="zh-CN" altLang="zh-CN" sz="1400" b="1">
              <a:solidFill>
                <a:srgbClr val="181818"/>
              </a:solidFill>
              <a:ea typeface="方正兰亭特黑简体" pitchFamily="2" charset="-122"/>
            </a:endParaRPr>
          </a:p>
        </p:txBody>
      </p:sp>
      <p:grpSp>
        <p:nvGrpSpPr>
          <p:cNvPr id="19" name="Group 32"/>
          <p:cNvGrpSpPr>
            <a:grpSpLocks/>
          </p:cNvGrpSpPr>
          <p:nvPr/>
        </p:nvGrpSpPr>
        <p:grpSpPr bwMode="auto">
          <a:xfrm rot="17100000" flipH="1">
            <a:off x="9610317" y="2108200"/>
            <a:ext cx="819150" cy="482600"/>
            <a:chOff x="0" y="0"/>
            <a:chExt cx="820737" cy="482601"/>
          </a:xfrm>
        </p:grpSpPr>
        <p:sp>
          <p:nvSpPr>
            <p:cNvPr id="40" name="Freeform 5"/>
            <p:cNvSpPr>
              <a:spLocks noChangeArrowheads="1"/>
            </p:cNvSpPr>
            <p:nvPr/>
          </p:nvSpPr>
          <p:spPr bwMode="auto">
            <a:xfrm>
              <a:off x="409575" y="33338"/>
              <a:ext cx="411162" cy="449263"/>
            </a:xfrm>
            <a:custGeom>
              <a:avLst/>
              <a:gdLst>
                <a:gd name="T0" fmla="*/ 0 w 108"/>
                <a:gd name="T1" fmla="*/ 84 h 117"/>
                <a:gd name="T2" fmla="*/ 0 w 108"/>
                <a:gd name="T3" fmla="*/ 34 h 117"/>
                <a:gd name="T4" fmla="*/ 26 w 108"/>
                <a:gd name="T5" fmla="*/ 33 h 117"/>
                <a:gd name="T6" fmla="*/ 28 w 108"/>
                <a:gd name="T7" fmla="*/ 32 h 117"/>
                <a:gd name="T8" fmla="*/ 29 w 108"/>
                <a:gd name="T9" fmla="*/ 29 h 117"/>
                <a:gd name="T10" fmla="*/ 23 w 108"/>
                <a:gd name="T11" fmla="*/ 4 h 117"/>
                <a:gd name="T12" fmla="*/ 24 w 108"/>
                <a:gd name="T13" fmla="*/ 1 h 117"/>
                <a:gd name="T14" fmla="*/ 27 w 108"/>
                <a:gd name="T15" fmla="*/ 1 h 117"/>
                <a:gd name="T16" fmla="*/ 106 w 108"/>
                <a:gd name="T17" fmla="*/ 56 h 117"/>
                <a:gd name="T18" fmla="*/ 108 w 108"/>
                <a:gd name="T19" fmla="*/ 59 h 117"/>
                <a:gd name="T20" fmla="*/ 106 w 108"/>
                <a:gd name="T21" fmla="*/ 61 h 117"/>
                <a:gd name="T22" fmla="*/ 27 w 108"/>
                <a:gd name="T23" fmla="*/ 117 h 117"/>
                <a:gd name="T24" fmla="*/ 24 w 108"/>
                <a:gd name="T25" fmla="*/ 117 h 117"/>
                <a:gd name="T26" fmla="*/ 23 w 108"/>
                <a:gd name="T27" fmla="*/ 114 h 117"/>
                <a:gd name="T28" fmla="*/ 29 w 108"/>
                <a:gd name="T29" fmla="*/ 88 h 117"/>
                <a:gd name="T30" fmla="*/ 28 w 108"/>
                <a:gd name="T31" fmla="*/ 85 h 117"/>
                <a:gd name="T32" fmla="*/ 26 w 108"/>
                <a:gd name="T33" fmla="*/ 84 h 117"/>
                <a:gd name="T34" fmla="*/ 0 w 108"/>
                <a:gd name="T35" fmla="*/ 8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117"/>
                <a:gd name="T56" fmla="*/ 108 w 108"/>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117">
                  <a:moveTo>
                    <a:pt x="0" y="84"/>
                  </a:moveTo>
                  <a:cubicBezTo>
                    <a:pt x="0" y="34"/>
                    <a:pt x="0" y="34"/>
                    <a:pt x="0" y="34"/>
                  </a:cubicBezTo>
                  <a:cubicBezTo>
                    <a:pt x="9" y="34"/>
                    <a:pt x="17" y="33"/>
                    <a:pt x="26" y="33"/>
                  </a:cubicBezTo>
                  <a:cubicBezTo>
                    <a:pt x="27" y="33"/>
                    <a:pt x="28" y="32"/>
                    <a:pt x="28" y="32"/>
                  </a:cubicBezTo>
                  <a:cubicBezTo>
                    <a:pt x="29" y="31"/>
                    <a:pt x="29" y="30"/>
                    <a:pt x="29" y="29"/>
                  </a:cubicBezTo>
                  <a:cubicBezTo>
                    <a:pt x="23" y="4"/>
                    <a:pt x="23" y="4"/>
                    <a:pt x="23" y="4"/>
                  </a:cubicBezTo>
                  <a:cubicBezTo>
                    <a:pt x="23" y="2"/>
                    <a:pt x="23" y="1"/>
                    <a:pt x="24" y="1"/>
                  </a:cubicBezTo>
                  <a:cubicBezTo>
                    <a:pt x="25" y="0"/>
                    <a:pt x="26" y="0"/>
                    <a:pt x="27" y="1"/>
                  </a:cubicBezTo>
                  <a:cubicBezTo>
                    <a:pt x="106" y="56"/>
                    <a:pt x="106" y="56"/>
                    <a:pt x="106" y="56"/>
                  </a:cubicBezTo>
                  <a:cubicBezTo>
                    <a:pt x="107" y="57"/>
                    <a:pt x="108" y="58"/>
                    <a:pt x="108" y="59"/>
                  </a:cubicBezTo>
                  <a:cubicBezTo>
                    <a:pt x="108" y="59"/>
                    <a:pt x="107" y="60"/>
                    <a:pt x="106" y="61"/>
                  </a:cubicBezTo>
                  <a:cubicBezTo>
                    <a:pt x="80" y="79"/>
                    <a:pt x="54" y="98"/>
                    <a:pt x="27" y="117"/>
                  </a:cubicBezTo>
                  <a:cubicBezTo>
                    <a:pt x="26" y="117"/>
                    <a:pt x="25" y="117"/>
                    <a:pt x="24" y="117"/>
                  </a:cubicBezTo>
                  <a:cubicBezTo>
                    <a:pt x="23" y="116"/>
                    <a:pt x="23" y="115"/>
                    <a:pt x="23" y="114"/>
                  </a:cubicBezTo>
                  <a:cubicBezTo>
                    <a:pt x="29" y="88"/>
                    <a:pt x="29" y="88"/>
                    <a:pt x="29" y="88"/>
                  </a:cubicBezTo>
                  <a:cubicBezTo>
                    <a:pt x="29" y="87"/>
                    <a:pt x="29" y="86"/>
                    <a:pt x="28" y="85"/>
                  </a:cubicBezTo>
                  <a:cubicBezTo>
                    <a:pt x="28" y="85"/>
                    <a:pt x="27" y="84"/>
                    <a:pt x="26" y="84"/>
                  </a:cubicBezTo>
                  <a:cubicBezTo>
                    <a:pt x="17" y="84"/>
                    <a:pt x="9" y="84"/>
                    <a:pt x="0" y="84"/>
                  </a:cubicBezTo>
                  <a:close/>
                </a:path>
              </a:pathLst>
            </a:custGeom>
            <a:solidFill>
              <a:srgbClr val="21AFE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1" name="Freeform 6"/>
            <p:cNvSpPr>
              <a:spLocks noChangeArrowheads="1"/>
            </p:cNvSpPr>
            <p:nvPr/>
          </p:nvSpPr>
          <p:spPr bwMode="auto">
            <a:xfrm>
              <a:off x="0" y="0"/>
              <a:ext cx="409575" cy="355600"/>
            </a:xfrm>
            <a:custGeom>
              <a:avLst/>
              <a:gdLst>
                <a:gd name="T0" fmla="*/ 108 w 108"/>
                <a:gd name="T1" fmla="*/ 43 h 93"/>
                <a:gd name="T2" fmla="*/ 108 w 108"/>
                <a:gd name="T3" fmla="*/ 93 h 93"/>
                <a:gd name="T4" fmla="*/ 107 w 108"/>
                <a:gd name="T5" fmla="*/ 93 h 93"/>
                <a:gd name="T6" fmla="*/ 107 w 108"/>
                <a:gd name="T7" fmla="*/ 93 h 93"/>
                <a:gd name="T8" fmla="*/ 94 w 108"/>
                <a:gd name="T9" fmla="*/ 93 h 93"/>
                <a:gd name="T10" fmla="*/ 1 w 108"/>
                <a:gd name="T11" fmla="*/ 0 h 93"/>
                <a:gd name="T12" fmla="*/ 107 w 108"/>
                <a:gd name="T13" fmla="*/ 43 h 93"/>
                <a:gd name="T14" fmla="*/ 108 w 108"/>
                <a:gd name="T15" fmla="*/ 43 h 93"/>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93"/>
                <a:gd name="T26" fmla="*/ 108 w 108"/>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93">
                  <a:moveTo>
                    <a:pt x="108" y="43"/>
                  </a:moveTo>
                  <a:cubicBezTo>
                    <a:pt x="108" y="93"/>
                    <a:pt x="108" y="93"/>
                    <a:pt x="108" y="93"/>
                  </a:cubicBezTo>
                  <a:cubicBezTo>
                    <a:pt x="107" y="93"/>
                    <a:pt x="107" y="93"/>
                    <a:pt x="107" y="93"/>
                  </a:cubicBezTo>
                  <a:cubicBezTo>
                    <a:pt x="107" y="93"/>
                    <a:pt x="107" y="93"/>
                    <a:pt x="107" y="93"/>
                  </a:cubicBezTo>
                  <a:cubicBezTo>
                    <a:pt x="94" y="93"/>
                    <a:pt x="94" y="93"/>
                    <a:pt x="94" y="93"/>
                  </a:cubicBezTo>
                  <a:cubicBezTo>
                    <a:pt x="22" y="93"/>
                    <a:pt x="0" y="55"/>
                    <a:pt x="1" y="0"/>
                  </a:cubicBezTo>
                  <a:cubicBezTo>
                    <a:pt x="34" y="34"/>
                    <a:pt x="35" y="43"/>
                    <a:pt x="107" y="43"/>
                  </a:cubicBezTo>
                  <a:lnTo>
                    <a:pt x="108" y="43"/>
                  </a:lnTo>
                  <a:close/>
                </a:path>
              </a:pathLst>
            </a:custGeom>
            <a:solidFill>
              <a:srgbClr val="21AFE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grpSp>
        <p:nvGrpSpPr>
          <p:cNvPr id="26" name="Group 35"/>
          <p:cNvGrpSpPr>
            <a:grpSpLocks/>
          </p:cNvGrpSpPr>
          <p:nvPr/>
        </p:nvGrpSpPr>
        <p:grpSpPr bwMode="auto">
          <a:xfrm rot="17100000" flipH="1">
            <a:off x="9609523" y="3437732"/>
            <a:ext cx="820737" cy="482600"/>
            <a:chOff x="0" y="0"/>
            <a:chExt cx="820737" cy="482601"/>
          </a:xfrm>
        </p:grpSpPr>
        <p:sp>
          <p:nvSpPr>
            <p:cNvPr id="43" name="Freeform 5"/>
            <p:cNvSpPr>
              <a:spLocks noChangeArrowheads="1"/>
            </p:cNvSpPr>
            <p:nvPr/>
          </p:nvSpPr>
          <p:spPr bwMode="auto">
            <a:xfrm>
              <a:off x="409575" y="33338"/>
              <a:ext cx="411162" cy="449263"/>
            </a:xfrm>
            <a:custGeom>
              <a:avLst/>
              <a:gdLst>
                <a:gd name="T0" fmla="*/ 0 w 108"/>
                <a:gd name="T1" fmla="*/ 84 h 117"/>
                <a:gd name="T2" fmla="*/ 0 w 108"/>
                <a:gd name="T3" fmla="*/ 34 h 117"/>
                <a:gd name="T4" fmla="*/ 26 w 108"/>
                <a:gd name="T5" fmla="*/ 33 h 117"/>
                <a:gd name="T6" fmla="*/ 28 w 108"/>
                <a:gd name="T7" fmla="*/ 32 h 117"/>
                <a:gd name="T8" fmla="*/ 29 w 108"/>
                <a:gd name="T9" fmla="*/ 29 h 117"/>
                <a:gd name="T10" fmla="*/ 23 w 108"/>
                <a:gd name="T11" fmla="*/ 4 h 117"/>
                <a:gd name="T12" fmla="*/ 24 w 108"/>
                <a:gd name="T13" fmla="*/ 1 h 117"/>
                <a:gd name="T14" fmla="*/ 27 w 108"/>
                <a:gd name="T15" fmla="*/ 1 h 117"/>
                <a:gd name="T16" fmla="*/ 106 w 108"/>
                <a:gd name="T17" fmla="*/ 56 h 117"/>
                <a:gd name="T18" fmla="*/ 108 w 108"/>
                <a:gd name="T19" fmla="*/ 59 h 117"/>
                <a:gd name="T20" fmla="*/ 106 w 108"/>
                <a:gd name="T21" fmla="*/ 61 h 117"/>
                <a:gd name="T22" fmla="*/ 27 w 108"/>
                <a:gd name="T23" fmla="*/ 117 h 117"/>
                <a:gd name="T24" fmla="*/ 24 w 108"/>
                <a:gd name="T25" fmla="*/ 117 h 117"/>
                <a:gd name="T26" fmla="*/ 23 w 108"/>
                <a:gd name="T27" fmla="*/ 114 h 117"/>
                <a:gd name="T28" fmla="*/ 29 w 108"/>
                <a:gd name="T29" fmla="*/ 88 h 117"/>
                <a:gd name="T30" fmla="*/ 28 w 108"/>
                <a:gd name="T31" fmla="*/ 85 h 117"/>
                <a:gd name="T32" fmla="*/ 26 w 108"/>
                <a:gd name="T33" fmla="*/ 84 h 117"/>
                <a:gd name="T34" fmla="*/ 0 w 108"/>
                <a:gd name="T35" fmla="*/ 8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117"/>
                <a:gd name="T56" fmla="*/ 108 w 108"/>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117">
                  <a:moveTo>
                    <a:pt x="0" y="84"/>
                  </a:moveTo>
                  <a:cubicBezTo>
                    <a:pt x="0" y="34"/>
                    <a:pt x="0" y="34"/>
                    <a:pt x="0" y="34"/>
                  </a:cubicBezTo>
                  <a:cubicBezTo>
                    <a:pt x="9" y="34"/>
                    <a:pt x="17" y="33"/>
                    <a:pt x="26" y="33"/>
                  </a:cubicBezTo>
                  <a:cubicBezTo>
                    <a:pt x="27" y="33"/>
                    <a:pt x="28" y="32"/>
                    <a:pt x="28" y="32"/>
                  </a:cubicBezTo>
                  <a:cubicBezTo>
                    <a:pt x="29" y="31"/>
                    <a:pt x="29" y="30"/>
                    <a:pt x="29" y="29"/>
                  </a:cubicBezTo>
                  <a:cubicBezTo>
                    <a:pt x="23" y="4"/>
                    <a:pt x="23" y="4"/>
                    <a:pt x="23" y="4"/>
                  </a:cubicBezTo>
                  <a:cubicBezTo>
                    <a:pt x="23" y="2"/>
                    <a:pt x="23" y="1"/>
                    <a:pt x="24" y="1"/>
                  </a:cubicBezTo>
                  <a:cubicBezTo>
                    <a:pt x="25" y="0"/>
                    <a:pt x="26" y="0"/>
                    <a:pt x="27" y="1"/>
                  </a:cubicBezTo>
                  <a:cubicBezTo>
                    <a:pt x="106" y="56"/>
                    <a:pt x="106" y="56"/>
                    <a:pt x="106" y="56"/>
                  </a:cubicBezTo>
                  <a:cubicBezTo>
                    <a:pt x="107" y="57"/>
                    <a:pt x="108" y="58"/>
                    <a:pt x="108" y="59"/>
                  </a:cubicBezTo>
                  <a:cubicBezTo>
                    <a:pt x="108" y="59"/>
                    <a:pt x="107" y="60"/>
                    <a:pt x="106" y="61"/>
                  </a:cubicBezTo>
                  <a:cubicBezTo>
                    <a:pt x="80" y="79"/>
                    <a:pt x="54" y="98"/>
                    <a:pt x="27" y="117"/>
                  </a:cubicBezTo>
                  <a:cubicBezTo>
                    <a:pt x="26" y="117"/>
                    <a:pt x="25" y="117"/>
                    <a:pt x="24" y="117"/>
                  </a:cubicBezTo>
                  <a:cubicBezTo>
                    <a:pt x="23" y="116"/>
                    <a:pt x="23" y="115"/>
                    <a:pt x="23" y="114"/>
                  </a:cubicBezTo>
                  <a:cubicBezTo>
                    <a:pt x="29" y="88"/>
                    <a:pt x="29" y="88"/>
                    <a:pt x="29" y="88"/>
                  </a:cubicBezTo>
                  <a:cubicBezTo>
                    <a:pt x="29" y="87"/>
                    <a:pt x="29" y="86"/>
                    <a:pt x="28" y="85"/>
                  </a:cubicBezTo>
                  <a:cubicBezTo>
                    <a:pt x="28" y="85"/>
                    <a:pt x="27" y="84"/>
                    <a:pt x="26" y="84"/>
                  </a:cubicBezTo>
                  <a:cubicBezTo>
                    <a:pt x="17" y="84"/>
                    <a:pt x="9" y="84"/>
                    <a:pt x="0" y="84"/>
                  </a:cubicBezTo>
                  <a:close/>
                </a:path>
              </a:pathLst>
            </a:custGeom>
            <a:solidFill>
              <a:srgbClr val="424242"/>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4" name="Freeform 6"/>
            <p:cNvSpPr>
              <a:spLocks noChangeArrowheads="1"/>
            </p:cNvSpPr>
            <p:nvPr/>
          </p:nvSpPr>
          <p:spPr bwMode="auto">
            <a:xfrm>
              <a:off x="0" y="0"/>
              <a:ext cx="409575" cy="355600"/>
            </a:xfrm>
            <a:custGeom>
              <a:avLst/>
              <a:gdLst>
                <a:gd name="T0" fmla="*/ 108 w 108"/>
                <a:gd name="T1" fmla="*/ 43 h 93"/>
                <a:gd name="T2" fmla="*/ 108 w 108"/>
                <a:gd name="T3" fmla="*/ 93 h 93"/>
                <a:gd name="T4" fmla="*/ 107 w 108"/>
                <a:gd name="T5" fmla="*/ 93 h 93"/>
                <a:gd name="T6" fmla="*/ 107 w 108"/>
                <a:gd name="T7" fmla="*/ 93 h 93"/>
                <a:gd name="T8" fmla="*/ 94 w 108"/>
                <a:gd name="T9" fmla="*/ 93 h 93"/>
                <a:gd name="T10" fmla="*/ 1 w 108"/>
                <a:gd name="T11" fmla="*/ 0 h 93"/>
                <a:gd name="T12" fmla="*/ 107 w 108"/>
                <a:gd name="T13" fmla="*/ 43 h 93"/>
                <a:gd name="T14" fmla="*/ 108 w 108"/>
                <a:gd name="T15" fmla="*/ 43 h 93"/>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93"/>
                <a:gd name="T26" fmla="*/ 108 w 108"/>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93">
                  <a:moveTo>
                    <a:pt x="108" y="43"/>
                  </a:moveTo>
                  <a:cubicBezTo>
                    <a:pt x="108" y="93"/>
                    <a:pt x="108" y="93"/>
                    <a:pt x="108" y="93"/>
                  </a:cubicBezTo>
                  <a:cubicBezTo>
                    <a:pt x="107" y="93"/>
                    <a:pt x="107" y="93"/>
                    <a:pt x="107" y="93"/>
                  </a:cubicBezTo>
                  <a:cubicBezTo>
                    <a:pt x="107" y="93"/>
                    <a:pt x="107" y="93"/>
                    <a:pt x="107" y="93"/>
                  </a:cubicBezTo>
                  <a:cubicBezTo>
                    <a:pt x="94" y="93"/>
                    <a:pt x="94" y="93"/>
                    <a:pt x="94" y="93"/>
                  </a:cubicBezTo>
                  <a:cubicBezTo>
                    <a:pt x="22" y="93"/>
                    <a:pt x="0" y="55"/>
                    <a:pt x="1" y="0"/>
                  </a:cubicBezTo>
                  <a:cubicBezTo>
                    <a:pt x="34" y="34"/>
                    <a:pt x="35" y="43"/>
                    <a:pt x="107" y="43"/>
                  </a:cubicBezTo>
                  <a:lnTo>
                    <a:pt x="108" y="43"/>
                  </a:lnTo>
                  <a:close/>
                </a:path>
              </a:pathLst>
            </a:custGeom>
            <a:solidFill>
              <a:srgbClr val="424242"/>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grpSp>
        <p:nvGrpSpPr>
          <p:cNvPr id="28" name="Group 38"/>
          <p:cNvGrpSpPr>
            <a:grpSpLocks/>
          </p:cNvGrpSpPr>
          <p:nvPr/>
        </p:nvGrpSpPr>
        <p:grpSpPr bwMode="auto">
          <a:xfrm rot="17100000" flipH="1">
            <a:off x="9609523" y="4644232"/>
            <a:ext cx="820737" cy="482600"/>
            <a:chOff x="0" y="0"/>
            <a:chExt cx="820737" cy="482601"/>
          </a:xfrm>
        </p:grpSpPr>
        <p:sp>
          <p:nvSpPr>
            <p:cNvPr id="46" name="Freeform 5"/>
            <p:cNvSpPr>
              <a:spLocks noChangeArrowheads="1"/>
            </p:cNvSpPr>
            <p:nvPr/>
          </p:nvSpPr>
          <p:spPr bwMode="auto">
            <a:xfrm>
              <a:off x="409575" y="33338"/>
              <a:ext cx="411162" cy="449263"/>
            </a:xfrm>
            <a:custGeom>
              <a:avLst/>
              <a:gdLst>
                <a:gd name="T0" fmla="*/ 0 w 108"/>
                <a:gd name="T1" fmla="*/ 84 h 117"/>
                <a:gd name="T2" fmla="*/ 0 w 108"/>
                <a:gd name="T3" fmla="*/ 34 h 117"/>
                <a:gd name="T4" fmla="*/ 26 w 108"/>
                <a:gd name="T5" fmla="*/ 33 h 117"/>
                <a:gd name="T6" fmla="*/ 28 w 108"/>
                <a:gd name="T7" fmla="*/ 32 h 117"/>
                <a:gd name="T8" fmla="*/ 29 w 108"/>
                <a:gd name="T9" fmla="*/ 29 h 117"/>
                <a:gd name="T10" fmla="*/ 23 w 108"/>
                <a:gd name="T11" fmla="*/ 4 h 117"/>
                <a:gd name="T12" fmla="*/ 24 w 108"/>
                <a:gd name="T13" fmla="*/ 1 h 117"/>
                <a:gd name="T14" fmla="*/ 27 w 108"/>
                <a:gd name="T15" fmla="*/ 1 h 117"/>
                <a:gd name="T16" fmla="*/ 106 w 108"/>
                <a:gd name="T17" fmla="*/ 56 h 117"/>
                <a:gd name="T18" fmla="*/ 108 w 108"/>
                <a:gd name="T19" fmla="*/ 59 h 117"/>
                <a:gd name="T20" fmla="*/ 106 w 108"/>
                <a:gd name="T21" fmla="*/ 61 h 117"/>
                <a:gd name="T22" fmla="*/ 27 w 108"/>
                <a:gd name="T23" fmla="*/ 117 h 117"/>
                <a:gd name="T24" fmla="*/ 24 w 108"/>
                <a:gd name="T25" fmla="*/ 117 h 117"/>
                <a:gd name="T26" fmla="*/ 23 w 108"/>
                <a:gd name="T27" fmla="*/ 114 h 117"/>
                <a:gd name="T28" fmla="*/ 29 w 108"/>
                <a:gd name="T29" fmla="*/ 88 h 117"/>
                <a:gd name="T30" fmla="*/ 28 w 108"/>
                <a:gd name="T31" fmla="*/ 85 h 117"/>
                <a:gd name="T32" fmla="*/ 26 w 108"/>
                <a:gd name="T33" fmla="*/ 84 h 117"/>
                <a:gd name="T34" fmla="*/ 0 w 108"/>
                <a:gd name="T35" fmla="*/ 8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117"/>
                <a:gd name="T56" fmla="*/ 108 w 108"/>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117">
                  <a:moveTo>
                    <a:pt x="0" y="84"/>
                  </a:moveTo>
                  <a:cubicBezTo>
                    <a:pt x="0" y="34"/>
                    <a:pt x="0" y="34"/>
                    <a:pt x="0" y="34"/>
                  </a:cubicBezTo>
                  <a:cubicBezTo>
                    <a:pt x="9" y="34"/>
                    <a:pt x="17" y="33"/>
                    <a:pt x="26" y="33"/>
                  </a:cubicBezTo>
                  <a:cubicBezTo>
                    <a:pt x="27" y="33"/>
                    <a:pt x="28" y="32"/>
                    <a:pt x="28" y="32"/>
                  </a:cubicBezTo>
                  <a:cubicBezTo>
                    <a:pt x="29" y="31"/>
                    <a:pt x="29" y="30"/>
                    <a:pt x="29" y="29"/>
                  </a:cubicBezTo>
                  <a:cubicBezTo>
                    <a:pt x="23" y="4"/>
                    <a:pt x="23" y="4"/>
                    <a:pt x="23" y="4"/>
                  </a:cubicBezTo>
                  <a:cubicBezTo>
                    <a:pt x="23" y="2"/>
                    <a:pt x="23" y="1"/>
                    <a:pt x="24" y="1"/>
                  </a:cubicBezTo>
                  <a:cubicBezTo>
                    <a:pt x="25" y="0"/>
                    <a:pt x="26" y="0"/>
                    <a:pt x="27" y="1"/>
                  </a:cubicBezTo>
                  <a:cubicBezTo>
                    <a:pt x="106" y="56"/>
                    <a:pt x="106" y="56"/>
                    <a:pt x="106" y="56"/>
                  </a:cubicBezTo>
                  <a:cubicBezTo>
                    <a:pt x="107" y="57"/>
                    <a:pt x="108" y="58"/>
                    <a:pt x="108" y="59"/>
                  </a:cubicBezTo>
                  <a:cubicBezTo>
                    <a:pt x="108" y="59"/>
                    <a:pt x="107" y="60"/>
                    <a:pt x="106" y="61"/>
                  </a:cubicBezTo>
                  <a:cubicBezTo>
                    <a:pt x="80" y="79"/>
                    <a:pt x="54" y="98"/>
                    <a:pt x="27" y="117"/>
                  </a:cubicBezTo>
                  <a:cubicBezTo>
                    <a:pt x="26" y="117"/>
                    <a:pt x="25" y="117"/>
                    <a:pt x="24" y="117"/>
                  </a:cubicBezTo>
                  <a:cubicBezTo>
                    <a:pt x="23" y="116"/>
                    <a:pt x="23" y="115"/>
                    <a:pt x="23" y="114"/>
                  </a:cubicBezTo>
                  <a:cubicBezTo>
                    <a:pt x="29" y="88"/>
                    <a:pt x="29" y="88"/>
                    <a:pt x="29" y="88"/>
                  </a:cubicBezTo>
                  <a:cubicBezTo>
                    <a:pt x="29" y="87"/>
                    <a:pt x="29" y="86"/>
                    <a:pt x="28" y="85"/>
                  </a:cubicBezTo>
                  <a:cubicBezTo>
                    <a:pt x="28" y="85"/>
                    <a:pt x="27" y="84"/>
                    <a:pt x="26" y="84"/>
                  </a:cubicBezTo>
                  <a:cubicBezTo>
                    <a:pt x="17" y="84"/>
                    <a:pt x="9" y="84"/>
                    <a:pt x="0" y="84"/>
                  </a:cubicBezTo>
                  <a:close/>
                </a:path>
              </a:pathLst>
            </a:custGeom>
            <a:solidFill>
              <a:srgbClr val="AEDC4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7" name="Freeform 6"/>
            <p:cNvSpPr>
              <a:spLocks noChangeArrowheads="1"/>
            </p:cNvSpPr>
            <p:nvPr/>
          </p:nvSpPr>
          <p:spPr bwMode="auto">
            <a:xfrm>
              <a:off x="0" y="0"/>
              <a:ext cx="409575" cy="355600"/>
            </a:xfrm>
            <a:custGeom>
              <a:avLst/>
              <a:gdLst>
                <a:gd name="T0" fmla="*/ 108 w 108"/>
                <a:gd name="T1" fmla="*/ 43 h 93"/>
                <a:gd name="T2" fmla="*/ 108 w 108"/>
                <a:gd name="T3" fmla="*/ 93 h 93"/>
                <a:gd name="T4" fmla="*/ 107 w 108"/>
                <a:gd name="T5" fmla="*/ 93 h 93"/>
                <a:gd name="T6" fmla="*/ 107 w 108"/>
                <a:gd name="T7" fmla="*/ 93 h 93"/>
                <a:gd name="T8" fmla="*/ 94 w 108"/>
                <a:gd name="T9" fmla="*/ 93 h 93"/>
                <a:gd name="T10" fmla="*/ 1 w 108"/>
                <a:gd name="T11" fmla="*/ 0 h 93"/>
                <a:gd name="T12" fmla="*/ 107 w 108"/>
                <a:gd name="T13" fmla="*/ 43 h 93"/>
                <a:gd name="T14" fmla="*/ 108 w 108"/>
                <a:gd name="T15" fmla="*/ 43 h 93"/>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93"/>
                <a:gd name="T26" fmla="*/ 108 w 108"/>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93">
                  <a:moveTo>
                    <a:pt x="108" y="43"/>
                  </a:moveTo>
                  <a:cubicBezTo>
                    <a:pt x="108" y="93"/>
                    <a:pt x="108" y="93"/>
                    <a:pt x="108" y="93"/>
                  </a:cubicBezTo>
                  <a:cubicBezTo>
                    <a:pt x="107" y="93"/>
                    <a:pt x="107" y="93"/>
                    <a:pt x="107" y="93"/>
                  </a:cubicBezTo>
                  <a:cubicBezTo>
                    <a:pt x="107" y="93"/>
                    <a:pt x="107" y="93"/>
                    <a:pt x="107" y="93"/>
                  </a:cubicBezTo>
                  <a:cubicBezTo>
                    <a:pt x="94" y="93"/>
                    <a:pt x="94" y="93"/>
                    <a:pt x="94" y="93"/>
                  </a:cubicBezTo>
                  <a:cubicBezTo>
                    <a:pt x="22" y="93"/>
                    <a:pt x="0" y="55"/>
                    <a:pt x="1" y="0"/>
                  </a:cubicBezTo>
                  <a:cubicBezTo>
                    <a:pt x="34" y="34"/>
                    <a:pt x="35" y="43"/>
                    <a:pt x="107" y="43"/>
                  </a:cubicBezTo>
                  <a:lnTo>
                    <a:pt x="108" y="43"/>
                  </a:lnTo>
                  <a:close/>
                </a:path>
              </a:pathLst>
            </a:custGeom>
            <a:solidFill>
              <a:srgbClr val="AEDC4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62" name="矩形 69"/>
          <p:cNvSpPr>
            <a:spLocks noChangeArrowheads="1"/>
          </p:cNvSpPr>
          <p:nvPr/>
        </p:nvSpPr>
        <p:spPr bwMode="auto">
          <a:xfrm>
            <a:off x="4795430" y="1584325"/>
            <a:ext cx="374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核心自主知识产权</a:t>
            </a:r>
            <a:endPar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endParaRPr>
          </a:p>
          <a:p>
            <a:pPr algn="r">
              <a:lnSpc>
                <a:spcPct val="150000"/>
              </a:lnSpc>
            </a:pPr>
            <a:r>
              <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rPr>
              <a:t>30</a:t>
            </a: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分</a:t>
            </a:r>
            <a:endParaRPr lang="zh-CN" altLang="en-US" dirty="0">
              <a:latin typeface="微软雅黑" panose="020B0503020204020204" pitchFamily="34" charset="-122"/>
              <a:ea typeface="微软雅黑" panose="020B0503020204020204" pitchFamily="34" charset="-122"/>
            </a:endParaRPr>
          </a:p>
        </p:txBody>
      </p:sp>
      <p:sp>
        <p:nvSpPr>
          <p:cNvPr id="63" name="矩形 70"/>
          <p:cNvSpPr>
            <a:spLocks noChangeArrowheads="1"/>
          </p:cNvSpPr>
          <p:nvPr/>
        </p:nvSpPr>
        <p:spPr bwMode="auto">
          <a:xfrm>
            <a:off x="4795430" y="2778125"/>
            <a:ext cx="374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研究开发组织管理</a:t>
            </a:r>
            <a:endPar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endParaRPr>
          </a:p>
          <a:p>
            <a:pPr algn="r">
              <a:lnSpc>
                <a:spcPct val="150000"/>
              </a:lnSpc>
            </a:pPr>
            <a:r>
              <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rPr>
              <a:t>20</a:t>
            </a: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分</a:t>
            </a:r>
            <a:endParaRPr lang="zh-CN" altLang="en-US" dirty="0">
              <a:latin typeface="微软雅黑" panose="020B0503020204020204" pitchFamily="34" charset="-122"/>
              <a:ea typeface="微软雅黑" panose="020B0503020204020204" pitchFamily="34" charset="-122"/>
            </a:endParaRPr>
          </a:p>
        </p:txBody>
      </p:sp>
      <p:sp>
        <p:nvSpPr>
          <p:cNvPr id="64" name="矩形 71"/>
          <p:cNvSpPr>
            <a:spLocks noChangeArrowheads="1"/>
          </p:cNvSpPr>
          <p:nvPr/>
        </p:nvSpPr>
        <p:spPr bwMode="auto">
          <a:xfrm>
            <a:off x="4795430" y="3959225"/>
            <a:ext cx="374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科技成果转化能力</a:t>
            </a:r>
            <a:endPar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endParaRPr>
          </a:p>
          <a:p>
            <a:pPr algn="r">
              <a:lnSpc>
                <a:spcPct val="150000"/>
              </a:lnSpc>
            </a:pPr>
            <a:r>
              <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rPr>
              <a:t>30</a:t>
            </a: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分</a:t>
            </a:r>
            <a:endParaRPr lang="zh-CN" altLang="en-US" dirty="0">
              <a:latin typeface="微软雅黑" panose="020B0503020204020204" pitchFamily="34" charset="-122"/>
              <a:ea typeface="微软雅黑" panose="020B0503020204020204" pitchFamily="34" charset="-122"/>
            </a:endParaRPr>
          </a:p>
        </p:txBody>
      </p:sp>
      <p:sp>
        <p:nvSpPr>
          <p:cNvPr id="65" name="矩形 72"/>
          <p:cNvSpPr>
            <a:spLocks noChangeArrowheads="1"/>
          </p:cNvSpPr>
          <p:nvPr/>
        </p:nvSpPr>
        <p:spPr bwMode="auto">
          <a:xfrm>
            <a:off x="4795430" y="5087938"/>
            <a:ext cx="374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smtClean="0">
                <a:solidFill>
                  <a:srgbClr val="424242"/>
                </a:solidFill>
                <a:latin typeface="微软雅黑" panose="020B0503020204020204" pitchFamily="34" charset="-122"/>
                <a:ea typeface="微软雅黑" panose="020B0503020204020204" pitchFamily="34" charset="-122"/>
                <a:sym typeface="宋体" pitchFamily="2" charset="-122"/>
              </a:rPr>
              <a:t>成长性指标</a:t>
            </a:r>
            <a:endPar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endParaRPr>
          </a:p>
          <a:p>
            <a:pPr algn="r">
              <a:lnSpc>
                <a:spcPct val="150000"/>
              </a:lnSpc>
            </a:pPr>
            <a:r>
              <a:rPr lang="en-US" altLang="zh-CN" sz="1200" dirty="0" smtClean="0">
                <a:solidFill>
                  <a:srgbClr val="424242"/>
                </a:solidFill>
                <a:latin typeface="微软雅黑" panose="020B0503020204020204" pitchFamily="34" charset="-122"/>
                <a:ea typeface="微软雅黑" panose="020B0503020204020204" pitchFamily="34" charset="-122"/>
                <a:sym typeface="宋体" pitchFamily="2" charset="-122"/>
              </a:rPr>
              <a:t>20</a:t>
            </a:r>
            <a:r>
              <a:rPr lang="zh-CN" altLang="en-US" sz="1200" dirty="0">
                <a:solidFill>
                  <a:srgbClr val="424242"/>
                </a:solidFill>
                <a:latin typeface="微软雅黑" panose="020B0503020204020204" pitchFamily="34" charset="-122"/>
                <a:ea typeface="微软雅黑" panose="020B0503020204020204" pitchFamily="34" charset="-122"/>
                <a:sym typeface="宋体" pitchFamily="2" charset="-122"/>
              </a:rPr>
              <a:t>分</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423090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 xmlns:p14="http://schemas.microsoft.com/office/powerpoint/2010/main" val="2117494026"/>
              </p:ext>
            </p:extLst>
          </p:nvPr>
        </p:nvGraphicFramePr>
        <p:xfrm>
          <a:off x="1055077" y="2264898"/>
          <a:ext cx="10213145" cy="4144111"/>
        </p:xfrm>
        <a:graphic>
          <a:graphicData uri="http://schemas.openxmlformats.org/drawingml/2006/table">
            <a:tbl>
              <a:tblPr firstRow="1" bandRow="1">
                <a:tableStyleId>{5C22544A-7EE6-4342-B048-85BDC9FD1C3A}</a:tableStyleId>
              </a:tblPr>
              <a:tblGrid>
                <a:gridCol w="1245772"/>
                <a:gridCol w="6519594"/>
                <a:gridCol w="2447779"/>
              </a:tblGrid>
              <a:tr h="520523">
                <a:tc>
                  <a:txBody>
                    <a:bodyPr/>
                    <a:lstStyle/>
                    <a:p>
                      <a:pPr algn="ctr">
                        <a:lnSpc>
                          <a:spcPct val="150000"/>
                        </a:lnSpc>
                      </a:pPr>
                      <a:r>
                        <a:rPr lang="zh-CN" altLang="en-US" sz="1800" dirty="0" smtClean="0">
                          <a:latin typeface="微软雅黑" panose="020B0503020204020204" pitchFamily="34" charset="-122"/>
                          <a:ea typeface="微软雅黑" panose="020B0503020204020204" pitchFamily="34" charset="-122"/>
                        </a:rPr>
                        <a:t>序号</a:t>
                      </a:r>
                      <a:endParaRPr lang="zh-CN" altLang="en-US" sz="1800" dirty="0">
                        <a:latin typeface="微软雅黑" panose="020B0503020204020204" pitchFamily="34" charset="-122"/>
                        <a:ea typeface="微软雅黑" panose="020B0503020204020204" pitchFamily="34" charset="-122"/>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zh-CN" sz="1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宋体" pitchFamily="2" charset="-122"/>
                        </a:rPr>
                        <a:t>知识产权相关评价指标</a:t>
                      </a:r>
                      <a:endParaRPr kumimoji="0" lang="zh-CN" altLang="zh-CN" sz="1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endParaRPr>
                    </a:p>
                  </a:txBody>
                  <a:tcPr/>
                </a:tc>
                <a:tc>
                  <a:txBody>
                    <a:bodyPr/>
                    <a:lstStyle/>
                    <a:p>
                      <a:pPr algn="ctr">
                        <a:lnSpc>
                          <a:spcPct val="150000"/>
                        </a:lnSpc>
                      </a:pPr>
                      <a:r>
                        <a:rPr lang="zh-CN" altLang="en-US" sz="1800" dirty="0" smtClean="0">
                          <a:latin typeface="微软雅黑" panose="020B0503020204020204" pitchFamily="34" charset="-122"/>
                          <a:ea typeface="微软雅黑" panose="020B0503020204020204" pitchFamily="34" charset="-122"/>
                        </a:rPr>
                        <a:t>分值</a:t>
                      </a:r>
                      <a:endParaRPr lang="zh-CN" altLang="en-US" sz="1800" dirty="0">
                        <a:latin typeface="微软雅黑" panose="020B0503020204020204" pitchFamily="34" charset="-122"/>
                        <a:ea typeface="微软雅黑" panose="020B0503020204020204" pitchFamily="34" charset="-122"/>
                      </a:endParaRPr>
                    </a:p>
                  </a:txBody>
                  <a:tcPr/>
                </a:tc>
              </a:tr>
              <a:tr h="590844">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技术的先进程度</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8</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520505">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对主要产品（服务）在技术上发挥核心支持作用</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8</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604911">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知识产权数量</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8</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548639">
                <a:tc>
                  <a:txBody>
                    <a:bodyPr/>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知识产权获得方式</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6</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901489">
                <a:tc>
                  <a:txBody>
                    <a:bodyPr/>
                    <a:lstStyle/>
                    <a:p>
                      <a:pPr algn="ctr">
                        <a:lnSpc>
                          <a:spcPct val="250000"/>
                        </a:lnSpc>
                      </a:pPr>
                      <a:r>
                        <a:rPr lang="en-US" altLang="zh-CN" sz="1600" dirty="0" smtClean="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base" latinLnBrk="0" hangingPunct="1">
                        <a:lnSpc>
                          <a:spcPct val="150000"/>
                        </a:lnSpc>
                        <a:spcBef>
                          <a:spcPct val="0"/>
                        </a:spcBef>
                        <a:spcAft>
                          <a:spcPts val="375"/>
                        </a:spcAft>
                        <a:buClrTx/>
                        <a:buSzTx/>
                        <a:buFontTx/>
                        <a:buNone/>
                        <a:tabLst/>
                      </a:pP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企业制定国家标准、行业标准、检测方法、技术规范的情况（作为参考条件，最多加</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2</a:t>
                      </a: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分）</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2</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r h="449010">
                <a:tc gridSpan="2">
                  <a:txBody>
                    <a:bodyPr/>
                    <a:lstStyle/>
                    <a:p>
                      <a:pPr algn="ctr">
                        <a:lnSpc>
                          <a:spcPct val="150000"/>
                        </a:lnSpc>
                      </a:pPr>
                      <a:r>
                        <a:rPr lang="zh-CN" altLang="en-US" sz="1600" b="1" dirty="0" smtClean="0">
                          <a:latin typeface="微软雅黑" panose="020B0503020204020204" pitchFamily="34" charset="-122"/>
                          <a:ea typeface="微软雅黑" panose="020B0503020204020204" pitchFamily="34" charset="-122"/>
                        </a:rPr>
                        <a:t>分值</a:t>
                      </a:r>
                      <a:endParaRPr lang="zh-CN" altLang="en-US" sz="1600" b="1" dirty="0">
                        <a:latin typeface="微软雅黑" panose="020B0503020204020204" pitchFamily="34" charset="-122"/>
                        <a:ea typeface="微软雅黑" panose="020B0503020204020204" pitchFamily="34" charset="-122"/>
                      </a:endParaRPr>
                    </a:p>
                  </a:txBody>
                  <a:tcPr/>
                </a:tc>
                <a:tc hMerge="1">
                  <a:txBody>
                    <a:bodyPr/>
                    <a:lstStyle/>
                    <a:p>
                      <a:endParaRPr lang="zh-CN" altLang="en-US" dirty="0"/>
                    </a:p>
                  </a:txBody>
                  <a:tcPr/>
                </a:tc>
                <a:tc>
                  <a:txBody>
                    <a:bodyPr/>
                    <a:lstStyle/>
                    <a:p>
                      <a:pPr marL="0" marR="0" lvl="0" indent="0" algn="ctr" defTabSz="914400" rtl="0" eaLnBrk="1" fontAlgn="base" latinLnBrk="0" hangingPunct="1">
                        <a:lnSpc>
                          <a:spcPct val="150000"/>
                        </a:lnSpc>
                        <a:spcBef>
                          <a:spcPct val="0"/>
                        </a:spcBef>
                        <a:spcAft>
                          <a:spcPts val="375"/>
                        </a:spcAft>
                        <a:buClrTx/>
                        <a:buSzTx/>
                        <a:buFontTx/>
                        <a:buNone/>
                        <a:tabLst/>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rPr>
                        <a:t>30</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68580" marR="68580" marT="0" marB="0" anchor="ctr" horzOverflow="overflow"/>
                </a:tc>
              </a:tr>
            </a:tbl>
          </a:graphicData>
        </a:graphic>
      </p:graphicFrame>
      <p:grpSp>
        <p:nvGrpSpPr>
          <p:cNvPr id="6" name="组合 8"/>
          <p:cNvGrpSpPr/>
          <p:nvPr/>
        </p:nvGrpSpPr>
        <p:grpSpPr>
          <a:xfrm>
            <a:off x="4262511" y="1294228"/>
            <a:ext cx="3094892" cy="492369"/>
            <a:chOff x="4262511" y="1294228"/>
            <a:chExt cx="3094892" cy="492369"/>
          </a:xfrm>
        </p:grpSpPr>
        <p:sp>
          <p:nvSpPr>
            <p:cNvPr id="5" name="圆角矩形 4"/>
            <p:cNvSpPr/>
            <p:nvPr/>
          </p:nvSpPr>
          <p:spPr>
            <a:xfrm>
              <a:off x="4262511" y="1294228"/>
              <a:ext cx="3094892" cy="49236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262511" y="1364568"/>
              <a:ext cx="3094892"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核心自主知识产权</a:t>
              </a:r>
              <a:r>
                <a:rPr lang="zh-CN" altLang="en-US" b="1" dirty="0" smtClean="0">
                  <a:solidFill>
                    <a:schemeClr val="bg1"/>
                  </a:solidFill>
                  <a:latin typeface="微软雅黑" panose="020B0503020204020204" pitchFamily="34" charset="-122"/>
                  <a:ea typeface="微软雅黑" panose="020B0503020204020204" pitchFamily="34" charset="-122"/>
                </a:rPr>
                <a:t>条件</a:t>
              </a:r>
              <a:r>
                <a:rPr lang="en-US" altLang="zh-CN" b="1" dirty="0" smtClean="0">
                  <a:solidFill>
                    <a:schemeClr val="bg1"/>
                  </a:solidFill>
                  <a:latin typeface="微软雅黑" panose="020B0503020204020204" pitchFamily="34" charset="-122"/>
                  <a:ea typeface="微软雅黑" panose="020B0503020204020204" pitchFamily="34" charset="-122"/>
                </a:rPr>
                <a:t>-30</a:t>
              </a:r>
              <a:r>
                <a:rPr lang="zh-CN" altLang="en-US" b="1" dirty="0" smtClean="0">
                  <a:solidFill>
                    <a:schemeClr val="bg1"/>
                  </a:solidFill>
                  <a:latin typeface="微软雅黑" panose="020B0503020204020204" pitchFamily="34" charset="-122"/>
                  <a:ea typeface="微软雅黑" panose="020B0503020204020204" pitchFamily="34" charset="-122"/>
                </a:rPr>
                <a:t>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 xmlns:p14="http://schemas.microsoft.com/office/powerpoint/2010/main" val="3718609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262511" y="1294228"/>
            <a:ext cx="3094892" cy="492369"/>
            <a:chOff x="4262511" y="1294228"/>
            <a:chExt cx="3094892" cy="492369"/>
          </a:xfrm>
        </p:grpSpPr>
        <p:sp>
          <p:nvSpPr>
            <p:cNvPr id="5" name="圆角矩形 4"/>
            <p:cNvSpPr/>
            <p:nvPr/>
          </p:nvSpPr>
          <p:spPr>
            <a:xfrm>
              <a:off x="4262511" y="1294228"/>
              <a:ext cx="3094892" cy="49236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62511" y="1364568"/>
              <a:ext cx="3094892"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科技成果转化能力</a:t>
              </a:r>
              <a:r>
                <a:rPr lang="zh-CN" altLang="en-US" b="1" dirty="0" smtClean="0">
                  <a:solidFill>
                    <a:schemeClr val="bg1"/>
                  </a:solidFill>
                  <a:latin typeface="微软雅黑" panose="020B0503020204020204" pitchFamily="34" charset="-122"/>
                  <a:ea typeface="微软雅黑" panose="020B0503020204020204" pitchFamily="34" charset="-122"/>
                </a:rPr>
                <a:t>条件</a:t>
              </a:r>
              <a:r>
                <a:rPr lang="en-US" altLang="zh-CN" b="1" dirty="0" smtClean="0">
                  <a:solidFill>
                    <a:schemeClr val="bg1"/>
                  </a:solidFill>
                  <a:latin typeface="微软雅黑" panose="020B0503020204020204" pitchFamily="34" charset="-122"/>
                  <a:ea typeface="微软雅黑" panose="020B0503020204020204" pitchFamily="34" charset="-122"/>
                </a:rPr>
                <a:t>-30</a:t>
              </a:r>
              <a:r>
                <a:rPr lang="zh-CN" altLang="en-US" b="1" dirty="0" smtClean="0">
                  <a:solidFill>
                    <a:schemeClr val="bg1"/>
                  </a:solidFill>
                  <a:latin typeface="微软雅黑" panose="020B0503020204020204" pitchFamily="34" charset="-122"/>
                  <a:ea typeface="微软雅黑" panose="020B0503020204020204" pitchFamily="34" charset="-122"/>
                </a:rPr>
                <a:t>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1041008" y="1927287"/>
            <a:ext cx="10607041" cy="400110"/>
          </a:xfrm>
          <a:prstGeom prst="rect">
            <a:avLst/>
          </a:prstGeom>
          <a:noFill/>
        </p:spPr>
        <p:txBody>
          <a:bodyPr wrap="square" rtlCol="0">
            <a:spAutoFit/>
          </a:bodyPr>
          <a:lstStyle/>
          <a:p>
            <a:pPr>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企业的科技成果转化能力应该保证在近三年平均每年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项以上</a:t>
            </a:r>
          </a:p>
        </p:txBody>
      </p:sp>
      <p:sp>
        <p:nvSpPr>
          <p:cNvPr id="8" name="圆角矩形 7"/>
          <p:cNvSpPr/>
          <p:nvPr/>
        </p:nvSpPr>
        <p:spPr>
          <a:xfrm>
            <a:off x="2236787" y="2560320"/>
            <a:ext cx="2363372" cy="2926080"/>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377467" y="2715068"/>
            <a:ext cx="2096083" cy="2677656"/>
          </a:xfrm>
          <a:prstGeom prst="rect">
            <a:avLst/>
          </a:prstGeom>
          <a:noFill/>
        </p:spPr>
        <p:txBody>
          <a:bodyPr wrap="square" rtlCol="0">
            <a:spAutoFit/>
          </a:bodyPr>
          <a:lstStyle/>
          <a:p>
            <a:pPr>
              <a:lnSpc>
                <a:spcPct val="150000"/>
              </a:lnSpc>
              <a:defRPr/>
            </a:pPr>
            <a:r>
              <a:rPr lang="zh-CN" altLang="en-US" sz="1400" b="1" dirty="0" smtClean="0">
                <a:latin typeface="微软雅黑" panose="020B0503020204020204" pitchFamily="34" charset="-122"/>
                <a:ea typeface="微软雅黑" panose="020B0503020204020204" pitchFamily="34" charset="-122"/>
              </a:rPr>
              <a:t>科技</a:t>
            </a:r>
            <a:r>
              <a:rPr lang="zh-CN" altLang="en-US" sz="1400" b="1" dirty="0">
                <a:latin typeface="微软雅黑" panose="020B0503020204020204" pitchFamily="34" charset="-122"/>
                <a:ea typeface="微软雅黑" panose="020B0503020204020204" pitchFamily="34" charset="-122"/>
              </a:rPr>
              <a:t>成果</a:t>
            </a:r>
            <a:r>
              <a:rPr lang="zh-CN" altLang="en-US" sz="1400" b="1"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专利</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版权</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技术</a:t>
            </a:r>
            <a:r>
              <a:rPr lang="zh-CN" altLang="en-US" sz="1400" dirty="0">
                <a:latin typeface="微软雅黑" panose="020B0503020204020204" pitchFamily="34" charset="-122"/>
                <a:ea typeface="微软雅黑" panose="020B0503020204020204" pitchFamily="34" charset="-122"/>
              </a:rPr>
              <a:t>诀窍</a:t>
            </a: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技术</a:t>
            </a:r>
            <a:r>
              <a:rPr lang="zh-CN" altLang="en-US" sz="1400" dirty="0">
                <a:latin typeface="微软雅黑" panose="020B0503020204020204" pitchFamily="34" charset="-122"/>
                <a:ea typeface="微软雅黑" panose="020B0503020204020204" pitchFamily="34" charset="-122"/>
              </a:rPr>
              <a:t>路线</a:t>
            </a: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技术</a:t>
            </a:r>
            <a:r>
              <a:rPr lang="zh-CN" altLang="en-US" sz="1400" dirty="0">
                <a:latin typeface="微软雅黑" panose="020B0503020204020204" pitchFamily="34" charset="-122"/>
                <a:ea typeface="微软雅黑" panose="020B0503020204020204" pitchFamily="34" charset="-122"/>
              </a:rPr>
              <a:t>合同</a:t>
            </a: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软件</a:t>
            </a:r>
            <a:r>
              <a:rPr lang="zh-CN" altLang="en-US" sz="1400" dirty="0">
                <a:latin typeface="微软雅黑" panose="020B0503020204020204" pitchFamily="34" charset="-122"/>
                <a:ea typeface="微软雅黑" panose="020B0503020204020204" pitchFamily="34" charset="-122"/>
              </a:rPr>
              <a:t>著作权</a:t>
            </a:r>
          </a:p>
          <a:p>
            <a:pPr marL="285750" indent="-285750">
              <a:lnSpc>
                <a:spcPct val="150000"/>
              </a:lnSpc>
              <a:buFont typeface="Wingdings" panose="05000000000000000000" pitchFamily="2" charset="2"/>
              <a:buChar char="Ø"/>
              <a:defRPr/>
            </a:pPr>
            <a:r>
              <a:rPr lang="zh-CN" altLang="en-US" sz="1400" dirty="0" smtClean="0">
                <a:latin typeface="微软雅黑" panose="020B0503020204020204" pitchFamily="34" charset="-122"/>
                <a:ea typeface="微软雅黑" panose="020B0503020204020204" pitchFamily="34" charset="-122"/>
              </a:rPr>
              <a:t>集成电路</a:t>
            </a:r>
            <a:r>
              <a:rPr lang="zh-CN" altLang="en-US" sz="1400" dirty="0">
                <a:latin typeface="微软雅黑" panose="020B0503020204020204" pitchFamily="34" charset="-122"/>
                <a:ea typeface="微软雅黑" panose="020B0503020204020204" pitchFamily="34" charset="-122"/>
              </a:rPr>
              <a:t>布图</a:t>
            </a:r>
            <a:r>
              <a:rPr lang="zh-CN" altLang="en-US" sz="1400" dirty="0" smtClean="0">
                <a:latin typeface="微软雅黑" panose="020B0503020204020204" pitchFamily="34" charset="-122"/>
                <a:ea typeface="微软雅黑" panose="020B0503020204020204" pitchFamily="34" charset="-122"/>
              </a:rPr>
              <a:t>等</a:t>
            </a:r>
            <a:endParaRPr lang="zh-CN" altLang="en-US" sz="1400" dirty="0">
              <a:latin typeface="微软雅黑" panose="020B0503020204020204" pitchFamily="34" charset="-122"/>
              <a:ea typeface="微软雅黑" panose="020B0503020204020204" pitchFamily="34" charset="-122"/>
            </a:endParaRPr>
          </a:p>
        </p:txBody>
      </p:sp>
      <p:sp>
        <p:nvSpPr>
          <p:cNvPr id="12" name="右箭头 11"/>
          <p:cNvSpPr/>
          <p:nvPr/>
        </p:nvSpPr>
        <p:spPr>
          <a:xfrm>
            <a:off x="4740836" y="3601329"/>
            <a:ext cx="2278966" cy="773723"/>
          </a:xfrm>
          <a:prstGeom prst="rightArrow">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740836" y="3460652"/>
            <a:ext cx="1814732" cy="307777"/>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转化（内部</a:t>
            </a:r>
            <a:r>
              <a:rPr lang="en-US" altLang="zh-CN" sz="1400" dirty="0" smtClean="0">
                <a:latin typeface="微软雅黑" panose="020B0503020204020204" pitchFamily="34" charset="-122"/>
                <a:ea typeface="微软雅黑" panose="020B0503020204020204" pitchFamily="34" charset="-122"/>
              </a:rPr>
              <a:t>&amp;</a:t>
            </a:r>
            <a:r>
              <a:rPr lang="zh-CN" altLang="en-US" sz="1400" dirty="0" smtClean="0">
                <a:latin typeface="微软雅黑" panose="020B0503020204020204" pitchFamily="34" charset="-122"/>
                <a:ea typeface="微软雅黑" panose="020B0503020204020204" pitchFamily="34" charset="-122"/>
              </a:rPr>
              <a:t>外部）</a:t>
            </a:r>
            <a:endParaRPr lang="zh-CN" altLang="en-US" sz="14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740835" y="4375052"/>
            <a:ext cx="2152358"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立项、研发、生产、</a:t>
            </a:r>
            <a:r>
              <a:rPr lang="zh-CN" altLang="en-US" sz="1400" b="1" dirty="0" smtClean="0">
                <a:latin typeface="微软雅黑" panose="020B0503020204020204" pitchFamily="34" charset="-122"/>
                <a:ea typeface="微软雅黑" panose="020B0503020204020204" pitchFamily="34" charset="-122"/>
              </a:rPr>
              <a:t>销售</a:t>
            </a:r>
            <a:endParaRPr lang="zh-CN" altLang="en-US" sz="1400" b="1" dirty="0">
              <a:latin typeface="微软雅黑" panose="020B0503020204020204" pitchFamily="34" charset="-122"/>
              <a:ea typeface="微软雅黑" panose="020B0503020204020204" pitchFamily="34" charset="-122"/>
            </a:endParaRPr>
          </a:p>
        </p:txBody>
      </p:sp>
      <p:sp>
        <p:nvSpPr>
          <p:cNvPr id="18" name="圆角矩形 17"/>
          <p:cNvSpPr/>
          <p:nvPr/>
        </p:nvSpPr>
        <p:spPr>
          <a:xfrm>
            <a:off x="7188618" y="2590856"/>
            <a:ext cx="2363372" cy="2926080"/>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7336330" y="2873938"/>
            <a:ext cx="2096083" cy="2246769"/>
          </a:xfrm>
          <a:prstGeom prst="rect">
            <a:avLst/>
          </a:prstGeom>
          <a:noFill/>
        </p:spPr>
        <p:txBody>
          <a:bodyPr wrap="square" rtlCol="0">
            <a:spAutoFit/>
          </a:bodyPr>
          <a:lstStyle/>
          <a:p>
            <a:pPr>
              <a:defRPr/>
            </a:pPr>
            <a:r>
              <a:rPr lang="zh-CN" altLang="en-US" sz="1400" b="1" dirty="0">
                <a:latin typeface="微软雅黑" panose="020B0503020204020204" pitchFamily="34" charset="-122"/>
                <a:ea typeface="微软雅黑" panose="020B0503020204020204" pitchFamily="34" charset="-122"/>
              </a:rPr>
              <a:t>判断依据：</a:t>
            </a:r>
          </a:p>
          <a:p>
            <a:pPr>
              <a:defRPr/>
            </a:pPr>
            <a:endParaRPr lang="zh-CN" altLang="en-US" sz="1400" b="1" dirty="0">
              <a:latin typeface="微软雅黑" panose="020B0503020204020204" pitchFamily="34" charset="-122"/>
              <a:ea typeface="微软雅黑" panose="020B0503020204020204" pitchFamily="34" charset="-122"/>
            </a:endParaRPr>
          </a:p>
          <a:p>
            <a:pPr>
              <a:defRPr/>
            </a:pPr>
            <a:r>
              <a:rPr lang="zh-CN" altLang="en-US" sz="1400" dirty="0">
                <a:latin typeface="微软雅黑" panose="020B0503020204020204" pitchFamily="34" charset="-122"/>
                <a:ea typeface="微软雅黑" panose="020B0503020204020204" pitchFamily="34" charset="-122"/>
              </a:rPr>
              <a:t>产   品</a:t>
            </a:r>
          </a:p>
          <a:p>
            <a:pPr>
              <a:defRPr/>
            </a:pPr>
            <a:endParaRPr lang="zh-CN" altLang="en-US" sz="1400" dirty="0">
              <a:latin typeface="微软雅黑" panose="020B0503020204020204" pitchFamily="34" charset="-122"/>
              <a:ea typeface="微软雅黑" panose="020B0503020204020204" pitchFamily="34" charset="-122"/>
            </a:endParaRPr>
          </a:p>
          <a:p>
            <a:pPr>
              <a:defRPr/>
            </a:pPr>
            <a:r>
              <a:rPr lang="zh-CN" altLang="en-US" sz="1400" dirty="0">
                <a:latin typeface="微软雅黑" panose="020B0503020204020204" pitchFamily="34" charset="-122"/>
                <a:ea typeface="微软雅黑" panose="020B0503020204020204" pitchFamily="34" charset="-122"/>
              </a:rPr>
              <a:t>服   务</a:t>
            </a:r>
          </a:p>
          <a:p>
            <a:pPr>
              <a:defRPr/>
            </a:pPr>
            <a:endParaRPr lang="zh-CN" altLang="en-US" sz="1400" dirty="0">
              <a:latin typeface="微软雅黑" panose="020B0503020204020204" pitchFamily="34" charset="-122"/>
              <a:ea typeface="微软雅黑" panose="020B0503020204020204" pitchFamily="34" charset="-122"/>
            </a:endParaRPr>
          </a:p>
          <a:p>
            <a:pPr>
              <a:defRPr/>
            </a:pPr>
            <a:r>
              <a:rPr lang="zh-CN" altLang="en-US" sz="1400" dirty="0">
                <a:latin typeface="微软雅黑" panose="020B0503020204020204" pitchFamily="34" charset="-122"/>
                <a:ea typeface="微软雅黑" panose="020B0503020204020204" pitchFamily="34" charset="-122"/>
              </a:rPr>
              <a:t>样   品</a:t>
            </a:r>
          </a:p>
          <a:p>
            <a:pPr>
              <a:defRPr/>
            </a:pPr>
            <a:endParaRPr lang="zh-CN" altLang="en-US" sz="1400" dirty="0">
              <a:latin typeface="微软雅黑" panose="020B0503020204020204" pitchFamily="34" charset="-122"/>
              <a:ea typeface="微软雅黑" panose="020B0503020204020204" pitchFamily="34" charset="-122"/>
            </a:endParaRPr>
          </a:p>
          <a:p>
            <a:pPr>
              <a:defRPr/>
            </a:pPr>
            <a:r>
              <a:rPr lang="zh-CN" altLang="en-US" sz="1400" dirty="0" smtClean="0">
                <a:latin typeface="微软雅黑" panose="020B0503020204020204" pitchFamily="34" charset="-122"/>
                <a:ea typeface="微软雅黑" panose="020B0503020204020204" pitchFamily="34" charset="-122"/>
              </a:rPr>
              <a:t>样   机</a:t>
            </a:r>
            <a:endParaRPr lang="en-US" altLang="zh-CN" sz="1400" dirty="0" smtClean="0">
              <a:latin typeface="微软雅黑" panose="020B0503020204020204" pitchFamily="34" charset="-122"/>
              <a:ea typeface="微软雅黑" panose="020B0503020204020204" pitchFamily="34" charset="-122"/>
            </a:endParaRPr>
          </a:p>
          <a:p>
            <a:pPr>
              <a:defRPr/>
            </a:pP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71985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认定依据</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153551" y="1336431"/>
            <a:ext cx="9945858"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国科</a:t>
            </a:r>
            <a:r>
              <a:rPr lang="zh-CN" altLang="en-US" dirty="0">
                <a:latin typeface="微软雅黑" panose="020B0503020204020204" pitchFamily="34" charset="-122"/>
                <a:ea typeface="微软雅黑" panose="020B0503020204020204" pitchFamily="34" charset="-122"/>
              </a:rPr>
              <a:t>发火</a:t>
            </a:r>
            <a:r>
              <a:rPr lang="en-US" altLang="zh-CN" dirty="0">
                <a:latin typeface="微软雅黑" panose="020B0503020204020204" pitchFamily="34" charset="-122"/>
                <a:ea typeface="微软雅黑" panose="020B0503020204020204" pitchFamily="34" charset="-122"/>
              </a:rPr>
              <a:t>〔2016〕32</a:t>
            </a:r>
            <a:r>
              <a:rPr lang="zh-CN" altLang="en-US" dirty="0">
                <a:latin typeface="微软雅黑" panose="020B0503020204020204" pitchFamily="34" charset="-122"/>
                <a:ea typeface="微软雅黑" panose="020B0503020204020204" pitchFamily="34" charset="-122"/>
              </a:rPr>
              <a:t>号</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高新技术企业认定管理办法</a:t>
            </a:r>
            <a:r>
              <a:rPr lang="en-US" altLang="zh-CN" dirty="0">
                <a:latin typeface="微软雅黑" panose="020B0503020204020204" pitchFamily="34" charset="-122"/>
                <a:ea typeface="微软雅黑" panose="020B0503020204020204" pitchFamily="34" charset="-122"/>
              </a:rPr>
              <a:t>》</a:t>
            </a:r>
          </a:p>
          <a:p>
            <a:pPr>
              <a:lnSpc>
                <a:spcPct val="150000"/>
              </a:lnSpc>
            </a:pPr>
            <a:r>
              <a:rPr lang="en-US" altLang="zh-CN" dirty="0">
                <a:latin typeface="微软雅黑" panose="020B0503020204020204" pitchFamily="34" charset="-122"/>
                <a:ea typeface="微软雅黑" panose="020B0503020204020204" pitchFamily="34" charset="-122"/>
              </a:rPr>
              <a:t> </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 国科</a:t>
            </a:r>
            <a:r>
              <a:rPr lang="zh-CN" altLang="en-US" dirty="0">
                <a:latin typeface="微软雅黑" panose="020B0503020204020204" pitchFamily="34" charset="-122"/>
                <a:ea typeface="微软雅黑" panose="020B0503020204020204" pitchFamily="34" charset="-122"/>
              </a:rPr>
              <a:t>发火</a:t>
            </a:r>
            <a:r>
              <a:rPr lang="en-US" altLang="zh-CN" dirty="0">
                <a:latin typeface="微软雅黑" panose="020B0503020204020204" pitchFamily="34" charset="-122"/>
                <a:ea typeface="微软雅黑" panose="020B0503020204020204" pitchFamily="34" charset="-122"/>
              </a:rPr>
              <a:t>〔2016〕195</a:t>
            </a:r>
            <a:r>
              <a:rPr lang="zh-CN" altLang="en-US" dirty="0">
                <a:latin typeface="微软雅黑" panose="020B0503020204020204" pitchFamily="34" charset="-122"/>
                <a:ea typeface="微软雅黑" panose="020B0503020204020204" pitchFamily="34" charset="-122"/>
              </a:rPr>
              <a:t>号</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高新技术企业认定管理工作指引</a:t>
            </a:r>
            <a:r>
              <a:rPr lang="en-US" altLang="zh-CN" dirty="0">
                <a:latin typeface="微软雅黑" panose="020B0503020204020204" pitchFamily="34" charset="-122"/>
                <a:ea typeface="微软雅黑" panose="020B0503020204020204" pitchFamily="34" charset="-122"/>
              </a:rPr>
              <a:t>》</a:t>
            </a: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高新技术</a:t>
            </a:r>
            <a:r>
              <a:rPr lang="zh-CN" altLang="en-US" dirty="0">
                <a:latin typeface="微软雅黑" panose="020B0503020204020204" pitchFamily="34" charset="-122"/>
                <a:ea typeface="微软雅黑" panose="020B0503020204020204" pitchFamily="34" charset="-122"/>
              </a:rPr>
              <a:t>企业是指：在</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国家重点支持的高新技术领域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内，持续进行研究开发与技术成果转化，形成企业核心</a:t>
            </a:r>
            <a:r>
              <a:rPr lang="zh-CN" altLang="en-US" b="1" dirty="0">
                <a:solidFill>
                  <a:srgbClr val="FF0000"/>
                </a:solidFill>
                <a:latin typeface="微软雅黑" panose="020B0503020204020204" pitchFamily="34" charset="-122"/>
                <a:ea typeface="微软雅黑" panose="020B0503020204020204" pitchFamily="34" charset="-122"/>
              </a:rPr>
              <a:t>自主知识产权</a:t>
            </a:r>
            <a:r>
              <a:rPr lang="zh-CN" altLang="en-US" dirty="0">
                <a:latin typeface="微软雅黑" panose="020B0503020204020204" pitchFamily="34" charset="-122"/>
                <a:ea typeface="微软雅黑" panose="020B0503020204020204" pitchFamily="34" charset="-122"/>
              </a:rPr>
              <a:t>，并以此为基础开展经营活动，在中国境内（不包括港、澳、台地区）注册的居民企业。 </a:t>
            </a:r>
            <a:endParaRPr lang="zh-CN" altLang="en-US" sz="1700" dirty="0">
              <a:latin typeface="微软雅黑" pitchFamily="34" charset="-122"/>
              <a:ea typeface="微软雅黑" pitchFamily="34" charset="-122"/>
            </a:endParaRPr>
          </a:p>
        </p:txBody>
      </p:sp>
    </p:spTree>
    <p:extLst>
      <p:ext uri="{BB962C8B-B14F-4D97-AF65-F5344CB8AC3E}">
        <p14:creationId xmlns="" xmlns:p14="http://schemas.microsoft.com/office/powerpoint/2010/main" val="3087499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262511" y="1294228"/>
            <a:ext cx="3094892" cy="492369"/>
            <a:chOff x="4262511" y="1294228"/>
            <a:chExt cx="3094892" cy="492369"/>
          </a:xfrm>
        </p:grpSpPr>
        <p:sp>
          <p:nvSpPr>
            <p:cNvPr id="5" name="圆角矩形 4"/>
            <p:cNvSpPr/>
            <p:nvPr/>
          </p:nvSpPr>
          <p:spPr>
            <a:xfrm>
              <a:off x="4262511" y="1294228"/>
              <a:ext cx="3094892" cy="49236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62511" y="1364568"/>
              <a:ext cx="3094892"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研发组织管理水平</a:t>
              </a:r>
              <a:r>
                <a:rPr lang="zh-CN" altLang="en-US" b="1" dirty="0" smtClean="0">
                  <a:solidFill>
                    <a:schemeClr val="bg1"/>
                  </a:solidFill>
                  <a:latin typeface="微软雅黑" panose="020B0503020204020204" pitchFamily="34" charset="-122"/>
                  <a:ea typeface="微软雅黑" panose="020B0503020204020204" pitchFamily="34" charset="-122"/>
                </a:rPr>
                <a:t>条件</a:t>
              </a:r>
              <a:r>
                <a:rPr lang="en-US" altLang="zh-CN" b="1" dirty="0" smtClean="0">
                  <a:solidFill>
                    <a:schemeClr val="bg1"/>
                  </a:solidFill>
                  <a:latin typeface="微软雅黑" panose="020B0503020204020204" pitchFamily="34" charset="-122"/>
                  <a:ea typeface="微软雅黑" panose="020B0503020204020204" pitchFamily="34" charset="-122"/>
                </a:rPr>
                <a:t>-20</a:t>
              </a:r>
              <a:r>
                <a:rPr lang="zh-CN" altLang="en-US" b="1" dirty="0" smtClean="0">
                  <a:solidFill>
                    <a:schemeClr val="bg1"/>
                  </a:solidFill>
                  <a:latin typeface="微软雅黑" panose="020B0503020204020204" pitchFamily="34" charset="-122"/>
                  <a:ea typeface="微软雅黑" panose="020B0503020204020204" pitchFamily="34" charset="-122"/>
                </a:rPr>
                <a:t>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1041009" y="1997627"/>
            <a:ext cx="10185009" cy="4247317"/>
          </a:xfrm>
          <a:prstGeom prst="rect">
            <a:avLst/>
          </a:prstGeom>
          <a:noFill/>
        </p:spPr>
        <p:txBody>
          <a:bodyPr wrap="square" rtlCol="0">
            <a:spAutoFit/>
          </a:bodyPr>
          <a:lstStyle/>
          <a:p>
            <a:pPr>
              <a:lnSpc>
                <a:spcPct val="150000"/>
              </a:lnSpc>
              <a:defRPr/>
            </a:pP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）制定了企业研究开发的组织管理制度，建立了研发投入核算体系，编制了研发费用辅助账；（≤</a:t>
            </a:r>
            <a:r>
              <a:rPr lang="en-US" altLang="en-US"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分）</a:t>
            </a:r>
            <a:endParaRPr lang="en-US" altLang="zh-CN" dirty="0">
              <a:latin typeface="微软雅黑" panose="020B0503020204020204" pitchFamily="34" charset="-122"/>
              <a:ea typeface="微软雅黑" panose="020B0503020204020204" pitchFamily="34" charset="-122"/>
            </a:endParaRPr>
          </a:p>
          <a:p>
            <a:pPr>
              <a:lnSpc>
                <a:spcPct val="150000"/>
              </a:lnSpc>
              <a:defRPr/>
            </a:pPr>
            <a:endParaRPr lang="zh-CN" altLang="en-US" dirty="0">
              <a:latin typeface="微软雅黑" panose="020B0503020204020204" pitchFamily="34" charset="-122"/>
              <a:ea typeface="微软雅黑" panose="020B0503020204020204" pitchFamily="34" charset="-122"/>
            </a:endParaRPr>
          </a:p>
          <a:p>
            <a:pPr>
              <a:lnSpc>
                <a:spcPct val="150000"/>
              </a:lnSpc>
              <a:defRPr/>
            </a:pP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）设立了内部科学技术研究开发机构并具备相应的科研条件，与国内外研究开发机构开展多种形式的</a:t>
            </a:r>
            <a:r>
              <a:rPr lang="zh-CN" altLang="en-US" b="1" dirty="0">
                <a:solidFill>
                  <a:srgbClr val="FF0000"/>
                </a:solidFill>
                <a:latin typeface="微软雅黑" panose="020B0503020204020204" pitchFamily="34" charset="-122"/>
                <a:ea typeface="微软雅黑" panose="020B0503020204020204" pitchFamily="34" charset="-122"/>
              </a:rPr>
              <a:t>产学研合作</a:t>
            </a: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分）</a:t>
            </a:r>
            <a:endParaRPr lang="en-US" altLang="zh-CN" dirty="0">
              <a:latin typeface="微软雅黑" panose="020B0503020204020204" pitchFamily="34" charset="-122"/>
              <a:ea typeface="微软雅黑" panose="020B0503020204020204" pitchFamily="34" charset="-122"/>
            </a:endParaRPr>
          </a:p>
          <a:p>
            <a:pPr>
              <a:lnSpc>
                <a:spcPct val="150000"/>
              </a:lnSpc>
              <a:defRPr/>
            </a:pPr>
            <a:endParaRPr lang="zh-CN" altLang="en-US" dirty="0">
              <a:latin typeface="微软雅黑" panose="020B0503020204020204" pitchFamily="34" charset="-122"/>
              <a:ea typeface="微软雅黑" panose="020B0503020204020204" pitchFamily="34" charset="-122"/>
            </a:endParaRPr>
          </a:p>
          <a:p>
            <a:pPr>
              <a:lnSpc>
                <a:spcPct val="150000"/>
              </a:lnSpc>
              <a:defRPr/>
            </a:pP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）建立了科技成果转化的组织实施与激励奖励制度，建立开放式的创新创业平台；（≤</a:t>
            </a:r>
            <a:r>
              <a:rPr lang="en-US" altLang="en-US"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分）</a:t>
            </a:r>
            <a:endParaRPr lang="en-US" altLang="zh-CN" dirty="0">
              <a:latin typeface="微软雅黑" panose="020B0503020204020204" pitchFamily="34" charset="-122"/>
              <a:ea typeface="微软雅黑" panose="020B0503020204020204" pitchFamily="34" charset="-122"/>
            </a:endParaRPr>
          </a:p>
          <a:p>
            <a:pPr>
              <a:lnSpc>
                <a:spcPct val="150000"/>
              </a:lnSpc>
              <a:defRPr/>
            </a:pPr>
            <a:endParaRPr lang="zh-CN" altLang="en-US" dirty="0">
              <a:latin typeface="微软雅黑" panose="020B0503020204020204" pitchFamily="34" charset="-122"/>
              <a:ea typeface="微软雅黑" panose="020B0503020204020204" pitchFamily="34" charset="-122"/>
            </a:endParaRPr>
          </a:p>
          <a:p>
            <a:pPr>
              <a:lnSpc>
                <a:spcPct val="150000"/>
              </a:lnSpc>
              <a:defRPr/>
            </a:pPr>
            <a:r>
              <a:rPr lang="zh-CN" altLang="en-US" dirty="0">
                <a:latin typeface="微软雅黑" panose="020B0503020204020204" pitchFamily="34" charset="-122"/>
                <a:ea typeface="微软雅黑" panose="020B0503020204020204" pitchFamily="34" charset="-122"/>
              </a:rPr>
              <a:t>（</a:t>
            </a:r>
            <a:r>
              <a:rPr lang="en-US" altLang="en-US"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）建立了科技人员的培养进修、职工技能培训、优秀人才引进，以及人才绩效评价奖励制度；（≤</a:t>
            </a:r>
            <a:r>
              <a:rPr lang="en-US" altLang="en-US"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分）</a:t>
            </a:r>
          </a:p>
        </p:txBody>
      </p:sp>
    </p:spTree>
    <p:extLst>
      <p:ext uri="{BB962C8B-B14F-4D97-AF65-F5344CB8AC3E}">
        <p14:creationId xmlns="" xmlns:p14="http://schemas.microsoft.com/office/powerpoint/2010/main" val="962338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创新能力评测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220306" y="1294228"/>
            <a:ext cx="3559127" cy="492369"/>
            <a:chOff x="4262511" y="1294228"/>
            <a:chExt cx="3094892" cy="492369"/>
          </a:xfrm>
        </p:grpSpPr>
        <p:sp>
          <p:nvSpPr>
            <p:cNvPr id="5" name="圆角矩形 4"/>
            <p:cNvSpPr/>
            <p:nvPr/>
          </p:nvSpPr>
          <p:spPr>
            <a:xfrm>
              <a:off x="4262511" y="1294228"/>
              <a:ext cx="3094892" cy="49236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62511" y="1364568"/>
              <a:ext cx="3094892"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净资产、销售收入增长</a:t>
              </a:r>
              <a:r>
                <a:rPr lang="zh-CN" altLang="en-US" b="1" dirty="0" smtClean="0">
                  <a:solidFill>
                    <a:schemeClr val="bg1"/>
                  </a:solidFill>
                  <a:latin typeface="微软雅黑" panose="020B0503020204020204" pitchFamily="34" charset="-122"/>
                  <a:ea typeface="微软雅黑" panose="020B0503020204020204" pitchFamily="34" charset="-122"/>
                </a:rPr>
                <a:t>条件</a:t>
              </a:r>
              <a:r>
                <a:rPr lang="en-US" altLang="zh-CN" b="1" dirty="0" smtClean="0">
                  <a:solidFill>
                    <a:schemeClr val="bg1"/>
                  </a:solidFill>
                  <a:latin typeface="微软雅黑" panose="020B0503020204020204" pitchFamily="34" charset="-122"/>
                  <a:ea typeface="微软雅黑" panose="020B0503020204020204" pitchFamily="34" charset="-122"/>
                </a:rPr>
                <a:t>-20</a:t>
              </a:r>
              <a:r>
                <a:rPr lang="zh-CN" altLang="en-US" b="1" dirty="0" smtClean="0">
                  <a:solidFill>
                    <a:schemeClr val="bg1"/>
                  </a:solidFill>
                  <a:latin typeface="微软雅黑" panose="020B0503020204020204" pitchFamily="34" charset="-122"/>
                  <a:ea typeface="微软雅黑" panose="020B0503020204020204" pitchFamily="34" charset="-122"/>
                </a:rPr>
                <a:t>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7" name="表格 6"/>
          <p:cNvGraphicFramePr>
            <a:graphicFrameLocks noGrp="1"/>
          </p:cNvGraphicFramePr>
          <p:nvPr>
            <p:extLst>
              <p:ext uri="{D42A27DB-BD31-4B8C-83A1-F6EECF244321}">
                <p14:modId xmlns="" xmlns:p14="http://schemas.microsoft.com/office/powerpoint/2010/main" val="2616573180"/>
              </p:ext>
            </p:extLst>
          </p:nvPr>
        </p:nvGraphicFramePr>
        <p:xfrm>
          <a:off x="1153551" y="2009450"/>
          <a:ext cx="9973994" cy="3071546"/>
        </p:xfrm>
        <a:graphic>
          <a:graphicData uri="http://schemas.openxmlformats.org/drawingml/2006/table">
            <a:tbl>
              <a:tblPr firstRow="1" bandRow="1">
                <a:tableStyleId>{5C22544A-7EE6-4342-B048-85BDC9FD1C3A}</a:tableStyleId>
              </a:tblPr>
              <a:tblGrid>
                <a:gridCol w="1688123"/>
                <a:gridCol w="1237957"/>
                <a:gridCol w="2067951"/>
                <a:gridCol w="844061"/>
                <a:gridCol w="858129"/>
                <a:gridCol w="858130"/>
                <a:gridCol w="787790"/>
                <a:gridCol w="815926"/>
                <a:gridCol w="815927"/>
              </a:tblGrid>
              <a:tr h="602666">
                <a:tc rowSpan="4">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成长性指标</a:t>
                      </a:r>
                    </a:p>
                    <a:p>
                      <a:pPr marL="0" marR="0" lvl="0" indent="0" algn="ctr" defTabSz="457200" rtl="0" eaLnBrk="0" fontAlgn="base" latinLnBrk="0" hangingPunct="0">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(20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分</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a:t>
                      </a:r>
                    </a:p>
                  </a:txBody>
                  <a:tcPr anchor="ctr" horzOverflow="overflow">
                    <a:solidFill>
                      <a:schemeClr val="accent1">
                        <a:lumMod val="20000"/>
                        <a:lumOff val="80000"/>
                      </a:schemeClr>
                    </a:solidFill>
                  </a:tcPr>
                </a:tc>
                <a:tc rowSpan="2">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得分</a:t>
                      </a:r>
                    </a:p>
                  </a:txBody>
                  <a:tcPr anchor="ctr" horzOverflow="overflow"/>
                </a:tc>
                <a:tc rowSpan="2">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指标赋值</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≥35%</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≥25%</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≥15%</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≥5%</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﹥0</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0</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anchor="ctr" horzOverflow="overflow"/>
                </a:tc>
              </a:tr>
              <a:tr h="67525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A</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9-10</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B</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7-8</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C</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5-6</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D</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3-4</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E</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1-2</a:t>
                      </a: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F</a:t>
                      </a:r>
                    </a:p>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0</a:t>
                      </a:r>
                    </a:p>
                  </a:txBody>
                  <a:tcPr anchor="ctr" horzOverflow="overflow"/>
                </a:tc>
              </a:tr>
              <a:tr h="618978">
                <a:tc vMerge="1">
                  <a:txBody>
                    <a:bodyPr/>
                    <a:lstStyle/>
                    <a:p>
                      <a:endParaRPr lang="zh-CN" altLang="en-US"/>
                    </a:p>
                  </a:txBody>
                  <a:tcPr/>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20000"/>
                        </a:spcBef>
                        <a:spcAft>
                          <a:spcPct val="0"/>
                        </a:spcAft>
                        <a:buClr>
                          <a:schemeClr val="hlink"/>
                        </a:buClr>
                        <a:buSzTx/>
                        <a:buFont typeface="Wingdings" pitchFamily="2" charset="2"/>
                        <a:buNone/>
                        <a:tabLst/>
                      </a:pP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anchor="ctr" horzOverflow="overflow"/>
                </a:tc>
                <a:tc>
                  <a:txBody>
                    <a:bodyPr/>
                    <a:lstStyle>
                      <a:lvl1pPr>
                        <a:spcBef>
                          <a:spcPct val="20000"/>
                        </a:spcBef>
                        <a:defRPr sz="2800">
                          <a:solidFill>
                            <a:schemeClr val="tx1"/>
                          </a:solidFill>
                          <a:latin typeface="Calibri" pitchFamily="34" charset="0"/>
                          <a:ea typeface="宋体" pitchFamily="2" charset="-122"/>
                          <a:sym typeface="Calibri" pitchFamily="34" charset="0"/>
                        </a:defRPr>
                      </a:lvl1pPr>
                      <a:lvl2pPr marL="742950" indent="-285750">
                        <a:spcBef>
                          <a:spcPct val="20000"/>
                        </a:spcBef>
                        <a:defRPr sz="2400">
                          <a:solidFill>
                            <a:schemeClr val="tx1"/>
                          </a:solidFill>
                          <a:latin typeface="Calibri" pitchFamily="34" charset="0"/>
                          <a:ea typeface="宋体" pitchFamily="2" charset="-122"/>
                          <a:sym typeface="Calibri" pitchFamily="34" charset="0"/>
                        </a:defRPr>
                      </a:lvl2pPr>
                      <a:lvl3pPr marL="1143000" indent="-228600">
                        <a:spcBef>
                          <a:spcPct val="20000"/>
                        </a:spcBef>
                        <a:defRPr sz="2000">
                          <a:solidFill>
                            <a:schemeClr val="tx1"/>
                          </a:solidFill>
                          <a:latin typeface="Calibri" pitchFamily="34" charset="0"/>
                          <a:ea typeface="宋体" pitchFamily="2" charset="-122"/>
                          <a:sym typeface="Calibri" pitchFamily="34" charset="0"/>
                        </a:defRPr>
                      </a:lvl3pPr>
                      <a:lvl4pPr marL="1600200" indent="-228600">
                        <a:spcBef>
                          <a:spcPct val="20000"/>
                        </a:spcBef>
                        <a:defRPr>
                          <a:solidFill>
                            <a:schemeClr val="tx1"/>
                          </a:solidFill>
                          <a:latin typeface="Calibri" pitchFamily="34" charset="0"/>
                          <a:ea typeface="宋体" pitchFamily="2" charset="-122"/>
                          <a:sym typeface="Calibri" pitchFamily="34" charset="0"/>
                        </a:defRPr>
                      </a:lvl4pPr>
                      <a:lvl5pPr marL="2057400" indent="-228600">
                        <a:spcBef>
                          <a:spcPct val="20000"/>
                        </a:spcBef>
                        <a:defRPr>
                          <a:solidFill>
                            <a:schemeClr val="tx1"/>
                          </a:solidFill>
                          <a:latin typeface="Calibri" pitchFamily="34" charset="0"/>
                          <a:ea typeface="宋体" pitchFamily="2" charset="-122"/>
                          <a:sym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sym typeface="Calibri" pitchFamily="34" charset="0"/>
                        </a:defRPr>
                      </a:lvl9pPr>
                    </a:lstStyle>
                    <a:p>
                      <a:pPr marL="0" marR="0" lvl="0" indent="0" algn="ctr" defTabSz="457200" rtl="0" eaLnBrk="1" fontAlgn="base" latinLnBrk="0" hangingPunct="1">
                        <a:lnSpc>
                          <a:spcPct val="150000"/>
                        </a:lnSpc>
                        <a:spcBef>
                          <a:spcPct val="0"/>
                        </a:spcBef>
                        <a:spcAft>
                          <a:spcPct val="0"/>
                        </a:spcAft>
                        <a:buClr>
                          <a:schemeClr val="hlink"/>
                        </a:buClr>
                        <a:buSzTx/>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净资产增长率赋值</a:t>
                      </a:r>
                    </a:p>
                    <a:p>
                      <a:pPr marL="0" marR="0" lvl="0" indent="0" algn="ctr" defTabSz="457200" rtl="0" eaLnBrk="0" fontAlgn="base" latinLnBrk="0" hangingPunct="0">
                        <a:lnSpc>
                          <a:spcPct val="150000"/>
                        </a:lnSpc>
                        <a:spcBef>
                          <a:spcPct val="0"/>
                        </a:spcBef>
                        <a:spcAft>
                          <a:spcPct val="0"/>
                        </a:spcAft>
                        <a:buClr>
                          <a:schemeClr val="hlink"/>
                        </a:buClr>
                        <a:buSzTx/>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10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分）</a:t>
                      </a:r>
                    </a:p>
                  </a:txBody>
                  <a:tcPr anchor="ctr" horzOverflow="overflow"/>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r>
              <a:tr h="810592">
                <a:tc vMerge="1">
                  <a:txBody>
                    <a:bodyPr/>
                    <a:lstStyle/>
                    <a:p>
                      <a:pPr marL="0" marR="0" lvl="0" indent="0" algn="ctr" defTabSz="4572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altLang="zh-CN" sz="1800" b="0" i="0" u="none" strike="noStrike" cap="none" normalizeH="0" baseline="0" dirty="0" smtClean="0">
                        <a:ln>
                          <a:noFill/>
                        </a:ln>
                        <a:solidFill>
                          <a:schemeClr val="tx1"/>
                        </a:solidFill>
                        <a:effectLst/>
                        <a:latin typeface="仿宋_GB2312" pitchFamily="1" charset="-122"/>
                        <a:ea typeface="仿宋_GB2312" pitchFamily="1" charset="-122"/>
                        <a:sym typeface="Calibri" pitchFamily="34" charset="0"/>
                      </a:endParaRPr>
                    </a:p>
                  </a:txBody>
                  <a:tcPr anchor="ctr" horzOverflow="overflow">
                    <a:solidFill>
                      <a:schemeClr val="accent1">
                        <a:lumMod val="20000"/>
                        <a:lumOff val="80000"/>
                      </a:schemeClr>
                    </a:solidFill>
                  </a:tcPr>
                </a:tc>
                <a:tc>
                  <a:txBody>
                    <a:bodyPr/>
                    <a:lstStyle/>
                    <a:p>
                      <a:pPr marL="0" marR="0" lvl="0" indent="0" algn="ctr" defTabSz="457200" rtl="0" eaLnBrk="1" fontAlgn="base" latinLnBrk="0" hangingPunct="1">
                        <a:lnSpc>
                          <a:spcPct val="150000"/>
                        </a:lnSpc>
                        <a:spcBef>
                          <a:spcPct val="20000"/>
                        </a:spcBef>
                        <a:spcAft>
                          <a:spcPct val="0"/>
                        </a:spcAft>
                        <a:buClr>
                          <a:schemeClr val="hlink"/>
                        </a:buClr>
                        <a:buSzTx/>
                        <a:buFont typeface="Wingdings" pitchFamily="2" charset="2"/>
                        <a:buNone/>
                        <a:tabLst/>
                      </a:pP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anchor="ctr" horzOverflow="overflow"/>
                </a:tc>
                <a:tc>
                  <a:txBody>
                    <a:bodyPr/>
                    <a:lstStyle/>
                    <a:p>
                      <a:pPr marL="0" marR="0" lvl="0" indent="0" algn="ctr" defTabSz="457200" rtl="0" eaLnBrk="0" fontAlgn="base" latinLnBrk="0" hangingPunct="0">
                        <a:lnSpc>
                          <a:spcPct val="150000"/>
                        </a:lnSpc>
                        <a:spcBef>
                          <a:spcPct val="0"/>
                        </a:spcBef>
                        <a:spcAft>
                          <a:spcPct val="0"/>
                        </a:spcAft>
                        <a:buClr>
                          <a:schemeClr val="hlink"/>
                        </a:buClr>
                        <a:buSzTx/>
                        <a:buFont typeface="Wingdings" pitchFamily="2" charset="2"/>
                        <a:buNone/>
                        <a:tabLst/>
                        <a:defRPr/>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销售增长率赋值</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p>
                      <a:pPr marL="0" marR="0" lvl="0" indent="0" algn="ctr" defTabSz="457200" rtl="0" eaLnBrk="0" fontAlgn="base" latinLnBrk="0" hangingPunct="0">
                        <a:lnSpc>
                          <a:spcPct val="150000"/>
                        </a:lnSpc>
                        <a:spcBef>
                          <a:spcPct val="0"/>
                        </a:spcBef>
                        <a:spcAft>
                          <a:spcPct val="0"/>
                        </a:spcAft>
                        <a:buClr>
                          <a:schemeClr val="hlink"/>
                        </a:buClr>
                        <a:buSzTx/>
                        <a:buFont typeface="Wingdings" pitchFamily="2" charset="2"/>
                        <a:buNone/>
                        <a:tabLst/>
                        <a:defRPr/>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(10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分</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rPr>
                        <a:t>)</a:t>
                      </a:r>
                    </a:p>
                  </a:txBody>
                  <a:tcPr anchor="ctr" horzOverflow="overflow"/>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lnSpc>
                          <a:spcPct val="150000"/>
                        </a:lnSpc>
                      </a:pPr>
                      <a:endParaRPr lang="zh-CN" altLang="en-US" sz="1600" dirty="0">
                        <a:latin typeface="微软雅黑" panose="020B0503020204020204" pitchFamily="34" charset="-122"/>
                        <a:ea typeface="微软雅黑" panose="020B0503020204020204" pitchFamily="34" charset="-122"/>
                      </a:endParaRPr>
                    </a:p>
                  </a:txBody>
                  <a:tcPr/>
                </a:tc>
              </a:tr>
            </a:tbl>
          </a:graphicData>
        </a:graphic>
      </p:graphicFrame>
      <p:sp>
        <p:nvSpPr>
          <p:cNvPr id="8" name="TextBox 7"/>
          <p:cNvSpPr txBox="1"/>
          <p:nvPr/>
        </p:nvSpPr>
        <p:spPr>
          <a:xfrm>
            <a:off x="1041009" y="5233267"/>
            <a:ext cx="10410093"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净资产增长率＝ </a:t>
            </a:r>
            <a:r>
              <a:rPr lang="en-US" altLang="zh-CN" dirty="0">
                <a:latin typeface="微软雅黑" panose="020B0503020204020204" pitchFamily="34" charset="-122"/>
                <a:ea typeface="微软雅黑" panose="020B0503020204020204" pitchFamily="34" charset="-122"/>
              </a:rPr>
              <a:t>1/2 </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年净资产额</a:t>
            </a: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年总净产额＋</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年净资产额</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年净资产额）－</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p>
          <a:p>
            <a:pPr>
              <a:lnSpc>
                <a:spcPct val="150000"/>
              </a:lnSpc>
            </a:pPr>
            <a:r>
              <a:rPr lang="zh-CN" altLang="en-US" dirty="0">
                <a:latin typeface="微软雅黑" panose="020B0503020204020204" pitchFamily="34" charset="-122"/>
                <a:ea typeface="微软雅黑" panose="020B0503020204020204" pitchFamily="34" charset="-122"/>
              </a:rPr>
              <a:t>销售增长率＝</a:t>
            </a:r>
            <a:r>
              <a:rPr lang="en-US" altLang="zh-CN" dirty="0">
                <a:latin typeface="微软雅黑" panose="020B0503020204020204" pitchFamily="34" charset="-122"/>
                <a:ea typeface="微软雅黑" panose="020B0503020204020204" pitchFamily="34" charset="-122"/>
              </a:rPr>
              <a:t>1/2 </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年销售额</a:t>
            </a: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年销售额＋</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年销售额</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年销售额）－</a:t>
            </a: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483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5" y="85090"/>
            <a:ext cx="1620957" cy="523220"/>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申报系统</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621914" y="1068694"/>
            <a:ext cx="5162844" cy="874407"/>
          </a:xfrm>
          <a:prstGeom prst="rect">
            <a:avLst/>
          </a:prstGeom>
          <a:noFill/>
        </p:spPr>
        <p:txBody>
          <a:bodyPr wrap="square" rtlCol="0">
            <a:spAutoFit/>
          </a:bodyPr>
          <a:lstStyle/>
          <a:p>
            <a:pPr algn="ctr">
              <a:lnSpc>
                <a:spcPct val="150000"/>
              </a:lnSpc>
            </a:pPr>
            <a:r>
              <a:rPr lang="zh-CN" altLang="en-US" b="1" dirty="0">
                <a:latin typeface="微软雅黑" panose="020B0503020204020204" pitchFamily="34" charset="-122"/>
                <a:ea typeface="微软雅黑" panose="020B0503020204020204" pitchFamily="34" charset="-122"/>
              </a:rPr>
              <a:t>江苏省高新技术</a:t>
            </a:r>
            <a:r>
              <a:rPr lang="zh-CN" altLang="en-US" b="1" dirty="0" smtClean="0">
                <a:latin typeface="微软雅黑" panose="020B0503020204020204" pitchFamily="34" charset="-122"/>
                <a:ea typeface="微软雅黑" panose="020B0503020204020204" pitchFamily="34" charset="-122"/>
              </a:rPr>
              <a:t>企业培育入库企业申报信息系统 </a:t>
            </a:r>
            <a:r>
              <a:rPr lang="en-US" altLang="zh-CN" dirty="0" smtClean="0">
                <a:latin typeface="微软雅黑" panose="020B0503020204020204" pitchFamily="34" charset="-122"/>
                <a:ea typeface="微软雅黑" panose="020B0503020204020204" pitchFamily="34" charset="-122"/>
              </a:rPr>
              <a:t>                            http://210.73.128.119/GQSB/SGQ/login.jsp</a:t>
            </a:r>
            <a:endParaRPr lang="en-US" altLang="zh-CN" dirty="0">
              <a:latin typeface="微软雅黑" panose="020B0503020204020204" pitchFamily="34" charset="-122"/>
              <a:ea typeface="微软雅黑" panose="020B0503020204020204" pitchFamily="34" charset="-122"/>
              <a:hlinkClick r:id="rId2"/>
            </a:endParaRPr>
          </a:p>
        </p:txBody>
      </p:sp>
      <p:pic>
        <p:nvPicPr>
          <p:cNvPr id="2050" name="Picture 2"/>
          <p:cNvPicPr>
            <a:picLocks noChangeAspect="1" noChangeArrowheads="1"/>
          </p:cNvPicPr>
          <p:nvPr/>
        </p:nvPicPr>
        <p:blipFill>
          <a:blip r:embed="rId3" cstate="print"/>
          <a:srcRect/>
          <a:stretch>
            <a:fillRect/>
          </a:stretch>
        </p:blipFill>
        <p:spPr bwMode="auto">
          <a:xfrm>
            <a:off x="2911559" y="2134965"/>
            <a:ext cx="6615499" cy="3888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47578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5" y="85090"/>
            <a:ext cx="1620957" cy="523220"/>
          </a:xfrm>
          <a:prstGeom prst="rect">
            <a:avLst/>
          </a:prstGeom>
          <a:noFill/>
        </p:spPr>
        <p:txBody>
          <a:bodyPr wrap="non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申报材料</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5029390"/>
          </a:xfrm>
          <a:prstGeom prst="rect">
            <a:avLst/>
          </a:prstGeom>
          <a:noFill/>
        </p:spPr>
        <p:txBody>
          <a:bodyPr wrap="square" rtlCol="0">
            <a:spAutoFit/>
          </a:bodyPr>
          <a:lstStyle/>
          <a:p>
            <a:pPr marL="342900" indent="-342900">
              <a:lnSpc>
                <a:spcPct val="150000"/>
              </a:lnSpc>
              <a:buFont typeface="Wingdings" panose="05000000000000000000" pitchFamily="2" charset="2"/>
              <a:buChar char="Ø"/>
              <a:defRPr/>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、江苏省高新技术企业培育库入库申请书（由网络生成后打印）；</a:t>
            </a:r>
          </a:p>
          <a:p>
            <a:pPr marL="342900" indent="-342900">
              <a:lnSpc>
                <a:spcPct val="150000"/>
              </a:lnSpc>
              <a:buFont typeface="Wingdings" panose="05000000000000000000" pitchFamily="2" charset="2"/>
              <a:buChar char="Ø"/>
              <a:defRPr/>
            </a:pP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、证明企业依法成立的</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营业执照</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等相关注册登记证件的复印件；</a:t>
            </a:r>
          </a:p>
          <a:p>
            <a:pPr marL="342900" indent="-342900">
              <a:lnSpc>
                <a:spcPct val="150000"/>
              </a:lnSpc>
              <a:buFont typeface="Wingdings" panose="05000000000000000000" pitchFamily="2" charset="2"/>
              <a:buChar char="Ø"/>
              <a:defRPr/>
            </a:pP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、知识产权相关材料、科研项目立项证明、科技成果转化、研究开发的组织管理等相关材料；</a:t>
            </a:r>
          </a:p>
          <a:p>
            <a:pPr marL="342900" indent="-342900">
              <a:lnSpc>
                <a:spcPct val="150000"/>
              </a:lnSpc>
              <a:buFont typeface="Wingdings" panose="05000000000000000000" pitchFamily="2" charset="2"/>
              <a:buChar char="Ø"/>
              <a:defRPr/>
            </a:pPr>
            <a:r>
              <a:rPr lang="en-US" altLang="zh-CN" dirty="0" smtClean="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、企业高新技术产品（服务）的关键技术和技术指标、生产批文、认证认可和相关资质证书、产品质量检验报告等相关材料；</a:t>
            </a:r>
          </a:p>
          <a:p>
            <a:pPr marL="342900" indent="-342900">
              <a:lnSpc>
                <a:spcPct val="150000"/>
              </a:lnSpc>
              <a:buFont typeface="Wingdings" panose="05000000000000000000" pitchFamily="2" charset="2"/>
              <a:buChar char="Ø"/>
              <a:defRPr/>
            </a:pP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、企业职工和科技人员情况说明材料；</a:t>
            </a:r>
          </a:p>
          <a:p>
            <a:pPr marL="342900" indent="-342900">
              <a:lnSpc>
                <a:spcPct val="150000"/>
              </a:lnSpc>
              <a:buFont typeface="Wingdings" panose="05000000000000000000" pitchFamily="2" charset="2"/>
              <a:buChar char="Ø"/>
              <a:defRPr/>
            </a:pPr>
            <a:r>
              <a:rPr lang="en-US" altLang="zh-CN" dirty="0" smtClean="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、经具有符合</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高新技术企业认定管理工作指引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相关规定的中介机构出具的企业近</a:t>
            </a:r>
            <a:r>
              <a:rPr lang="zh-CN" altLang="en-US" b="1" dirty="0" smtClean="0">
                <a:solidFill>
                  <a:srgbClr val="FF0000"/>
                </a:solidFill>
                <a:latin typeface="微软雅黑" panose="020B0503020204020204" pitchFamily="34" charset="-122"/>
                <a:ea typeface="微软雅黑" panose="020B0503020204020204" pitchFamily="34" charset="-122"/>
              </a:rPr>
              <a:t>两个会计年度</a:t>
            </a:r>
            <a:r>
              <a:rPr lang="zh-CN" altLang="en-US" dirty="0" smtClean="0">
                <a:latin typeface="微软雅黑" panose="020B0503020204020204" pitchFamily="34" charset="-122"/>
                <a:ea typeface="微软雅黑" panose="020B0503020204020204" pitchFamily="34" charset="-122"/>
              </a:rPr>
              <a:t>研究开发费用和</a:t>
            </a:r>
            <a:r>
              <a:rPr lang="zh-CN" altLang="en-US" b="1" dirty="0" smtClean="0">
                <a:solidFill>
                  <a:srgbClr val="FF0000"/>
                </a:solidFill>
                <a:latin typeface="微软雅黑" panose="020B0503020204020204" pitchFamily="34" charset="-122"/>
                <a:ea typeface="微软雅黑" panose="020B0503020204020204" pitchFamily="34" charset="-122"/>
              </a:rPr>
              <a:t>近一个会计年度</a:t>
            </a:r>
            <a:r>
              <a:rPr lang="zh-CN" altLang="en-US" dirty="0" smtClean="0">
                <a:latin typeface="微软雅黑" panose="020B0503020204020204" pitchFamily="34" charset="-122"/>
                <a:ea typeface="微软雅黑" panose="020B0503020204020204" pitchFamily="34" charset="-122"/>
              </a:rPr>
              <a:t>高新技术产品（服务）收入专项审计或鉴证报告，并附研究开发活动说明材料；</a:t>
            </a:r>
          </a:p>
          <a:p>
            <a:pPr marL="342900" indent="-342900">
              <a:lnSpc>
                <a:spcPct val="150000"/>
              </a:lnSpc>
              <a:buFont typeface="Wingdings" panose="05000000000000000000" pitchFamily="2" charset="2"/>
              <a:buChar char="Ø"/>
              <a:defRPr/>
            </a:pPr>
            <a:r>
              <a:rPr lang="en-US" altLang="zh-CN" dirty="0" smtClean="0">
                <a:latin typeface="微软雅黑" panose="020B0503020204020204" pitchFamily="34" charset="-122"/>
                <a:ea typeface="微软雅黑" panose="020B0503020204020204" pitchFamily="34" charset="-122"/>
              </a:rPr>
              <a:t>7</a:t>
            </a:r>
            <a:r>
              <a:rPr lang="zh-CN" altLang="en-US" dirty="0" smtClean="0">
                <a:latin typeface="微软雅黑" panose="020B0503020204020204" pitchFamily="34" charset="-122"/>
                <a:ea typeface="微软雅黑" panose="020B0503020204020204" pitchFamily="34" charset="-122"/>
              </a:rPr>
              <a:t>、经具有资质的中介机构鉴证的企业</a:t>
            </a:r>
            <a:r>
              <a:rPr lang="zh-CN" altLang="en-US" b="1" dirty="0" smtClean="0">
                <a:solidFill>
                  <a:srgbClr val="FF0000"/>
                </a:solidFill>
                <a:latin typeface="微软雅黑" panose="020B0503020204020204" pitchFamily="34" charset="-122"/>
                <a:ea typeface="微软雅黑" panose="020B0503020204020204" pitchFamily="34" charset="-122"/>
              </a:rPr>
              <a:t>近两个会计年度</a:t>
            </a:r>
            <a:r>
              <a:rPr lang="zh-CN" altLang="en-US" dirty="0" smtClean="0">
                <a:latin typeface="微软雅黑" panose="020B0503020204020204" pitchFamily="34" charset="-122"/>
                <a:ea typeface="微软雅黑" panose="020B0503020204020204" pitchFamily="34" charset="-122"/>
              </a:rPr>
              <a:t>的财务会计报告（包括会计报表、会计报表附注和财务情况说明书）；</a:t>
            </a:r>
          </a:p>
          <a:p>
            <a:pPr marL="342900" indent="-342900">
              <a:lnSpc>
                <a:spcPct val="150000"/>
              </a:lnSpc>
              <a:buFont typeface="Wingdings" panose="05000000000000000000" pitchFamily="2" charset="2"/>
              <a:buChar char="Ø"/>
              <a:defRPr/>
            </a:pPr>
            <a:r>
              <a:rPr lang="en-US" altLang="zh-CN" dirty="0" smtClean="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近两个会计年度</a:t>
            </a:r>
            <a:r>
              <a:rPr lang="zh-CN" altLang="en-US" dirty="0" smtClean="0">
                <a:latin typeface="微软雅黑" panose="020B0503020204020204" pitchFamily="34" charset="-122"/>
                <a:ea typeface="微软雅黑" panose="020B0503020204020204" pitchFamily="34" charset="-122"/>
              </a:rPr>
              <a:t>企业所得税年度纳税申报表（包括主表和附表）。</a:t>
            </a:r>
          </a:p>
        </p:txBody>
      </p:sp>
    </p:spTree>
    <p:extLst>
      <p:ext uri="{BB962C8B-B14F-4D97-AF65-F5344CB8AC3E}">
        <p14:creationId xmlns="" xmlns:p14="http://schemas.microsoft.com/office/powerpoint/2010/main" val="2306356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4" y="85090"/>
            <a:ext cx="1620958"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后续管理</a:t>
            </a:r>
          </a:p>
        </p:txBody>
      </p:sp>
      <p:sp>
        <p:nvSpPr>
          <p:cNvPr id="4" name="TextBox 3"/>
          <p:cNvSpPr txBox="1"/>
          <p:nvPr/>
        </p:nvSpPr>
        <p:spPr>
          <a:xfrm>
            <a:off x="1349933" y="1843058"/>
            <a:ext cx="10314851"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入库企业发生与入库条件有关的重大变化（如分立、合并、重组以及经营业务发生变化等），应在</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defRPr/>
            </a:pPr>
            <a:r>
              <a:rPr lang="en-US" altLang="zh-CN" b="1" dirty="0" smtClean="0">
                <a:solidFill>
                  <a:srgbClr val="FF0000"/>
                </a:solidFill>
                <a:latin typeface="微软雅黑" panose="020B0503020204020204" pitchFamily="34" charset="-122"/>
                <a:ea typeface="微软雅黑" panose="020B0503020204020204" pitchFamily="34" charset="-122"/>
              </a:rPr>
              <a:t>1</a:t>
            </a:r>
            <a:r>
              <a:rPr lang="zh-CN" altLang="en-US" b="1" dirty="0" smtClean="0">
                <a:solidFill>
                  <a:srgbClr val="FF0000"/>
                </a:solidFill>
                <a:latin typeface="微软雅黑" panose="020B0503020204020204" pitchFamily="34" charset="-122"/>
                <a:ea typeface="微软雅黑" panose="020B0503020204020204" pitchFamily="34" charset="-122"/>
              </a:rPr>
              <a:t>个月内</a:t>
            </a:r>
            <a:r>
              <a:rPr lang="zh-CN" altLang="en-US" dirty="0" smtClean="0">
                <a:latin typeface="微软雅黑" panose="020B0503020204020204" pitchFamily="34" charset="-122"/>
                <a:ea typeface="微软雅黑" panose="020B0503020204020204" pitchFamily="34" charset="-122"/>
              </a:rPr>
              <a:t>，向所在设区市科技部门报告。</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入库企业培育期为</a:t>
            </a:r>
            <a:r>
              <a:rPr lang="zh-CN" altLang="en-US" b="1" dirty="0" smtClean="0">
                <a:solidFill>
                  <a:srgbClr val="FF0000"/>
                </a:solidFill>
                <a:latin typeface="微软雅黑" panose="020B0503020204020204" pitchFamily="34" charset="-122"/>
                <a:ea typeface="微软雅黑" panose="020B0503020204020204" pitchFamily="34" charset="-122"/>
              </a:rPr>
              <a:t>三年</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285750" indent="-285750">
              <a:lnSpc>
                <a:spcPct val="150000"/>
              </a:lnSpc>
              <a:defRPr/>
            </a:pPr>
            <a:r>
              <a:rPr lang="zh-CN" altLang="en-US" dirty="0" smtClean="0">
                <a:latin typeface="微软雅黑" panose="020B0503020204020204" pitchFamily="34" charset="-122"/>
                <a:ea typeface="微软雅黑" panose="020B0503020204020204" pitchFamily="34" charset="-122"/>
              </a:rPr>
              <a:t>         在培育期内通过高新技术企业认定的，予以出库；三年期满后，未通过高新技术企业认定的，调整出库，且不再受理入库申请。</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947412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551" y="1336431"/>
            <a:ext cx="9945858" cy="4662815"/>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自认</a:t>
            </a:r>
            <a:r>
              <a:rPr lang="zh-CN" altLang="en-US" dirty="0">
                <a:latin typeface="微软雅黑" panose="020B0503020204020204" pitchFamily="34" charset="-122"/>
                <a:ea typeface="微软雅黑" panose="020B0503020204020204" pitchFamily="34" charset="-122"/>
              </a:rPr>
              <a:t>定当年起，企业可持“高新技术企业”证书及其复印件，到主管税务机关办理相关手续，享受</a:t>
            </a:r>
            <a:r>
              <a:rPr lang="en-US" altLang="zh-CN" b="1" dirty="0">
                <a:solidFill>
                  <a:srgbClr val="FF0000"/>
                </a:solidFill>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的所得税优惠税率。 </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    通过</a:t>
            </a:r>
            <a:r>
              <a:rPr lang="zh-CN" altLang="en-US" dirty="0">
                <a:latin typeface="微软雅黑" panose="020B0503020204020204" pitchFamily="34" charset="-122"/>
                <a:ea typeface="微软雅黑" panose="020B0503020204020204" pitchFamily="34" charset="-122"/>
              </a:rPr>
              <a:t>认定的高新技术企业，其资格自颁发证书之日起有效期为三年，企业获得高新技术企业资格后，自</a:t>
            </a:r>
            <a:r>
              <a:rPr lang="zh-CN" altLang="en-US" b="1" dirty="0">
                <a:solidFill>
                  <a:srgbClr val="FF0000"/>
                </a:solidFill>
                <a:latin typeface="微软雅黑" panose="020B0503020204020204" pitchFamily="34" charset="-122"/>
                <a:ea typeface="微软雅黑" panose="020B0503020204020204" pitchFamily="34" charset="-122"/>
              </a:rPr>
              <a:t>高企证书颁发之日所在年度</a:t>
            </a:r>
            <a:r>
              <a:rPr lang="zh-CN" altLang="en-US" dirty="0">
                <a:latin typeface="微软雅黑" panose="020B0503020204020204" pitchFamily="34" charset="-122"/>
                <a:ea typeface="微软雅黑" panose="020B0503020204020204" pitchFamily="34" charset="-122"/>
              </a:rPr>
              <a:t>起享受税收优惠。</a:t>
            </a:r>
          </a:p>
          <a:p>
            <a:pPr>
              <a:lnSpc>
                <a:spcPct val="150000"/>
              </a:lnSpc>
            </a:pPr>
            <a:endParaRPr lang="en-US" altLang="zh-CN"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FF0000"/>
                </a:solidFill>
                <a:latin typeface="微软雅黑" panose="020B0503020204020204" pitchFamily="34" charset="-122"/>
                <a:ea typeface="微软雅黑" panose="020B0503020204020204" pitchFamily="34" charset="-122"/>
              </a:rPr>
              <a:t> </a:t>
            </a:r>
            <a:r>
              <a:rPr lang="en-US" altLang="zh-CN" dirty="0" smtClean="0">
                <a:solidFill>
                  <a:srgbClr val="FF0000"/>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高新技术企业资格期满当年内</a:t>
            </a:r>
            <a:r>
              <a:rPr lang="zh-CN" altLang="en-US" dirty="0" smtClean="0">
                <a:latin typeface="微软雅黑" panose="020B0503020204020204" pitchFamily="34" charset="-122"/>
                <a:ea typeface="微软雅黑" panose="020B0503020204020204" pitchFamily="34" charset="-122"/>
              </a:rPr>
              <a:t>，在通过重新认定前，其企业所得税减按</a:t>
            </a:r>
            <a:r>
              <a:rPr lang="en-US" altLang="zh-CN" dirty="0" smtClean="0">
                <a:latin typeface="微软雅黑" panose="020B0503020204020204" pitchFamily="34" charset="-122"/>
                <a:ea typeface="微软雅黑" panose="020B0503020204020204" pitchFamily="34" charset="-122"/>
              </a:rPr>
              <a:t>15%</a:t>
            </a:r>
            <a:r>
              <a:rPr lang="zh-CN" altLang="en-US" dirty="0" smtClean="0">
                <a:latin typeface="微软雅黑" panose="020B0503020204020204" pitchFamily="34" charset="-122"/>
                <a:ea typeface="微软雅黑" panose="020B0503020204020204" pitchFamily="34" charset="-122"/>
              </a:rPr>
              <a:t>的税率预缴，在年度汇算清缴前未取得高新技术企业资格的，应按规定补缴税款。</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优先支持</a:t>
            </a:r>
            <a:r>
              <a:rPr lang="zh-CN" altLang="en-US" dirty="0" smtClean="0">
                <a:latin typeface="微软雅黑" panose="020B0503020204020204" pitchFamily="34" charset="-122"/>
                <a:ea typeface="微软雅黑" panose="020B0503020204020204" pitchFamily="34" charset="-122"/>
              </a:rPr>
              <a:t>高新技术企业承担各类科技项目，符合条件的高新技术企业直接认定为科技型中小企业，享受研发费用加计扣除比例，</a:t>
            </a:r>
            <a:r>
              <a:rPr lang="zh-CN" altLang="en-US" b="1" dirty="0" smtClean="0">
                <a:solidFill>
                  <a:srgbClr val="FF0000"/>
                </a:solidFill>
                <a:latin typeface="微软雅黑" panose="020B0503020204020204" pitchFamily="34" charset="-122"/>
                <a:ea typeface="微软雅黑" panose="020B0503020204020204" pitchFamily="34" charset="-122"/>
              </a:rPr>
              <a:t>从</a:t>
            </a:r>
            <a:r>
              <a:rPr lang="en-US" altLang="zh-CN" b="1" dirty="0" smtClean="0">
                <a:solidFill>
                  <a:srgbClr val="FF0000"/>
                </a:solidFill>
                <a:latin typeface="微软雅黑" panose="020B0503020204020204" pitchFamily="34" charset="-122"/>
                <a:ea typeface="微软雅黑" panose="020B0503020204020204" pitchFamily="34" charset="-122"/>
              </a:rPr>
              <a:t>50%</a:t>
            </a:r>
            <a:r>
              <a:rPr lang="zh-CN" altLang="en-US" b="1" dirty="0" smtClean="0">
                <a:solidFill>
                  <a:srgbClr val="FF0000"/>
                </a:solidFill>
                <a:latin typeface="微软雅黑" panose="020B0503020204020204" pitchFamily="34" charset="-122"/>
                <a:ea typeface="微软雅黑" panose="020B0503020204020204" pitchFamily="34" charset="-122"/>
              </a:rPr>
              <a:t>提升至</a:t>
            </a:r>
            <a:r>
              <a:rPr lang="en-US" altLang="zh-CN" b="1" dirty="0" smtClean="0">
                <a:solidFill>
                  <a:srgbClr val="FF0000"/>
                </a:solidFill>
                <a:latin typeface="微软雅黑" panose="020B0503020204020204" pitchFamily="34" charset="-122"/>
                <a:ea typeface="微软雅黑" panose="020B0503020204020204" pitchFamily="34" charset="-122"/>
              </a:rPr>
              <a:t>75%</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3"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优惠政策</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777959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认证流程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55967" y="2490603"/>
            <a:ext cx="900753" cy="345121"/>
            <a:chOff x="393893" y="3488790"/>
            <a:chExt cx="900753" cy="345121"/>
          </a:xfrm>
        </p:grpSpPr>
        <p:sp>
          <p:nvSpPr>
            <p:cNvPr id="10" name="圆角矩形 9"/>
            <p:cNvSpPr/>
            <p:nvPr/>
          </p:nvSpPr>
          <p:spPr>
            <a:xfrm>
              <a:off x="393893" y="3488790"/>
              <a:ext cx="900753"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93893" y="3525002"/>
              <a:ext cx="900753"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自我评价</a:t>
              </a:r>
              <a:endParaRPr lang="zh-CN" altLang="en-US" sz="1200" dirty="0">
                <a:latin typeface="微软雅黑" panose="020B0503020204020204" pitchFamily="34" charset="-122"/>
                <a:ea typeface="微软雅黑" panose="020B0503020204020204" pitchFamily="34" charset="-122"/>
              </a:endParaRPr>
            </a:p>
          </p:txBody>
        </p:sp>
      </p:grpSp>
      <p:cxnSp>
        <p:nvCxnSpPr>
          <p:cNvPr id="44" name="直接箭头连接符 43"/>
          <p:cNvCxnSpPr>
            <a:stCxn id="10" idx="3"/>
          </p:cNvCxnSpPr>
          <p:nvPr/>
        </p:nvCxnSpPr>
        <p:spPr>
          <a:xfrm flipV="1">
            <a:off x="956720" y="2659880"/>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六边形 45"/>
          <p:cNvSpPr/>
          <p:nvPr/>
        </p:nvSpPr>
        <p:spPr>
          <a:xfrm>
            <a:off x="7009962" y="2369850"/>
            <a:ext cx="731710" cy="576776"/>
          </a:xfrm>
          <a:prstGeom prst="hexagon">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66"/>
          <p:cNvSpPr txBox="1"/>
          <p:nvPr/>
        </p:nvSpPr>
        <p:spPr>
          <a:xfrm>
            <a:off x="7129074" y="2373711"/>
            <a:ext cx="493486" cy="584775"/>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公示</a:t>
            </a:r>
            <a:endParaRPr lang="zh-CN" altLang="en-US" sz="1600" dirty="0">
              <a:latin typeface="微软雅黑" panose="020B0503020204020204" pitchFamily="34" charset="-122"/>
              <a:ea typeface="微软雅黑" panose="020B0503020204020204" pitchFamily="34" charset="-122"/>
            </a:endParaRPr>
          </a:p>
        </p:txBody>
      </p:sp>
      <p:cxnSp>
        <p:nvCxnSpPr>
          <p:cNvPr id="87" name="直接箭头连接符 86"/>
          <p:cNvCxnSpPr/>
          <p:nvPr/>
        </p:nvCxnSpPr>
        <p:spPr>
          <a:xfrm flipV="1">
            <a:off x="7596985" y="2094147"/>
            <a:ext cx="348079" cy="283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rot="19246100">
            <a:off x="7434470" y="2085984"/>
            <a:ext cx="566557" cy="215444"/>
          </a:xfrm>
          <a:prstGeom prst="rect">
            <a:avLst/>
          </a:prstGeom>
          <a:noFill/>
        </p:spPr>
        <p:txBody>
          <a:bodyPr wrap="square" rtlCol="0">
            <a:spAutoFit/>
          </a:bodyPr>
          <a:lstStyle/>
          <a:p>
            <a:pPr algn="ctr"/>
            <a:r>
              <a:rPr lang="zh-CN" altLang="en-US" sz="800" dirty="0" smtClean="0">
                <a:latin typeface="微软雅黑" panose="020B0503020204020204" pitchFamily="34" charset="-122"/>
                <a:ea typeface="微软雅黑" panose="020B0503020204020204" pitchFamily="34" charset="-122"/>
              </a:rPr>
              <a:t>有异议</a:t>
            </a:r>
            <a:endParaRPr lang="zh-CN" altLang="en-US" sz="800" dirty="0">
              <a:latin typeface="微软雅黑" panose="020B0503020204020204" pitchFamily="34" charset="-122"/>
              <a:ea typeface="微软雅黑" panose="020B0503020204020204" pitchFamily="34" charset="-122"/>
            </a:endParaRPr>
          </a:p>
        </p:txBody>
      </p:sp>
      <p:grpSp>
        <p:nvGrpSpPr>
          <p:cNvPr id="97" name="组合 96"/>
          <p:cNvGrpSpPr/>
          <p:nvPr/>
        </p:nvGrpSpPr>
        <p:grpSpPr>
          <a:xfrm>
            <a:off x="1445686" y="2489256"/>
            <a:ext cx="900753" cy="345121"/>
            <a:chOff x="393893" y="3488790"/>
            <a:chExt cx="900753" cy="345121"/>
          </a:xfrm>
        </p:grpSpPr>
        <p:sp>
          <p:nvSpPr>
            <p:cNvPr id="98" name="圆角矩形 97"/>
            <p:cNvSpPr/>
            <p:nvPr/>
          </p:nvSpPr>
          <p:spPr>
            <a:xfrm>
              <a:off x="393893" y="3488790"/>
              <a:ext cx="900753"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98"/>
            <p:cNvSpPr txBox="1"/>
            <p:nvPr/>
          </p:nvSpPr>
          <p:spPr>
            <a:xfrm>
              <a:off x="393893" y="3525002"/>
              <a:ext cx="900753"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注册登记</a:t>
              </a:r>
              <a:endParaRPr lang="zh-CN" altLang="en-US" sz="1200" dirty="0">
                <a:latin typeface="微软雅黑" panose="020B0503020204020204" pitchFamily="34" charset="-122"/>
                <a:ea typeface="微软雅黑" panose="020B0503020204020204" pitchFamily="34" charset="-122"/>
              </a:endParaRPr>
            </a:p>
          </p:txBody>
        </p:sp>
      </p:grpSp>
      <p:cxnSp>
        <p:nvCxnSpPr>
          <p:cNvPr id="100" name="直接箭头连接符 99"/>
          <p:cNvCxnSpPr/>
          <p:nvPr/>
        </p:nvCxnSpPr>
        <p:spPr>
          <a:xfrm flipV="1">
            <a:off x="2346439" y="2656596"/>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2835405" y="2484035"/>
            <a:ext cx="900753" cy="345121"/>
            <a:chOff x="393893" y="3488790"/>
            <a:chExt cx="900753" cy="345121"/>
          </a:xfrm>
        </p:grpSpPr>
        <p:sp>
          <p:nvSpPr>
            <p:cNvPr id="102" name="圆角矩形 101"/>
            <p:cNvSpPr/>
            <p:nvPr/>
          </p:nvSpPr>
          <p:spPr>
            <a:xfrm>
              <a:off x="393893" y="3488790"/>
              <a:ext cx="900753"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02"/>
            <p:cNvSpPr txBox="1"/>
            <p:nvPr/>
          </p:nvSpPr>
          <p:spPr>
            <a:xfrm>
              <a:off x="393893" y="3525002"/>
              <a:ext cx="900753"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提交材料</a:t>
              </a:r>
              <a:endParaRPr lang="zh-CN" altLang="en-US" sz="1200" dirty="0">
                <a:latin typeface="微软雅黑" panose="020B0503020204020204" pitchFamily="34" charset="-122"/>
                <a:ea typeface="微软雅黑" panose="020B0503020204020204" pitchFamily="34" charset="-122"/>
              </a:endParaRPr>
            </a:p>
          </p:txBody>
        </p:sp>
      </p:grpSp>
      <p:cxnSp>
        <p:nvCxnSpPr>
          <p:cNvPr id="104" name="直接箭头连接符 103"/>
          <p:cNvCxnSpPr/>
          <p:nvPr/>
        </p:nvCxnSpPr>
        <p:spPr>
          <a:xfrm flipV="1">
            <a:off x="3736158" y="2655462"/>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4230524" y="2480302"/>
            <a:ext cx="900753" cy="345121"/>
            <a:chOff x="393893" y="3478490"/>
            <a:chExt cx="900753" cy="345121"/>
          </a:xfrm>
        </p:grpSpPr>
        <p:sp>
          <p:nvSpPr>
            <p:cNvPr id="106" name="圆角矩形 105"/>
            <p:cNvSpPr/>
            <p:nvPr/>
          </p:nvSpPr>
          <p:spPr>
            <a:xfrm>
              <a:off x="393893" y="3478490"/>
              <a:ext cx="900753"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TextBox 106"/>
            <p:cNvSpPr txBox="1"/>
            <p:nvPr/>
          </p:nvSpPr>
          <p:spPr>
            <a:xfrm>
              <a:off x="393893" y="3525002"/>
              <a:ext cx="900753"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专家评审</a:t>
              </a:r>
              <a:endParaRPr lang="zh-CN" altLang="en-US" sz="1200" dirty="0">
                <a:latin typeface="微软雅黑" panose="020B0503020204020204" pitchFamily="34" charset="-122"/>
                <a:ea typeface="微软雅黑" panose="020B0503020204020204" pitchFamily="34" charset="-122"/>
              </a:endParaRPr>
            </a:p>
          </p:txBody>
        </p:sp>
      </p:grpSp>
      <p:cxnSp>
        <p:nvCxnSpPr>
          <p:cNvPr id="108" name="直接箭头连接符 107"/>
          <p:cNvCxnSpPr/>
          <p:nvPr/>
        </p:nvCxnSpPr>
        <p:spPr>
          <a:xfrm flipV="1">
            <a:off x="5131277" y="2653649"/>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620243" y="2481088"/>
            <a:ext cx="900753" cy="345121"/>
            <a:chOff x="393893" y="3478490"/>
            <a:chExt cx="900753" cy="345121"/>
          </a:xfrm>
        </p:grpSpPr>
        <p:sp>
          <p:nvSpPr>
            <p:cNvPr id="110" name="圆角矩形 109"/>
            <p:cNvSpPr/>
            <p:nvPr/>
          </p:nvSpPr>
          <p:spPr>
            <a:xfrm>
              <a:off x="393893" y="3478490"/>
              <a:ext cx="900753"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TextBox 110"/>
            <p:cNvSpPr txBox="1"/>
            <p:nvPr/>
          </p:nvSpPr>
          <p:spPr>
            <a:xfrm>
              <a:off x="393893" y="3525002"/>
              <a:ext cx="900753"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认定报备</a:t>
              </a:r>
              <a:endParaRPr lang="zh-CN" altLang="en-US" sz="1200" dirty="0">
                <a:latin typeface="微软雅黑" panose="020B0503020204020204" pitchFamily="34" charset="-122"/>
                <a:ea typeface="微软雅黑" panose="020B0503020204020204" pitchFamily="34" charset="-122"/>
              </a:endParaRPr>
            </a:p>
          </p:txBody>
        </p:sp>
      </p:grpSp>
      <p:cxnSp>
        <p:nvCxnSpPr>
          <p:cNvPr id="112" name="直接箭头连接符 111"/>
          <p:cNvCxnSpPr/>
          <p:nvPr/>
        </p:nvCxnSpPr>
        <p:spPr>
          <a:xfrm flipV="1">
            <a:off x="6520996" y="2652006"/>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6" name="组合 115"/>
          <p:cNvGrpSpPr/>
          <p:nvPr/>
        </p:nvGrpSpPr>
        <p:grpSpPr>
          <a:xfrm>
            <a:off x="7945064" y="1931103"/>
            <a:ext cx="900753" cy="345121"/>
            <a:chOff x="393893" y="3478490"/>
            <a:chExt cx="900753" cy="345121"/>
          </a:xfrm>
        </p:grpSpPr>
        <p:sp>
          <p:nvSpPr>
            <p:cNvPr id="117" name="圆角矩形 116"/>
            <p:cNvSpPr/>
            <p:nvPr/>
          </p:nvSpPr>
          <p:spPr>
            <a:xfrm>
              <a:off x="393893" y="3478490"/>
              <a:ext cx="900753"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TextBox 117"/>
            <p:cNvSpPr txBox="1"/>
            <p:nvPr/>
          </p:nvSpPr>
          <p:spPr>
            <a:xfrm>
              <a:off x="393893" y="3525002"/>
              <a:ext cx="900753"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核实处理</a:t>
              </a:r>
              <a:endParaRPr lang="zh-CN" altLang="en-US" sz="1200" dirty="0">
                <a:latin typeface="微软雅黑" panose="020B0503020204020204" pitchFamily="34" charset="-122"/>
                <a:ea typeface="微软雅黑" panose="020B0503020204020204" pitchFamily="34" charset="-122"/>
              </a:endParaRPr>
            </a:p>
          </p:txBody>
        </p:sp>
      </p:grpSp>
      <p:cxnSp>
        <p:nvCxnSpPr>
          <p:cNvPr id="119" name="直接箭头连接符 118"/>
          <p:cNvCxnSpPr/>
          <p:nvPr/>
        </p:nvCxnSpPr>
        <p:spPr>
          <a:xfrm flipV="1">
            <a:off x="7741672" y="2648722"/>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8230637" y="2481088"/>
            <a:ext cx="1713121" cy="508177"/>
            <a:chOff x="393893" y="3478490"/>
            <a:chExt cx="1285159" cy="508177"/>
          </a:xfrm>
        </p:grpSpPr>
        <p:sp>
          <p:nvSpPr>
            <p:cNvPr id="121" name="圆角矩形 120"/>
            <p:cNvSpPr/>
            <p:nvPr/>
          </p:nvSpPr>
          <p:spPr>
            <a:xfrm>
              <a:off x="393893" y="3478490"/>
              <a:ext cx="1285159"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TextBox 121"/>
            <p:cNvSpPr txBox="1"/>
            <p:nvPr/>
          </p:nvSpPr>
          <p:spPr>
            <a:xfrm>
              <a:off x="393893" y="3525002"/>
              <a:ext cx="1285159" cy="461665"/>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备案，公告，颁发证书</a:t>
              </a:r>
              <a:endParaRPr lang="zh-CN" altLang="en-US" sz="1200" dirty="0">
                <a:latin typeface="微软雅黑" panose="020B0503020204020204" pitchFamily="34" charset="-122"/>
                <a:ea typeface="微软雅黑" panose="020B0503020204020204" pitchFamily="34" charset="-122"/>
              </a:endParaRPr>
            </a:p>
          </p:txBody>
        </p:sp>
      </p:grpSp>
      <p:sp>
        <p:nvSpPr>
          <p:cNvPr id="124" name="TextBox 123"/>
          <p:cNvSpPr txBox="1"/>
          <p:nvPr/>
        </p:nvSpPr>
        <p:spPr>
          <a:xfrm>
            <a:off x="7698611" y="2480471"/>
            <a:ext cx="488965" cy="215444"/>
          </a:xfrm>
          <a:prstGeom prst="rect">
            <a:avLst/>
          </a:prstGeom>
          <a:noFill/>
        </p:spPr>
        <p:txBody>
          <a:bodyPr wrap="square" rtlCol="0">
            <a:spAutoFit/>
          </a:bodyPr>
          <a:lstStyle/>
          <a:p>
            <a:r>
              <a:rPr lang="zh-CN" altLang="en-US" sz="800" dirty="0" smtClean="0">
                <a:latin typeface="微软雅黑" panose="020B0503020204020204" pitchFamily="34" charset="-122"/>
                <a:ea typeface="微软雅黑" panose="020B0503020204020204" pitchFamily="34" charset="-122"/>
              </a:rPr>
              <a:t>无异议</a:t>
            </a:r>
            <a:endParaRPr lang="zh-CN" altLang="en-US" sz="800" dirty="0">
              <a:latin typeface="微软雅黑" panose="020B0503020204020204" pitchFamily="34" charset="-122"/>
              <a:ea typeface="微软雅黑" panose="020B0503020204020204" pitchFamily="34" charset="-122"/>
            </a:endParaRPr>
          </a:p>
        </p:txBody>
      </p:sp>
      <p:cxnSp>
        <p:nvCxnSpPr>
          <p:cNvPr id="125" name="直接箭头连接符 124"/>
          <p:cNvCxnSpPr/>
          <p:nvPr/>
        </p:nvCxnSpPr>
        <p:spPr>
          <a:xfrm flipV="1">
            <a:off x="9967490" y="2666099"/>
            <a:ext cx="488966" cy="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6" name="组合 125"/>
          <p:cNvGrpSpPr/>
          <p:nvPr/>
        </p:nvGrpSpPr>
        <p:grpSpPr>
          <a:xfrm>
            <a:off x="10456455" y="2495180"/>
            <a:ext cx="1674324" cy="508177"/>
            <a:chOff x="393893" y="3478490"/>
            <a:chExt cx="1396032" cy="508177"/>
          </a:xfrm>
        </p:grpSpPr>
        <p:sp>
          <p:nvSpPr>
            <p:cNvPr id="127" name="圆角矩形 126"/>
            <p:cNvSpPr/>
            <p:nvPr/>
          </p:nvSpPr>
          <p:spPr>
            <a:xfrm>
              <a:off x="393893" y="3478490"/>
              <a:ext cx="1396032" cy="34512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TextBox 127"/>
            <p:cNvSpPr txBox="1"/>
            <p:nvPr/>
          </p:nvSpPr>
          <p:spPr>
            <a:xfrm>
              <a:off x="393893" y="3525002"/>
              <a:ext cx="1396032" cy="461665"/>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办理税收优惠手续</a:t>
              </a:r>
              <a:endParaRPr lang="zh-CN" altLang="en-US" sz="1200" dirty="0">
                <a:latin typeface="微软雅黑" panose="020B0503020204020204" pitchFamily="34" charset="-122"/>
                <a:ea typeface="微软雅黑" panose="020B0503020204020204" pitchFamily="34" charset="-122"/>
              </a:endParaRPr>
            </a:p>
          </p:txBody>
        </p:sp>
      </p:grpSp>
      <p:sp>
        <p:nvSpPr>
          <p:cNvPr id="129" name="TextBox 128"/>
          <p:cNvSpPr txBox="1"/>
          <p:nvPr/>
        </p:nvSpPr>
        <p:spPr>
          <a:xfrm>
            <a:off x="1489379" y="3235865"/>
            <a:ext cx="599884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高新技术企业认定管理工作网</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江苏省高新技术企业材料提交系统 </a:t>
            </a:r>
          </a:p>
        </p:txBody>
      </p:sp>
    </p:spTree>
    <p:extLst>
      <p:ext uri="{BB962C8B-B14F-4D97-AF65-F5344CB8AC3E}">
        <p14:creationId xmlns="" xmlns:p14="http://schemas.microsoft.com/office/powerpoint/2010/main" val="52783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485265" y="85090"/>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资质</a:t>
            </a:r>
            <a:r>
              <a:rPr lang="zh-CN" altLang="en-US" sz="2800" dirty="0" smtClean="0">
                <a:solidFill>
                  <a:schemeClr val="bg1"/>
                </a:solidFill>
                <a:latin typeface="微软雅黑" panose="020B0503020204020204" pitchFamily="34" charset="-122"/>
                <a:ea typeface="微软雅黑" panose="020B0503020204020204" pitchFamily="34" charset="-122"/>
              </a:rPr>
              <a:t>要求</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153551" y="1336431"/>
            <a:ext cx="9945858"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dirty="0">
                <a:latin typeface="微软雅黑" pitchFamily="34" charset="-122"/>
                <a:ea typeface="微软雅黑" pitchFamily="34" charset="-122"/>
              </a:rPr>
              <a:t>企业申请认定时须注册成立一年以上</a:t>
            </a:r>
          </a:p>
        </p:txBody>
      </p:sp>
      <p:sp>
        <p:nvSpPr>
          <p:cNvPr id="6" name="TextBox 5"/>
          <p:cNvSpPr txBox="1"/>
          <p:nvPr/>
        </p:nvSpPr>
        <p:spPr>
          <a:xfrm>
            <a:off x="1699855" y="1868667"/>
            <a:ext cx="9945858" cy="518860"/>
          </a:xfrm>
          <a:prstGeom prst="rect">
            <a:avLst/>
          </a:prstGeom>
          <a:noFill/>
        </p:spPr>
        <p:txBody>
          <a:bodyPr wrap="square" rtlCol="0">
            <a:spAutoFit/>
          </a:bodyPr>
          <a:lstStyle/>
          <a:p>
            <a:pPr>
              <a:lnSpc>
                <a:spcPts val="3800"/>
              </a:lnSpc>
            </a:pPr>
            <a:r>
              <a:rPr lang="zh-CN" altLang="en-US" sz="2000" dirty="0">
                <a:latin typeface="微软雅黑" pitchFamily="34" charset="-122"/>
                <a:ea typeface="微软雅黑" pitchFamily="34" charset="-122"/>
              </a:rPr>
              <a:t>企业须注册成立</a:t>
            </a:r>
            <a:r>
              <a:rPr lang="en-US" altLang="zh-CN" sz="2000" dirty="0">
                <a:latin typeface="微软雅黑" pitchFamily="34" charset="-122"/>
                <a:ea typeface="微软雅黑" pitchFamily="34" charset="-122"/>
              </a:rPr>
              <a:t>365 </a:t>
            </a:r>
            <a:r>
              <a:rPr lang="zh-CN" altLang="en-US" sz="2000" dirty="0">
                <a:latin typeface="微软雅黑" pitchFamily="34" charset="-122"/>
                <a:ea typeface="微软雅黑" pitchFamily="34" charset="-122"/>
              </a:rPr>
              <a:t>个日历天数以上。</a:t>
            </a:r>
          </a:p>
        </p:txBody>
      </p:sp>
      <p:sp>
        <p:nvSpPr>
          <p:cNvPr id="7" name="TextBox 6"/>
          <p:cNvSpPr txBox="1"/>
          <p:nvPr/>
        </p:nvSpPr>
        <p:spPr>
          <a:xfrm>
            <a:off x="1165271" y="2698679"/>
            <a:ext cx="9945858" cy="579646"/>
          </a:xfrm>
          <a:prstGeom prst="rect">
            <a:avLst/>
          </a:prstGeom>
          <a:noFill/>
        </p:spPr>
        <p:txBody>
          <a:bodyPr wrap="square" rtlCol="0">
            <a:spAutoFit/>
          </a:bodyPr>
          <a:lstStyle/>
          <a:p>
            <a:pPr marL="285750" indent="-285750">
              <a:lnSpc>
                <a:spcPts val="3800"/>
              </a:lnSpc>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企业申请认定</a:t>
            </a:r>
            <a:r>
              <a:rPr lang="zh-CN" altLang="en-US" sz="2000" b="1" dirty="0">
                <a:solidFill>
                  <a:srgbClr val="FF0000"/>
                </a:solidFill>
                <a:latin typeface="微软雅黑" panose="020B0503020204020204" pitchFamily="34" charset="-122"/>
                <a:ea typeface="微软雅黑" panose="020B0503020204020204" pitchFamily="34" charset="-122"/>
              </a:rPr>
              <a:t>前一年内</a:t>
            </a:r>
            <a:r>
              <a:rPr lang="zh-CN" altLang="en-US" sz="2000" dirty="0">
                <a:latin typeface="微软雅黑" panose="020B0503020204020204" pitchFamily="34" charset="-122"/>
                <a:ea typeface="微软雅黑" panose="020B0503020204020204" pitchFamily="34" charset="-122"/>
              </a:rPr>
              <a:t>未发生重大安全、重大质量事故或严重环境违法行为</a:t>
            </a:r>
            <a:endParaRPr lang="en-US" altLang="zh-CN" sz="2000"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2160244" y="3657473"/>
            <a:ext cx="1587600" cy="15876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5087257" y="3682742"/>
            <a:ext cx="1214694" cy="1586129"/>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srcRect/>
          <a:stretch>
            <a:fillRect/>
          </a:stretch>
        </p:blipFill>
        <p:spPr bwMode="auto">
          <a:xfrm>
            <a:off x="7480862" y="3698018"/>
            <a:ext cx="1646091" cy="158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856581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核心知识产权</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327782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企业通过自主研发、受让、受赠、并购等方式，获得对其主要产品（服务）在技术上发挥核心支持作用的知识产权的所有权。</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注意</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须在</a:t>
            </a:r>
            <a:r>
              <a:rPr lang="zh-CN" altLang="en-US" b="1" dirty="0">
                <a:solidFill>
                  <a:srgbClr val="FF0000"/>
                </a:solidFill>
                <a:latin typeface="微软雅黑" panose="020B0503020204020204" pitchFamily="34" charset="-122"/>
                <a:ea typeface="微软雅黑" panose="020B0503020204020204" pitchFamily="34" charset="-122"/>
              </a:rPr>
              <a:t>中国境内</a:t>
            </a:r>
            <a:r>
              <a:rPr lang="zh-CN" altLang="en-US" dirty="0">
                <a:latin typeface="微软雅黑" panose="020B0503020204020204" pitchFamily="34" charset="-122"/>
                <a:ea typeface="微软雅黑" panose="020B0503020204020204" pitchFamily="34" charset="-122"/>
              </a:rPr>
              <a:t>授权或审批审定，并在中国法律的有效保护期内。知识产权权属人应为申请企业。</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知识产权有多个权属人时，只能由</a:t>
            </a:r>
            <a:r>
              <a:rPr lang="zh-CN" altLang="en-US" b="1" dirty="0">
                <a:solidFill>
                  <a:srgbClr val="FF0000"/>
                </a:solidFill>
                <a:latin typeface="微软雅黑" panose="020B0503020204020204" pitchFamily="34" charset="-122"/>
                <a:ea typeface="微软雅黑" panose="020B0503020204020204" pitchFamily="34" charset="-122"/>
              </a:rPr>
              <a:t>一个权属人在申请时使用</a:t>
            </a:r>
            <a:r>
              <a:rPr lang="zh-CN" altLang="en-US" dirty="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专利的有效性</a:t>
            </a:r>
            <a:r>
              <a:rPr lang="zh-CN" altLang="en-US" dirty="0">
                <a:latin typeface="微软雅黑" panose="020B0503020204020204" pitchFamily="34" charset="-122"/>
                <a:ea typeface="微软雅黑" panose="020B0503020204020204" pitchFamily="34" charset="-122"/>
              </a:rPr>
              <a:t>以企业申请认定前获得授权证书或授权通知书并能提供缴费收据为准。</a:t>
            </a:r>
          </a:p>
        </p:txBody>
      </p:sp>
    </p:spTree>
    <p:extLst>
      <p:ext uri="{BB962C8B-B14F-4D97-AF65-F5344CB8AC3E}">
        <p14:creationId xmlns="" xmlns:p14="http://schemas.microsoft.com/office/powerpoint/2010/main" val="2670332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63372"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核心</a:t>
            </a:r>
            <a:r>
              <a:rPr lang="zh-CN" altLang="en-US" sz="2800" dirty="0" smtClean="0">
                <a:solidFill>
                  <a:schemeClr val="bg1"/>
                </a:solidFill>
                <a:latin typeface="微软雅黑" panose="020B0503020204020204" pitchFamily="34" charset="-122"/>
                <a:ea typeface="微软雅黑" panose="020B0503020204020204" pitchFamily="34" charset="-122"/>
              </a:rPr>
              <a:t>知识产权</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1008" y="1336431"/>
            <a:ext cx="10607041" cy="512769"/>
          </a:xfrm>
          <a:prstGeom prst="rect">
            <a:avLst/>
          </a:prstGeom>
          <a:noFill/>
        </p:spPr>
        <p:txBody>
          <a:bodyPr wrap="square" rtlCol="0">
            <a:spAutoFit/>
          </a:bodyPr>
          <a:lstStyle/>
          <a:p>
            <a:pPr>
              <a:lnSpc>
                <a:spcPts val="3800"/>
              </a:lnSpc>
            </a:pPr>
            <a:r>
              <a:rPr lang="zh-CN" altLang="en-US" dirty="0">
                <a:latin typeface="微软雅黑" panose="020B0503020204020204" pitchFamily="34" charset="-122"/>
                <a:ea typeface="微软雅黑" panose="020B0503020204020204" pitchFamily="34" charset="-122"/>
              </a:rPr>
              <a:t>采用分类评价</a:t>
            </a:r>
            <a:r>
              <a:rPr lang="zh-CN" altLang="en-US" dirty="0" smtClean="0">
                <a:latin typeface="微软雅黑" panose="020B0503020204020204" pitchFamily="34" charset="-122"/>
                <a:ea typeface="微软雅黑" panose="020B0503020204020204" pitchFamily="34" charset="-122"/>
              </a:rPr>
              <a:t>方式：</a:t>
            </a:r>
            <a:endParaRPr lang="en-US" altLang="zh-CN"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 xmlns:p14="http://schemas.microsoft.com/office/powerpoint/2010/main" val="1365699859"/>
              </p:ext>
            </p:extLst>
          </p:nvPr>
        </p:nvGraphicFramePr>
        <p:xfrm>
          <a:off x="2032000" y="2084262"/>
          <a:ext cx="8631311" cy="2656840"/>
        </p:xfrm>
        <a:graphic>
          <a:graphicData uri="http://schemas.openxmlformats.org/drawingml/2006/table">
            <a:tbl>
              <a:tblPr firstRow="1" bandRow="1">
                <a:tableStyleId>{3B4B98B0-60AC-42C2-AFA5-B58CD77FA1E5}</a:tableStyleId>
              </a:tblPr>
              <a:tblGrid>
                <a:gridCol w="1938283"/>
                <a:gridCol w="3147969"/>
                <a:gridCol w="3545059"/>
              </a:tblGrid>
              <a:tr h="370840">
                <a:tc>
                  <a:txBody>
                    <a:bodyPr/>
                    <a:lstStyle/>
                    <a:p>
                      <a:pPr algn="ctr"/>
                      <a:r>
                        <a:rPr lang="zh-CN" altLang="en-US" sz="1600" b="0" dirty="0" smtClean="0">
                          <a:latin typeface="微软雅黑" panose="020B0503020204020204" pitchFamily="34" charset="-122"/>
                          <a:ea typeface="微软雅黑" panose="020B0503020204020204" pitchFamily="34" charset="-122"/>
                        </a:rPr>
                        <a:t>类别</a:t>
                      </a:r>
                      <a:endParaRPr lang="zh-CN" altLang="en-US" sz="1600" b="0" dirty="0">
                        <a:latin typeface="微软雅黑" panose="020B0503020204020204" pitchFamily="34" charset="-122"/>
                        <a:ea typeface="微软雅黑" panose="020B0503020204020204" pitchFamily="34"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u="none" strike="noStrike" cap="none" normalizeH="0" baseline="0" dirty="0" smtClean="0">
                          <a:ln>
                            <a:noFill/>
                          </a:ln>
                          <a:effectLst/>
                          <a:latin typeface="微软雅黑" panose="020B0503020204020204" pitchFamily="34" charset="-122"/>
                          <a:ea typeface="微软雅黑" panose="020B0503020204020204" pitchFamily="34" charset="-122"/>
                        </a:rPr>
                        <a:t>I</a:t>
                      </a:r>
                      <a:r>
                        <a:rPr kumimoji="0" lang="zh-CN" altLang="zh-CN" sz="1600" b="0" u="none" strike="noStrike" cap="none" normalizeH="0" baseline="0" dirty="0" smtClean="0">
                          <a:ln>
                            <a:noFill/>
                          </a:ln>
                          <a:effectLst/>
                          <a:latin typeface="微软雅黑" panose="020B0503020204020204" pitchFamily="34" charset="-122"/>
                          <a:ea typeface="微软雅黑" panose="020B0503020204020204" pitchFamily="34" charset="-122"/>
                        </a:rPr>
                        <a:t>类</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u="none" strike="noStrike" cap="none" normalizeH="0" baseline="0" dirty="0" smtClean="0">
                          <a:ln>
                            <a:noFill/>
                          </a:ln>
                          <a:effectLst/>
                          <a:latin typeface="微软雅黑" panose="020B0503020204020204" pitchFamily="34" charset="-122"/>
                          <a:ea typeface="微软雅黑" panose="020B0503020204020204" pitchFamily="34" charset="-122"/>
                        </a:rPr>
                        <a:t>II</a:t>
                      </a:r>
                      <a:r>
                        <a:rPr kumimoji="0" lang="zh-CN" altLang="zh-CN" sz="1600" b="0" u="none" strike="noStrike" cap="none" normalizeH="0" baseline="0" dirty="0" smtClean="0">
                          <a:ln>
                            <a:noFill/>
                          </a:ln>
                          <a:effectLst/>
                          <a:latin typeface="微软雅黑" panose="020B0503020204020204" pitchFamily="34" charset="-122"/>
                          <a:ea typeface="微软雅黑" panose="020B0503020204020204" pitchFamily="34" charset="-122"/>
                        </a:rPr>
                        <a:t>类</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a:tc>
              </a:tr>
              <a:tr h="370840">
                <a:tc>
                  <a:txBody>
                    <a:bodyPr/>
                    <a:lstStyle/>
                    <a:p>
                      <a:pPr algn="ctr">
                        <a:lnSpc>
                          <a:spcPct val="150000"/>
                        </a:lnSpc>
                      </a:pPr>
                      <a:endParaRPr lang="en-US" altLang="zh-CN" sz="1600" dirty="0" smtClean="0">
                        <a:latin typeface="微软雅黑" panose="020B0503020204020204" pitchFamily="34" charset="-122"/>
                        <a:ea typeface="微软雅黑" panose="020B0503020204020204" pitchFamily="34" charset="-122"/>
                      </a:endParaRPr>
                    </a:p>
                    <a:p>
                      <a:pPr algn="ctr">
                        <a:lnSpc>
                          <a:spcPct val="150000"/>
                        </a:lnSpc>
                      </a:pPr>
                      <a:endParaRPr lang="en-US" altLang="zh-CN" sz="1600" dirty="0" smtClean="0">
                        <a:latin typeface="微软雅黑" panose="020B0503020204020204" pitchFamily="34" charset="-122"/>
                        <a:ea typeface="微软雅黑" panose="020B0503020204020204" pitchFamily="34" charset="-122"/>
                      </a:endParaRPr>
                    </a:p>
                    <a:p>
                      <a:pPr algn="ctr">
                        <a:lnSpc>
                          <a:spcPct val="200000"/>
                        </a:lnSpc>
                      </a:pPr>
                      <a:r>
                        <a:rPr lang="zh-CN" altLang="en-US" sz="1600" dirty="0" smtClean="0">
                          <a:latin typeface="微软雅黑" panose="020B0503020204020204" pitchFamily="34" charset="-122"/>
                          <a:ea typeface="微软雅黑" panose="020B0503020204020204" pitchFamily="34" charset="-122"/>
                        </a:rPr>
                        <a:t>知识产权</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cs typeface="Helvetica"/>
                        </a:rPr>
                        <a:t>发明（含国防专利）</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植物新品种</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国家级农作物品种</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国家新药</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国家一级中药保护品种</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集成电路布图设计专有权</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a:tc>
                <a:tc>
                  <a:txBody>
                    <a:body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tabLst/>
                      </a:pPr>
                      <a:endParaRPr kumimoji="0" lang="en-US"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cs typeface="Helvetica"/>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cs typeface="Helvetica"/>
                        </a:rPr>
                        <a:t>实用新型专利</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外观设计专利</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zh-CN" altLang="zh-CN" sz="1600"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软件著作权等（不含商标）</a:t>
                      </a: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a:tc>
              </a:tr>
            </a:tbl>
          </a:graphicData>
        </a:graphic>
      </p:graphicFrame>
      <p:sp>
        <p:nvSpPr>
          <p:cNvPr id="6" name="TextBox 5"/>
          <p:cNvSpPr txBox="1"/>
          <p:nvPr/>
        </p:nvSpPr>
        <p:spPr>
          <a:xfrm>
            <a:off x="1052728" y="5005831"/>
            <a:ext cx="10607041"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取消</a:t>
            </a:r>
            <a:r>
              <a:rPr lang="zh-CN" altLang="en-US" b="1" dirty="0">
                <a:solidFill>
                  <a:srgbClr val="FF0000"/>
                </a:solidFill>
                <a:latin typeface="微软雅黑" panose="020B0503020204020204" pitchFamily="34" charset="-122"/>
                <a:ea typeface="微软雅黑" panose="020B0503020204020204" pitchFamily="34" charset="-122"/>
              </a:rPr>
              <a:t>近三年</a:t>
            </a:r>
            <a:r>
              <a:rPr lang="zh-CN" altLang="en-US" dirty="0">
                <a:latin typeface="微软雅黑" panose="020B0503020204020204" pitchFamily="34" charset="-122"/>
                <a:ea typeface="微软雅黑" panose="020B0503020204020204" pitchFamily="34" charset="-122"/>
              </a:rPr>
              <a:t>获取核心技术的时间限制，删除了通过</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年以上的</a:t>
            </a:r>
            <a:r>
              <a:rPr lang="zh-CN" altLang="en-US" b="1" dirty="0">
                <a:solidFill>
                  <a:srgbClr val="FF0000"/>
                </a:solidFill>
                <a:latin typeface="微软雅黑" panose="020B0503020204020204" pitchFamily="34" charset="-122"/>
                <a:ea typeface="微软雅黑" panose="020B0503020204020204" pitchFamily="34" charset="-122"/>
              </a:rPr>
              <a:t>独占许可方式</a:t>
            </a:r>
            <a:r>
              <a:rPr lang="zh-CN" altLang="en-US" dirty="0">
                <a:latin typeface="微软雅黑" panose="020B0503020204020204" pitchFamily="34" charset="-122"/>
                <a:ea typeface="微软雅黑" panose="020B0503020204020204" pitchFamily="34" charset="-122"/>
              </a:rPr>
              <a:t>获取方式。</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II</a:t>
            </a:r>
            <a:r>
              <a:rPr lang="zh-CN" altLang="en-US" dirty="0">
                <a:latin typeface="微软雅黑" panose="020B0503020204020204" pitchFamily="34" charset="-122"/>
                <a:ea typeface="微软雅黑" panose="020B0503020204020204" pitchFamily="34" charset="-122"/>
              </a:rPr>
              <a:t>类专利仅限使用一次</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6013278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3"/>
  <p:tag name="KSO_WM_UNIT_TYPE" val="d"/>
  <p:tag name="KSO_WM_UNIT_INDEX" val="1"/>
  <p:tag name="KSO_WM_UNIT_ID" val="374*d*1"/>
  <p:tag name="KSO_WM_UNIT_CLEAR" val="0"/>
  <p:tag name="KSO_WM_UNIT_LAYERLEVEL" val="1"/>
  <p:tag name="KSO_WM_UNIT_VALUE" val="1331*2538"/>
  <p:tag name="KSO_WM_UNIT_HIGHLIGHT" val="0"/>
  <p:tag name="KSO_WM_UNIT_COMPATIBLE" val="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4"/>
  <p:tag name="KSO_WM_TEMPLATE_CATEGORY" val="custom"/>
  <p:tag name="KSO_WM_TEMPLATE_INDEX" val="13"/>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9"/>
  <p:tag name="KSO_WM_TEMPLATE_CATEGORY" val="custom"/>
  <p:tag name="KSO_WM_TEMPLATE_INDEX" val="1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375*i*2"/>
  <p:tag name="KSO_WM_TEMPLATE_CATEGORY" val="custom"/>
  <p:tag name="KSO_WM_TEMPLATE_INDEX" val="1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375*i*1"/>
  <p:tag name="KSO_WM_TEMPLATE_CATEGORY" val="custom"/>
  <p:tag name="KSO_WM_TEMPLATE_INDEX" val="13"/>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12"/>
  <p:tag name="KSO_WM_TEMPLATE_CATEGORY" val="custom"/>
  <p:tag name="KSO_WM_TEMPLATE_INDEX" val="13"/>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13"/>
  <p:tag name="KSO_WM_TEMPLATE_CATEGORY" val="custom"/>
  <p:tag name="KSO_WM_TEMPLATE_INDEX" val="13"/>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7"/>
  <p:tag name="KSO_WM_TEMPLATE_CATEGORY" val="custom"/>
  <p:tag name="KSO_WM_TEMPLATE_INDEX" val="13"/>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8"/>
  <p:tag name="KSO_WM_TEMPLATE_CATEGORY" val="custom"/>
  <p:tag name="KSO_WM_TEMPLATE_INDEX" val="1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4"/>
  <p:tag name="KSO_WM_TEMPLATE_CATEGORY" val="custom"/>
  <p:tag name="KSO_WM_TEMPLATE_INDEX" val="1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9"/>
  <p:tag name="KSO_WM_TEMPLATE_CATEGORY" val="custom"/>
  <p:tag name="KSO_WM_TEMPLATE_INDEX" val="1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375*i*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375*i*1"/>
  <p:tag name="KSO_WM_TEMPLATE_CATEGORY" val="custom"/>
  <p:tag name="KSO_WM_TEMPLATE_INDEX" val="13"/>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12"/>
  <p:tag name="KSO_WM_TEMPLATE_CATEGORY" val="custom"/>
  <p:tag name="KSO_WM_TEMPLATE_INDEX" val="13"/>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13"/>
  <p:tag name="KSO_WM_TEMPLATE_CATEGORY" val="custom"/>
  <p:tag name="KSO_WM_TEMPLATE_INDEX" val="13"/>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7"/>
  <p:tag name="KSO_WM_TEMPLATE_CATEGORY" val="custom"/>
  <p:tag name="KSO_WM_TEMPLATE_INDEX" val="13"/>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8"/>
  <p:tag name="KSO_WM_TEMPLATE_CATEGORY" val="custom"/>
  <p:tag name="KSO_WM_TEMPLATE_INDEX" val="13"/>
</p:tagLst>
</file>

<file path=ppt/theme/theme1.xml><?xml version="1.0" encoding="utf-8"?>
<a:theme xmlns:a="http://schemas.openxmlformats.org/drawingml/2006/main" name="Office Theme">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13">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6364</Words>
  <Application>Microsoft Office PowerPoint</Application>
  <PresentationFormat>自定义</PresentationFormat>
  <Paragraphs>505</Paragraphs>
  <Slides>44</Slides>
  <Notes>3</Notes>
  <HiddenSlides>0</HiddenSlides>
  <MMClips>0</MMClips>
  <ScaleCrop>false</ScaleCrop>
  <HeadingPairs>
    <vt:vector size="4" baseType="variant">
      <vt:variant>
        <vt:lpstr>主题</vt:lpstr>
      </vt:variant>
      <vt:variant>
        <vt:i4>3</vt:i4>
      </vt:variant>
      <vt:variant>
        <vt:lpstr>幻灯片标题</vt:lpstr>
      </vt:variant>
      <vt:variant>
        <vt:i4>44</vt:i4>
      </vt:variant>
    </vt:vector>
  </HeadingPairs>
  <TitlesOfParts>
    <vt:vector size="47" baseType="lpstr">
      <vt:lpstr>Office Theme</vt:lpstr>
      <vt:lpstr>自定义设计方案</vt:lpstr>
      <vt:lpstr>1_Office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SimpleSmart</dc:creator>
  <cp:lastModifiedBy>Administrator</cp:lastModifiedBy>
  <cp:revision>838</cp:revision>
  <dcterms:created xsi:type="dcterms:W3CDTF">2014-10-22T04:24:00Z</dcterms:created>
  <dcterms:modified xsi:type="dcterms:W3CDTF">2018-04-16T02:01:13Z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2052-10.1.0.5866</vt:lpwstr>
  </property>
</Properties>
</file>