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2"/>
  </p:notesMasterIdLst>
  <p:sldIdLst>
    <p:sldId id="444" r:id="rId3"/>
    <p:sldId id="466" r:id="rId4"/>
    <p:sldId id="497" r:id="rId5"/>
    <p:sldId id="498" r:id="rId6"/>
    <p:sldId id="511" r:id="rId7"/>
    <p:sldId id="499" r:id="rId8"/>
    <p:sldId id="500" r:id="rId9"/>
    <p:sldId id="523" r:id="rId10"/>
    <p:sldId id="543" r:id="rId11"/>
    <p:sldId id="524" r:id="rId12"/>
    <p:sldId id="525" r:id="rId13"/>
    <p:sldId id="526" r:id="rId14"/>
    <p:sldId id="527" r:id="rId15"/>
    <p:sldId id="528" r:id="rId16"/>
    <p:sldId id="529" r:id="rId17"/>
    <p:sldId id="530" r:id="rId18"/>
    <p:sldId id="531" r:id="rId19"/>
    <p:sldId id="544" r:id="rId20"/>
    <p:sldId id="545" r:id="rId21"/>
    <p:sldId id="546" r:id="rId22"/>
    <p:sldId id="547" r:id="rId23"/>
    <p:sldId id="535" r:id="rId24"/>
    <p:sldId id="536" r:id="rId25"/>
    <p:sldId id="537" r:id="rId26"/>
    <p:sldId id="538" r:id="rId27"/>
    <p:sldId id="539" r:id="rId28"/>
    <p:sldId id="540" r:id="rId29"/>
    <p:sldId id="541" r:id="rId30"/>
    <p:sldId id="54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79">
          <p15:clr>
            <a:srgbClr val="A4A3A4"/>
          </p15:clr>
        </p15:guide>
        <p15:guide id="2" orient="horz" pos="2394">
          <p15:clr>
            <a:srgbClr val="A4A3A4"/>
          </p15:clr>
        </p15:guide>
        <p15:guide id="3" orient="horz" pos="2280">
          <p15:clr>
            <a:srgbClr val="A4A3A4"/>
          </p15:clr>
        </p15:guide>
        <p15:guide id="4" orient="horz" pos="3304">
          <p15:clr>
            <a:srgbClr val="A4A3A4"/>
          </p15:clr>
        </p15:guide>
        <p15:guide id="5" orient="horz" pos="3988">
          <p15:clr>
            <a:srgbClr val="A4A3A4"/>
          </p15:clr>
        </p15:guide>
        <p15:guide id="6" pos="1497">
          <p15:clr>
            <a:srgbClr val="A4A3A4"/>
          </p15:clr>
        </p15:guide>
        <p15:guide id="7" pos="5321">
          <p15:clr>
            <a:srgbClr val="A4A3A4"/>
          </p15:clr>
        </p15:guide>
        <p15:guide id="8" pos="891">
          <p15:clr>
            <a:srgbClr val="A4A3A4"/>
          </p15:clr>
        </p15:guide>
        <p15:guide id="9" pos="7296">
          <p15:clr>
            <a:srgbClr val="A4A3A4"/>
          </p15:clr>
        </p15:guide>
        <p15:guide id="10" pos="68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FF6600"/>
    <a:srgbClr val="FFFFFF"/>
    <a:srgbClr val="EAEAEA"/>
    <a:srgbClr val="FFD7D7"/>
    <a:srgbClr val="7F7F7F"/>
    <a:srgbClr val="0F6FC6"/>
    <a:srgbClr val="000000"/>
    <a:srgbClr val="4F81BD"/>
    <a:srgbClr val="BA0B3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7974" autoAdjust="0"/>
  </p:normalViewPr>
  <p:slideViewPr>
    <p:cSldViewPr snapToGrid="0" showGuides="1">
      <p:cViewPr>
        <p:scale>
          <a:sx n="48" d="100"/>
          <a:sy n="48" d="100"/>
        </p:scale>
        <p:origin x="-2100" y="-936"/>
      </p:cViewPr>
      <p:guideLst>
        <p:guide orient="horz" pos="1679"/>
        <p:guide orient="horz" pos="2394"/>
        <p:guide orient="horz" pos="2117"/>
        <p:guide orient="horz" pos="3304"/>
        <p:guide orient="horz" pos="3988"/>
        <p:guide pos="1497"/>
        <p:guide pos="5321"/>
        <p:guide pos="711"/>
        <p:guide pos="7390"/>
        <p:guide pos="7139"/>
      </p:guideLst>
    </p:cSldViewPr>
  </p:slideViewPr>
  <p:notesTextViewPr>
    <p:cViewPr>
      <p:scale>
        <a:sx n="1" d="1"/>
        <a:sy n="1" d="1"/>
      </p:scale>
      <p:origin x="0" y="0"/>
    </p:cViewPr>
  </p:notesTextViewPr>
  <p:sorterViewPr>
    <p:cViewPr>
      <p:scale>
        <a:sx n="44" d="100"/>
        <a:sy n="44"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3A066-C6CC-44EF-8A1B-8656B056071D}" type="datetimeFigureOut">
              <a:rPr lang="zh-CN" altLang="en-US" smtClean="0"/>
              <a:pPr/>
              <a:t>2018/4/16 Monday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28D21-2707-4CA8-BBC0-E072FA1B7B82}" type="slidenum">
              <a:rPr lang="zh-CN" altLang="en-US" smtClean="0"/>
              <a:pPr/>
              <a:t>‹#›</a:t>
            </a:fld>
            <a:endParaRPr lang="zh-CN" altLang="en-US"/>
          </a:p>
        </p:txBody>
      </p:sp>
    </p:spTree>
    <p:extLst>
      <p:ext uri="{BB962C8B-B14F-4D97-AF65-F5344CB8AC3E}">
        <p14:creationId xmlns:p14="http://schemas.microsoft.com/office/powerpoint/2010/main" xmlns="" val="4005663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A28D21-2707-4CA8-BBC0-E072FA1B7B82}" type="slidenum">
              <a:rPr lang="zh-CN" altLang="en-US" smtClean="0"/>
              <a:pPr/>
              <a:t>4</a:t>
            </a:fld>
            <a:endParaRPr lang="zh-CN" altLang="en-US"/>
          </a:p>
        </p:txBody>
      </p:sp>
    </p:spTree>
    <p:extLst>
      <p:ext uri="{BB962C8B-B14F-4D97-AF65-F5344CB8AC3E}">
        <p14:creationId xmlns:p14="http://schemas.microsoft.com/office/powerpoint/2010/main" xmlns="" val="1042232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9C06CE9-7C77-4416-89CC-3899529E1F56}" type="slidenum">
              <a:rPr lang="zh-CN" altLang="en-US" smtClean="0"/>
              <a:pPr>
                <a:defRPr/>
              </a:pPr>
              <a:t>6</a:t>
            </a:fld>
            <a:endParaRPr lang="zh-CN" altLang="en-US"/>
          </a:p>
        </p:txBody>
      </p:sp>
    </p:spTree>
    <p:extLst>
      <p:ext uri="{BB962C8B-B14F-4D97-AF65-F5344CB8AC3E}">
        <p14:creationId xmlns:p14="http://schemas.microsoft.com/office/powerpoint/2010/main" xmlns="" val="3431940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15875" y="-12700"/>
            <a:ext cx="12185015" cy="68605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16" name="Group 5"/>
          <p:cNvGrpSpPr/>
          <p:nvPr>
            <p:custDataLst>
              <p:tags r:id="rId1"/>
            </p:custDataLst>
          </p:nvPr>
        </p:nvGrpSpPr>
        <p:grpSpPr bwMode="auto">
          <a:xfrm flipV="1">
            <a:off x="0" y="2"/>
            <a:ext cx="12192847" cy="706758"/>
            <a:chOff x="0" y="-366"/>
            <a:chExt cx="14399" cy="1271"/>
          </a:xfrm>
        </p:grpSpPr>
        <p:sp>
          <p:nvSpPr>
            <p:cNvPr id="17" name="Rectangle 5"/>
            <p:cNvSpPr>
              <a:spLocks noChangeArrowheads="1"/>
            </p:cNvSpPr>
            <p:nvPr>
              <p:custDataLst>
                <p:tags r:id="rId7"/>
              </p:custDataLst>
            </p:nvPr>
          </p:nvSpPr>
          <p:spPr bwMode="auto">
            <a:xfrm flipV="1">
              <a:off x="0" y="451"/>
              <a:ext cx="14399" cy="454"/>
            </a:xfrm>
            <a:prstGeom prst="rect">
              <a:avLst/>
            </a:prstGeom>
            <a:solidFill>
              <a:srgbClr val="2C81C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170" tIns="46990" rIns="90170" bIns="46990" anchor="ctr"/>
            <a:lstStyle>
              <a:lvl1pPr>
                <a:spcBef>
                  <a:spcPct val="20000"/>
                </a:spcBef>
                <a:buSzPct val="125000"/>
                <a:defRPr>
                  <a:solidFill>
                    <a:srgbClr val="2C81C3"/>
                  </a:solidFill>
                  <a:latin typeface="Arial" panose="020B0604020202020204" pitchFamily="34" charset="0"/>
                  <a:ea typeface="黑体" panose="02010609060101010101" pitchFamily="49" charset="-122"/>
                </a:defRPr>
              </a:lvl1pPr>
              <a:lvl2pPr algn="ctr">
                <a:spcBef>
                  <a:spcPct val="20000"/>
                </a:spcBef>
                <a:buSzPct val="125000"/>
                <a:defRPr sz="1600">
                  <a:solidFill>
                    <a:srgbClr val="2C81C3"/>
                  </a:solidFill>
                  <a:latin typeface="Arial" panose="020B0604020202020204" pitchFamily="34" charset="0"/>
                  <a:ea typeface="黑体" panose="02010609060101010101" pitchFamily="49" charset="-122"/>
                </a:defRPr>
              </a:lvl2pPr>
              <a:lvl3pPr algn="ctr">
                <a:spcBef>
                  <a:spcPct val="20000"/>
                </a:spcBef>
                <a:buSzPct val="125000"/>
                <a:defRPr sz="1400">
                  <a:solidFill>
                    <a:srgbClr val="2C81C3"/>
                  </a:solidFill>
                  <a:latin typeface="Arial" panose="020B0604020202020204" pitchFamily="34" charset="0"/>
                  <a:ea typeface="黑体" panose="02010609060101010101" pitchFamily="49" charset="-122"/>
                </a:defRPr>
              </a:lvl3pPr>
              <a:lvl4pPr algn="ctr">
                <a:spcBef>
                  <a:spcPct val="20000"/>
                </a:spcBef>
                <a:buSzPct val="125000"/>
                <a:defRPr sz="1200">
                  <a:solidFill>
                    <a:srgbClr val="2C81C3"/>
                  </a:solidFill>
                  <a:latin typeface="Arial" panose="020B0604020202020204" pitchFamily="34" charset="0"/>
                  <a:ea typeface="黑体" panose="02010609060101010101" pitchFamily="49" charset="-122"/>
                </a:defRPr>
              </a:lvl4pPr>
              <a:lvl5pPr algn="ctr">
                <a:spcBef>
                  <a:spcPct val="20000"/>
                </a:spcBef>
                <a:buSzPct val="125000"/>
                <a:defRPr sz="1200">
                  <a:solidFill>
                    <a:srgbClr val="2C81C3"/>
                  </a:solidFill>
                  <a:latin typeface="Arial" panose="020B0604020202020204" pitchFamily="34" charset="0"/>
                  <a:ea typeface="黑体" panose="02010609060101010101" pitchFamily="49" charset="-122"/>
                </a:defRPr>
              </a:lvl5pPr>
              <a:lvl6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6pPr>
              <a:lvl7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7pPr>
              <a:lvl8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8pPr>
              <a:lvl9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9pPr>
            </a:lstStyle>
            <a:p>
              <a:pPr marL="212725" indent="-212725">
                <a:buFontTx/>
                <a:buChar char="•"/>
              </a:pPr>
              <a:endParaRPr lang="zh-CN" altLang="zh-CN"/>
            </a:p>
          </p:txBody>
        </p:sp>
        <p:sp>
          <p:nvSpPr>
            <p:cNvPr id="18" name="AutoShape 7"/>
            <p:cNvSpPr>
              <a:spLocks noChangeArrowheads="1"/>
            </p:cNvSpPr>
            <p:nvPr>
              <p:custDataLst>
                <p:tags r:id="rId8"/>
              </p:custDataLst>
            </p:nvPr>
          </p:nvSpPr>
          <p:spPr bwMode="auto">
            <a:xfrm>
              <a:off x="6064" y="-366"/>
              <a:ext cx="2382" cy="1245"/>
            </a:xfrm>
            <a:prstGeom prst="triangle">
              <a:avLst>
                <a:gd name="adj" fmla="val 50000"/>
              </a:avLst>
            </a:prstGeom>
            <a:solidFill>
              <a:srgbClr val="2C81C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a:p>
          </p:txBody>
        </p:sp>
      </p:grpSp>
      <p:grpSp>
        <p:nvGrpSpPr>
          <p:cNvPr id="19" name="Group 8"/>
          <p:cNvGrpSpPr/>
          <p:nvPr>
            <p:custDataLst>
              <p:tags r:id="rId2"/>
            </p:custDataLst>
          </p:nvPr>
        </p:nvGrpSpPr>
        <p:grpSpPr bwMode="auto">
          <a:xfrm>
            <a:off x="0" y="6160437"/>
            <a:ext cx="12192847" cy="724549"/>
            <a:chOff x="0" y="-398"/>
            <a:chExt cx="14399" cy="1303"/>
          </a:xfrm>
        </p:grpSpPr>
        <p:sp>
          <p:nvSpPr>
            <p:cNvPr id="20" name="Rectangle 5"/>
            <p:cNvSpPr>
              <a:spLocks noChangeArrowheads="1"/>
            </p:cNvSpPr>
            <p:nvPr>
              <p:custDataLst>
                <p:tags r:id="rId5"/>
              </p:custDataLst>
            </p:nvPr>
          </p:nvSpPr>
          <p:spPr bwMode="auto">
            <a:xfrm flipV="1">
              <a:off x="0" y="451"/>
              <a:ext cx="14399" cy="454"/>
            </a:xfrm>
            <a:prstGeom prst="rect">
              <a:avLst/>
            </a:prstGeom>
            <a:solidFill>
              <a:srgbClr val="2C81C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170" tIns="46990" rIns="90170" bIns="46990" anchor="ctr"/>
            <a:lstStyle>
              <a:lvl1pPr>
                <a:spcBef>
                  <a:spcPct val="20000"/>
                </a:spcBef>
                <a:buSzPct val="125000"/>
                <a:defRPr>
                  <a:solidFill>
                    <a:srgbClr val="2C81C3"/>
                  </a:solidFill>
                  <a:latin typeface="Arial" panose="020B0604020202020204" pitchFamily="34" charset="0"/>
                  <a:ea typeface="黑体" panose="02010609060101010101" pitchFamily="49" charset="-122"/>
                </a:defRPr>
              </a:lvl1pPr>
              <a:lvl2pPr algn="ctr">
                <a:spcBef>
                  <a:spcPct val="20000"/>
                </a:spcBef>
                <a:buSzPct val="125000"/>
                <a:defRPr sz="1600">
                  <a:solidFill>
                    <a:srgbClr val="2C81C3"/>
                  </a:solidFill>
                  <a:latin typeface="Arial" panose="020B0604020202020204" pitchFamily="34" charset="0"/>
                  <a:ea typeface="黑体" panose="02010609060101010101" pitchFamily="49" charset="-122"/>
                </a:defRPr>
              </a:lvl2pPr>
              <a:lvl3pPr algn="ctr">
                <a:spcBef>
                  <a:spcPct val="20000"/>
                </a:spcBef>
                <a:buSzPct val="125000"/>
                <a:defRPr sz="1400">
                  <a:solidFill>
                    <a:srgbClr val="2C81C3"/>
                  </a:solidFill>
                  <a:latin typeface="Arial" panose="020B0604020202020204" pitchFamily="34" charset="0"/>
                  <a:ea typeface="黑体" panose="02010609060101010101" pitchFamily="49" charset="-122"/>
                </a:defRPr>
              </a:lvl3pPr>
              <a:lvl4pPr algn="ctr">
                <a:spcBef>
                  <a:spcPct val="20000"/>
                </a:spcBef>
                <a:buSzPct val="125000"/>
                <a:defRPr sz="1200">
                  <a:solidFill>
                    <a:srgbClr val="2C81C3"/>
                  </a:solidFill>
                  <a:latin typeface="Arial" panose="020B0604020202020204" pitchFamily="34" charset="0"/>
                  <a:ea typeface="黑体" panose="02010609060101010101" pitchFamily="49" charset="-122"/>
                </a:defRPr>
              </a:lvl4pPr>
              <a:lvl5pPr algn="ctr">
                <a:spcBef>
                  <a:spcPct val="20000"/>
                </a:spcBef>
                <a:buSzPct val="125000"/>
                <a:defRPr sz="1200">
                  <a:solidFill>
                    <a:srgbClr val="2C81C3"/>
                  </a:solidFill>
                  <a:latin typeface="Arial" panose="020B0604020202020204" pitchFamily="34" charset="0"/>
                  <a:ea typeface="黑体" panose="02010609060101010101" pitchFamily="49" charset="-122"/>
                </a:defRPr>
              </a:lvl5pPr>
              <a:lvl6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6pPr>
              <a:lvl7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7pPr>
              <a:lvl8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8pPr>
              <a:lvl9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9pPr>
            </a:lstStyle>
            <a:p>
              <a:pPr marL="212725" indent="-212725">
                <a:buFontTx/>
                <a:buChar char="•"/>
              </a:pPr>
              <a:endParaRPr lang="zh-CN" altLang="zh-CN"/>
            </a:p>
          </p:txBody>
        </p:sp>
        <p:sp>
          <p:nvSpPr>
            <p:cNvPr id="21" name="AutoShape 10"/>
            <p:cNvSpPr>
              <a:spLocks noChangeArrowheads="1"/>
            </p:cNvSpPr>
            <p:nvPr>
              <p:custDataLst>
                <p:tags r:id="rId6"/>
              </p:custDataLst>
            </p:nvPr>
          </p:nvSpPr>
          <p:spPr bwMode="auto">
            <a:xfrm>
              <a:off x="6064" y="-398"/>
              <a:ext cx="2382" cy="1112"/>
            </a:xfrm>
            <a:prstGeom prst="triangle">
              <a:avLst>
                <a:gd name="adj" fmla="val 50000"/>
              </a:avLst>
            </a:prstGeom>
            <a:solidFill>
              <a:srgbClr val="2C81C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a:p>
          </p:txBody>
        </p:sp>
      </p:grpSp>
      <p:sp>
        <p:nvSpPr>
          <p:cNvPr id="2" name="标题 1"/>
          <p:cNvSpPr>
            <a:spLocks noGrp="1"/>
          </p:cNvSpPr>
          <p:nvPr>
            <p:ph type="title"/>
          </p:nvPr>
        </p:nvSpPr>
        <p:spPr>
          <a:xfrm>
            <a:off x="3220800" y="2595600"/>
            <a:ext cx="6816000" cy="702000"/>
          </a:xfrm>
        </p:spPr>
        <p:txBody>
          <a:bodyPr anchor="ctr" anchorCtr="0">
            <a:normAutofit/>
          </a:bodyPr>
          <a:lstStyle>
            <a:lvl1pPr>
              <a:defRPr sz="3200">
                <a:solidFill>
                  <a:schemeClr val="tx1"/>
                </a:solidFil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222166" y="3384000"/>
            <a:ext cx="5318400" cy="799200"/>
          </a:xfrm>
        </p:spPr>
        <p:txBody>
          <a:bodyPr>
            <a:normAutofit/>
          </a:bodyPr>
          <a:lstStyle>
            <a:lvl1pPr marL="0" indent="0">
              <a:buNone/>
              <a:defRPr sz="2400">
                <a:solidFill>
                  <a:srgbClr val="2C81C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14" name="Line 4" descr="#wm#_13_29_*Z"/>
          <p:cNvSpPr>
            <a:spLocks noChangeShapeType="1"/>
          </p:cNvSpPr>
          <p:nvPr>
            <p:custDataLst>
              <p:tags r:id="rId3"/>
            </p:custDataLst>
          </p:nvPr>
        </p:nvSpPr>
        <p:spPr bwMode="auto">
          <a:xfrm>
            <a:off x="3215680" y="3335338"/>
            <a:ext cx="6778731" cy="0"/>
          </a:xfrm>
          <a:prstGeom prst="line">
            <a:avLst/>
          </a:prstGeom>
          <a:noFill/>
          <a:ln w="9525" cmpd="sng">
            <a:solidFill>
              <a:srgbClr val="2C81C3"/>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sz="1800"/>
          </a:p>
        </p:txBody>
      </p:sp>
      <p:sp>
        <p:nvSpPr>
          <p:cNvPr id="4" name="日期占位符 3"/>
          <p:cNvSpPr>
            <a:spLocks noGrp="1"/>
          </p:cNvSpPr>
          <p:nvPr>
            <p:ph type="dt" sz="half" idx="10"/>
          </p:nvPr>
        </p:nvSpPr>
        <p:spPr/>
        <p:txBody>
          <a:bodyPr/>
          <a:lstStyle/>
          <a:p>
            <a:fld id="{73F4C645-05EC-4F6E-8BEB-1A157AC84573}" type="datetimeFigureOut">
              <a:rPr lang="zh-CN" altLang="en-US" smtClean="0"/>
              <a:pPr/>
              <a:t>2018/4/16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DD2BE5-FB14-4EBB-A41F-73CD53685F6E}" type="slidenum">
              <a:rPr lang="zh-CN" altLang="en-US" smtClean="0"/>
              <a:pPr/>
              <a:t>‹#›</a:t>
            </a:fld>
            <a:endParaRPr lang="zh-CN" altLang="en-US"/>
          </a:p>
        </p:txBody>
      </p:sp>
      <p:sp>
        <p:nvSpPr>
          <p:cNvPr id="15" name="矩形 1"/>
          <p:cNvSpPr>
            <a:spLocks noChangeArrowheads="1"/>
          </p:cNvSpPr>
          <p:nvPr>
            <p:custDataLst>
              <p:tags r:id="rId4"/>
            </p:custDataLst>
          </p:nvPr>
        </p:nvSpPr>
        <p:spPr bwMode="auto">
          <a:xfrm>
            <a:off x="2354319" y="2839273"/>
            <a:ext cx="745056" cy="992130"/>
          </a:xfrm>
          <a:prstGeom prst="rect">
            <a:avLst/>
          </a:prstGeom>
          <a:noFill/>
          <a:ln w="76200" cmpd="sng">
            <a:solidFill>
              <a:srgbClr val="2C81C3"/>
            </a:solidFill>
            <a:miter lim="800000"/>
          </a:ln>
          <a:effectLst/>
          <a:extLst>
            <a:ext uri="{909E8E84-426E-40DD-AFC4-6F175D3DCCD1}">
              <a14:hiddenFill xmlns:a14="http://schemas.microsoft.com/office/drawing/2010/main" xmlns="">
                <a:solidFill>
                  <a:srgbClr val="5EACEC"/>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a:spcBef>
                <a:spcPct val="20000"/>
              </a:spcBef>
              <a:buSzPct val="125000"/>
              <a:defRPr>
                <a:solidFill>
                  <a:srgbClr val="2C81C3"/>
                </a:solidFill>
                <a:latin typeface="Arial" panose="020B0604020202020204" pitchFamily="34" charset="0"/>
                <a:ea typeface="黑体" panose="02010609060101010101" pitchFamily="49" charset="-122"/>
              </a:defRPr>
            </a:lvl1pPr>
            <a:lvl2pPr marL="742950" indent="-285750" algn="ctr">
              <a:spcBef>
                <a:spcPct val="20000"/>
              </a:spcBef>
              <a:buSzPct val="125000"/>
              <a:defRPr>
                <a:solidFill>
                  <a:srgbClr val="2C81C3"/>
                </a:solidFill>
                <a:latin typeface="Arial" panose="020B0604020202020204" pitchFamily="34" charset="0"/>
                <a:ea typeface="黑体" panose="02010609060101010101" pitchFamily="49" charset="-122"/>
              </a:defRPr>
            </a:lvl2pPr>
            <a:lvl3pPr marL="1143000" indent="-228600" algn="ctr">
              <a:spcBef>
                <a:spcPct val="20000"/>
              </a:spcBef>
              <a:buSzPct val="125000"/>
              <a:defRPr>
                <a:solidFill>
                  <a:srgbClr val="2C81C3"/>
                </a:solidFill>
                <a:latin typeface="Arial" panose="020B0604020202020204" pitchFamily="34" charset="0"/>
                <a:ea typeface="黑体" panose="02010609060101010101" pitchFamily="49" charset="-122"/>
              </a:defRPr>
            </a:lvl3pPr>
            <a:lvl4pPr marL="1600200" indent="-228600" algn="ctr">
              <a:spcBef>
                <a:spcPct val="20000"/>
              </a:spcBef>
              <a:buSzPct val="125000"/>
              <a:defRPr>
                <a:solidFill>
                  <a:srgbClr val="2C81C3"/>
                </a:solidFill>
                <a:latin typeface="Arial" panose="020B0604020202020204" pitchFamily="34" charset="0"/>
                <a:ea typeface="黑体" panose="02010609060101010101" pitchFamily="49" charset="-122"/>
              </a:defRPr>
            </a:lvl4pPr>
            <a:lvl5pPr marL="2057400" indent="-228600" algn="ctr">
              <a:spcBef>
                <a:spcPct val="20000"/>
              </a:spcBef>
              <a:buSzPct val="125000"/>
              <a:defRPr>
                <a:solidFill>
                  <a:srgbClr val="2C81C3"/>
                </a:solidFill>
                <a:latin typeface="Arial" panose="020B0604020202020204" pitchFamily="34" charset="0"/>
                <a:ea typeface="黑体" panose="02010609060101010101" pitchFamily="49" charset="-122"/>
              </a:defRPr>
            </a:lvl5pPr>
            <a:lvl6pPr marL="2514600" indent="-228600" algn="ctr" eaLnBrk="0" fontAlgn="base" hangingPunct="0">
              <a:spcBef>
                <a:spcPct val="20000"/>
              </a:spcBef>
              <a:spcAft>
                <a:spcPct val="0"/>
              </a:spcAft>
              <a:buSzPct val="125000"/>
              <a:defRPr>
                <a:solidFill>
                  <a:srgbClr val="2C81C3"/>
                </a:solidFill>
                <a:latin typeface="Arial" panose="020B0604020202020204" pitchFamily="34" charset="0"/>
                <a:ea typeface="黑体" panose="02010609060101010101" pitchFamily="49" charset="-122"/>
              </a:defRPr>
            </a:lvl6pPr>
            <a:lvl7pPr marL="2971800" indent="-228600" algn="ctr" eaLnBrk="0" fontAlgn="base" hangingPunct="0">
              <a:spcBef>
                <a:spcPct val="20000"/>
              </a:spcBef>
              <a:spcAft>
                <a:spcPct val="0"/>
              </a:spcAft>
              <a:buSzPct val="125000"/>
              <a:defRPr>
                <a:solidFill>
                  <a:srgbClr val="2C81C3"/>
                </a:solidFill>
                <a:latin typeface="Arial" panose="020B0604020202020204" pitchFamily="34" charset="0"/>
                <a:ea typeface="黑体" panose="02010609060101010101" pitchFamily="49" charset="-122"/>
              </a:defRPr>
            </a:lvl7pPr>
            <a:lvl8pPr marL="3429000" indent="-228600" algn="ctr" eaLnBrk="0" fontAlgn="base" hangingPunct="0">
              <a:spcBef>
                <a:spcPct val="20000"/>
              </a:spcBef>
              <a:spcAft>
                <a:spcPct val="0"/>
              </a:spcAft>
              <a:buSzPct val="125000"/>
              <a:defRPr>
                <a:solidFill>
                  <a:srgbClr val="2C81C3"/>
                </a:solidFill>
                <a:latin typeface="Arial" panose="020B0604020202020204" pitchFamily="34" charset="0"/>
                <a:ea typeface="黑体" panose="02010609060101010101" pitchFamily="49" charset="-122"/>
              </a:defRPr>
            </a:lvl8pPr>
            <a:lvl9pPr marL="3886200" indent="-228600" algn="ctr" eaLnBrk="0" fontAlgn="base" hangingPunct="0">
              <a:spcBef>
                <a:spcPct val="20000"/>
              </a:spcBef>
              <a:spcAft>
                <a:spcPct val="0"/>
              </a:spcAft>
              <a:buSzPct val="125000"/>
              <a:defRPr>
                <a:solidFill>
                  <a:srgbClr val="2C81C3"/>
                </a:solidFill>
                <a:latin typeface="Arial" panose="020B0604020202020204" pitchFamily="34" charset="0"/>
                <a:ea typeface="黑体" panose="02010609060101010101" pitchFamily="49" charset="-122"/>
              </a:defRPr>
            </a:lvl9pPr>
          </a:lstStyle>
          <a:p>
            <a:pPr algn="ctr" eaLnBrk="1" hangingPunct="1">
              <a:spcBef>
                <a:spcPct val="0"/>
              </a:spcBef>
              <a:buFontTx/>
              <a:buNone/>
            </a:pPr>
            <a:endParaRPr lang="zh-CN" altLang="zh-CN" b="1">
              <a:solidFill>
                <a:srgbClr val="5EACEC"/>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0000" y="227955"/>
            <a:ext cx="11113800" cy="784414"/>
          </a:xfrm>
        </p:spPr>
        <p:txBody>
          <a:bodyPr>
            <a:normAutofit/>
          </a:bodyPr>
          <a:lstStyle>
            <a:lvl1pPr>
              <a:defRPr sz="2800">
                <a:solidFill>
                  <a:schemeClr val="tx1"/>
                </a:solidFill>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339200"/>
            <a:ext cx="5157000" cy="460800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6196800" y="1339200"/>
            <a:ext cx="5157000" cy="460800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grpSp>
        <p:nvGrpSpPr>
          <p:cNvPr id="12" name="Group 8"/>
          <p:cNvGrpSpPr/>
          <p:nvPr/>
        </p:nvGrpSpPr>
        <p:grpSpPr bwMode="auto">
          <a:xfrm>
            <a:off x="10584" y="6729413"/>
            <a:ext cx="12192000" cy="133350"/>
            <a:chOff x="0" y="0"/>
            <a:chExt cx="12194759" cy="78775"/>
          </a:xfrm>
        </p:grpSpPr>
        <p:sp>
          <p:nvSpPr>
            <p:cNvPr id="13" name="矩形 9"/>
            <p:cNvSpPr>
              <a:spLocks noChangeArrowheads="1"/>
            </p:cNvSpPr>
            <p:nvPr/>
          </p:nvSpPr>
          <p:spPr bwMode="auto">
            <a:xfrm>
              <a:off x="0" y="0"/>
              <a:ext cx="4268177" cy="78775"/>
            </a:xfrm>
            <a:prstGeom prst="rect">
              <a:avLst/>
            </a:prstGeom>
            <a:solidFill>
              <a:srgbClr val="21346C"/>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endParaRPr lang="zh-CN" altLang="zh-CN" sz="1800">
                <a:solidFill>
                  <a:srgbClr val="FFFFFF"/>
                </a:solidFill>
                <a:latin typeface="黑体" panose="02010609060101010101" pitchFamily="49" charset="-122"/>
                <a:sym typeface="黑体" panose="02010609060101010101" pitchFamily="49" charset="-122"/>
              </a:endParaRPr>
            </a:p>
          </p:txBody>
        </p:sp>
        <p:sp>
          <p:nvSpPr>
            <p:cNvPr id="14" name="矩形 10"/>
            <p:cNvSpPr>
              <a:spLocks noChangeArrowheads="1"/>
            </p:cNvSpPr>
            <p:nvPr/>
          </p:nvSpPr>
          <p:spPr bwMode="auto">
            <a:xfrm>
              <a:off x="4258716" y="0"/>
              <a:ext cx="3651005" cy="78775"/>
            </a:xfrm>
            <a:prstGeom prst="rect">
              <a:avLst/>
            </a:prstGeom>
            <a:solidFill>
              <a:srgbClr val="1483B5"/>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endParaRPr lang="zh-CN" altLang="zh-CN" sz="1800">
                <a:solidFill>
                  <a:srgbClr val="FFFFFF"/>
                </a:solidFill>
                <a:latin typeface="黑体" panose="02010609060101010101" pitchFamily="49" charset="-122"/>
                <a:sym typeface="黑体" panose="02010609060101010101" pitchFamily="49" charset="-122"/>
              </a:endParaRPr>
            </a:p>
          </p:txBody>
        </p:sp>
        <p:sp>
          <p:nvSpPr>
            <p:cNvPr id="15" name="矩形 11"/>
            <p:cNvSpPr>
              <a:spLocks noChangeArrowheads="1"/>
            </p:cNvSpPr>
            <p:nvPr/>
          </p:nvSpPr>
          <p:spPr bwMode="auto">
            <a:xfrm>
              <a:off x="7909721" y="0"/>
              <a:ext cx="4285038" cy="78775"/>
            </a:xfrm>
            <a:prstGeom prst="rect">
              <a:avLst/>
            </a:prstGeom>
            <a:solidFill>
              <a:srgbClr val="3BA2CD"/>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endParaRPr lang="zh-CN" altLang="zh-CN" sz="1800">
                <a:solidFill>
                  <a:srgbClr val="FFFFFF"/>
                </a:solidFill>
                <a:latin typeface="黑体" panose="02010609060101010101" pitchFamily="49" charset="-122"/>
                <a:sym typeface="黑体" panose="02010609060101010101" pitchFamily="49" charset="-122"/>
              </a:endParaRPr>
            </a:p>
          </p:txBody>
        </p:sp>
      </p:grpSp>
      <p:sp>
        <p:nvSpPr>
          <p:cNvPr id="5" name="日期占位符 4"/>
          <p:cNvSpPr>
            <a:spLocks noGrp="1"/>
          </p:cNvSpPr>
          <p:nvPr>
            <p:ph type="dt" sz="half" idx="10"/>
          </p:nvPr>
        </p:nvSpPr>
        <p:spPr/>
        <p:txBody>
          <a:bodyPr/>
          <a:lstStyle/>
          <a:p>
            <a:fld id="{73F4C645-05EC-4F6E-8BEB-1A157AC84573}" type="datetimeFigureOut">
              <a:rPr lang="zh-CN" altLang="en-US" smtClean="0"/>
              <a:pPr/>
              <a:t>2018/4/16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DD2BE5-FB14-4EBB-A41F-73CD53685F6E}" type="slidenum">
              <a:rPr lang="zh-CN" altLang="en-US" smtClean="0"/>
              <a:pPr/>
              <a:t>‹#›</a:t>
            </a:fld>
            <a:endParaRPr lang="zh-CN" altLang="en-US"/>
          </a:p>
        </p:txBody>
      </p:sp>
      <p:grpSp>
        <p:nvGrpSpPr>
          <p:cNvPr id="16" name="组合 15"/>
          <p:cNvGrpSpPr/>
          <p:nvPr/>
        </p:nvGrpSpPr>
        <p:grpSpPr>
          <a:xfrm>
            <a:off x="-5182" y="293834"/>
            <a:ext cx="232062" cy="592764"/>
            <a:chOff x="7938" y="376238"/>
            <a:chExt cx="170289" cy="434975"/>
          </a:xfrm>
        </p:grpSpPr>
        <p:sp>
          <p:nvSpPr>
            <p:cNvPr id="17" name="矩形 5"/>
            <p:cNvSpPr>
              <a:spLocks noChangeArrowheads="1"/>
            </p:cNvSpPr>
            <p:nvPr/>
          </p:nvSpPr>
          <p:spPr bwMode="auto">
            <a:xfrm>
              <a:off x="7938" y="376238"/>
              <a:ext cx="170289" cy="144992"/>
            </a:xfrm>
            <a:prstGeom prst="rect">
              <a:avLst/>
            </a:prstGeom>
            <a:solidFill>
              <a:srgbClr val="21346C"/>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endParaRPr lang="zh-CN" altLang="zh-CN">
                <a:solidFill>
                  <a:srgbClr val="FFFFFF"/>
                </a:solidFill>
                <a:latin typeface="黑体" panose="02010609060101010101" pitchFamily="49" charset="-122"/>
                <a:sym typeface="黑体" panose="02010609060101010101" pitchFamily="49" charset="-122"/>
              </a:endParaRPr>
            </a:p>
          </p:txBody>
        </p:sp>
        <p:sp>
          <p:nvSpPr>
            <p:cNvPr id="18" name="矩形 6"/>
            <p:cNvSpPr>
              <a:spLocks noChangeArrowheads="1"/>
            </p:cNvSpPr>
            <p:nvPr/>
          </p:nvSpPr>
          <p:spPr bwMode="auto">
            <a:xfrm>
              <a:off x="7938" y="521230"/>
              <a:ext cx="169200" cy="144992"/>
            </a:xfrm>
            <a:prstGeom prst="rect">
              <a:avLst/>
            </a:prstGeom>
            <a:solidFill>
              <a:srgbClr val="1483B5"/>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endParaRPr lang="zh-CN" altLang="zh-CN">
                <a:solidFill>
                  <a:srgbClr val="FFFFFF"/>
                </a:solidFill>
                <a:latin typeface="黑体" panose="02010609060101010101" pitchFamily="49" charset="-122"/>
                <a:sym typeface="黑体" panose="02010609060101010101" pitchFamily="49" charset="-122"/>
              </a:endParaRPr>
            </a:p>
          </p:txBody>
        </p:sp>
        <p:sp>
          <p:nvSpPr>
            <p:cNvPr id="19" name="矩形 7"/>
            <p:cNvSpPr>
              <a:spLocks noChangeArrowheads="1"/>
            </p:cNvSpPr>
            <p:nvPr/>
          </p:nvSpPr>
          <p:spPr bwMode="auto">
            <a:xfrm>
              <a:off x="7938" y="666221"/>
              <a:ext cx="169200" cy="144992"/>
            </a:xfrm>
            <a:prstGeom prst="rect">
              <a:avLst/>
            </a:prstGeom>
            <a:solidFill>
              <a:srgbClr val="3BA2CD"/>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endParaRPr lang="zh-CN" altLang="zh-CN">
                <a:solidFill>
                  <a:srgbClr val="FFFFFF"/>
                </a:solidFill>
                <a:latin typeface="黑体" panose="02010609060101010101" pitchFamily="49" charset="-122"/>
                <a:sym typeface="黑体" panose="02010609060101010101" pitchFamily="49" charset="-122"/>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240000" y="309600"/>
            <a:ext cx="6554938" cy="572400"/>
          </a:xfrm>
        </p:spPr>
        <p:txBody>
          <a:bodyPr>
            <a:normAutofit/>
          </a:bodyPr>
          <a:lstStyle>
            <a:lvl1pPr>
              <a:defRPr sz="2800">
                <a:solidFill>
                  <a:schemeClr val="tx1"/>
                </a:solidFil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41600" y="5446800"/>
            <a:ext cx="4713600" cy="590400"/>
          </a:xfrm>
          <a:solidFill>
            <a:srgbClr val="3BA2CD"/>
          </a:solidFill>
        </p:spPr>
        <p:txBody>
          <a:bodyPr anchor="ctr" anchorCtr="0">
            <a:norm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内容占位符 3"/>
          <p:cNvSpPr>
            <a:spLocks noGrp="1"/>
          </p:cNvSpPr>
          <p:nvPr>
            <p:ph sz="half" idx="2"/>
          </p:nvPr>
        </p:nvSpPr>
        <p:spPr>
          <a:xfrm>
            <a:off x="1305600" y="1771200"/>
            <a:ext cx="4214400" cy="3387600"/>
          </a:xfrm>
        </p:spPr>
        <p:txBody>
          <a:bodyPr>
            <a:normAutofit/>
          </a:bodyPr>
          <a:lstStyle>
            <a:lvl1pPr marL="285750" indent="-285750">
              <a:buFont typeface="Arial" panose="020B0604020202020204" pitchFamily="34" charset="0"/>
              <a:buChar char="•"/>
              <a:defRPr sz="2400">
                <a:solidFill>
                  <a:schemeClr val="tx1"/>
                </a:solidFill>
              </a:defRPr>
            </a:lvl1pPr>
            <a:lvl2pPr marL="742950" indent="-285750">
              <a:buFont typeface="Arial" panose="020B0604020202020204" pitchFamily="34" charset="0"/>
              <a:buChar char="•"/>
              <a:defRPr sz="2000">
                <a:solidFill>
                  <a:schemeClr val="tx1"/>
                </a:solidFill>
              </a:defRPr>
            </a:lvl2pPr>
            <a:lvl3pPr marL="1200150" indent="-285750">
              <a:buFont typeface="Arial" panose="020B0604020202020204" pitchFamily="34" charset="0"/>
              <a:buChar char="•"/>
              <a:defRPr sz="1800">
                <a:solidFill>
                  <a:schemeClr val="tx1"/>
                </a:solidFill>
              </a:defRPr>
            </a:lvl3pPr>
            <a:lvl4pPr marL="1657350" indent="-285750">
              <a:buFont typeface="Arial" panose="020B0604020202020204" pitchFamily="34" charset="0"/>
              <a:buChar char="•"/>
              <a:defRPr sz="1800">
                <a:solidFill>
                  <a:schemeClr val="tx1"/>
                </a:solidFill>
              </a:defRPr>
            </a:lvl4pPr>
            <a:lvl5pPr marL="2114550" indent="-285750">
              <a:buFont typeface="Arial" panose="020B0604020202020204" pitchFamily="34" charset="0"/>
              <a:buChar char="•"/>
              <a:defRPr sz="1800">
                <a:solidFill>
                  <a:schemeClr val="tx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374400" y="5446800"/>
            <a:ext cx="4713600" cy="590400"/>
          </a:xfrm>
          <a:solidFill>
            <a:srgbClr val="3BA2CD"/>
          </a:solidFill>
        </p:spPr>
        <p:txBody>
          <a:bodyPr anchor="ctr" anchorCtr="0">
            <a:norm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6" name="内容占位符 5"/>
          <p:cNvSpPr>
            <a:spLocks noGrp="1"/>
          </p:cNvSpPr>
          <p:nvPr>
            <p:ph sz="quarter" idx="4"/>
          </p:nvPr>
        </p:nvSpPr>
        <p:spPr>
          <a:xfrm>
            <a:off x="6638400" y="1771200"/>
            <a:ext cx="4219200" cy="3387600"/>
          </a:xfrm>
        </p:spPr>
        <p:txBody>
          <a:bodyPr>
            <a:normAutofit/>
          </a:bodyPr>
          <a:lstStyle>
            <a:lvl1pPr marL="285750" indent="-285750">
              <a:buFont typeface="Arial" panose="020B0604020202020204" pitchFamily="34" charset="0"/>
              <a:buChar char="•"/>
              <a:defRPr sz="2400">
                <a:solidFill>
                  <a:schemeClr val="tx1"/>
                </a:solidFill>
              </a:defRPr>
            </a:lvl1pPr>
            <a:lvl2pPr marL="742950" indent="-285750">
              <a:buFont typeface="Arial" panose="020B0604020202020204" pitchFamily="34" charset="0"/>
              <a:buChar char="•"/>
              <a:defRPr sz="2000">
                <a:solidFill>
                  <a:schemeClr val="tx1"/>
                </a:solidFill>
              </a:defRPr>
            </a:lvl2pPr>
            <a:lvl3pPr marL="1200150" indent="-285750">
              <a:buFont typeface="Arial" panose="020B0604020202020204" pitchFamily="34" charset="0"/>
              <a:buChar char="•"/>
              <a:defRPr sz="1800">
                <a:solidFill>
                  <a:schemeClr val="tx1"/>
                </a:solidFill>
              </a:defRPr>
            </a:lvl3pPr>
            <a:lvl4pPr marL="1657350" indent="-285750">
              <a:buFont typeface="Arial" panose="020B0604020202020204" pitchFamily="34" charset="0"/>
              <a:buChar char="•"/>
              <a:defRPr sz="1800">
                <a:solidFill>
                  <a:schemeClr val="tx1"/>
                </a:solidFill>
              </a:defRPr>
            </a:lvl4pPr>
            <a:lvl5pPr marL="2114550" indent="-285750">
              <a:buFont typeface="Arial" panose="020B0604020202020204" pitchFamily="34" charset="0"/>
              <a:buChar char="•"/>
              <a:defRPr sz="1800">
                <a:solidFill>
                  <a:schemeClr val="tx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73F4C645-05EC-4F6E-8BEB-1A157AC84573}" type="datetimeFigureOut">
              <a:rPr lang="zh-CN" altLang="en-US" smtClean="0"/>
              <a:pPr/>
              <a:t>2018/4/16 Monday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1DD2BE5-FB14-4EBB-A41F-73CD53685F6E}" type="slidenum">
              <a:rPr lang="zh-CN" altLang="en-US" smtClean="0"/>
              <a:pPr/>
              <a:t>‹#›</a:t>
            </a:fld>
            <a:endParaRPr lang="zh-CN" altLang="en-US"/>
          </a:p>
        </p:txBody>
      </p:sp>
      <p:grpSp>
        <p:nvGrpSpPr>
          <p:cNvPr id="14" name="组合 13"/>
          <p:cNvGrpSpPr/>
          <p:nvPr/>
        </p:nvGrpSpPr>
        <p:grpSpPr>
          <a:xfrm>
            <a:off x="-5182" y="293834"/>
            <a:ext cx="232062" cy="592764"/>
            <a:chOff x="7938" y="376238"/>
            <a:chExt cx="170289" cy="434975"/>
          </a:xfrm>
        </p:grpSpPr>
        <p:sp>
          <p:nvSpPr>
            <p:cNvPr id="15" name="矩形 5"/>
            <p:cNvSpPr>
              <a:spLocks noChangeArrowheads="1"/>
            </p:cNvSpPr>
            <p:nvPr/>
          </p:nvSpPr>
          <p:spPr bwMode="auto">
            <a:xfrm>
              <a:off x="7938" y="376238"/>
              <a:ext cx="170289" cy="144992"/>
            </a:xfrm>
            <a:prstGeom prst="rect">
              <a:avLst/>
            </a:prstGeom>
            <a:solidFill>
              <a:srgbClr val="21346C"/>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endParaRPr lang="zh-CN" altLang="zh-CN">
                <a:solidFill>
                  <a:srgbClr val="FFFFFF"/>
                </a:solidFill>
                <a:latin typeface="黑体" panose="02010609060101010101" pitchFamily="49" charset="-122"/>
                <a:sym typeface="黑体" panose="02010609060101010101" pitchFamily="49" charset="-122"/>
              </a:endParaRPr>
            </a:p>
          </p:txBody>
        </p:sp>
        <p:sp>
          <p:nvSpPr>
            <p:cNvPr id="16" name="矩形 6"/>
            <p:cNvSpPr>
              <a:spLocks noChangeArrowheads="1"/>
            </p:cNvSpPr>
            <p:nvPr/>
          </p:nvSpPr>
          <p:spPr bwMode="auto">
            <a:xfrm>
              <a:off x="7938" y="521230"/>
              <a:ext cx="169200" cy="144992"/>
            </a:xfrm>
            <a:prstGeom prst="rect">
              <a:avLst/>
            </a:prstGeom>
            <a:solidFill>
              <a:srgbClr val="1483B5"/>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endParaRPr lang="zh-CN" altLang="zh-CN">
                <a:solidFill>
                  <a:srgbClr val="FFFFFF"/>
                </a:solidFill>
                <a:latin typeface="黑体" panose="02010609060101010101" pitchFamily="49" charset="-122"/>
                <a:sym typeface="黑体" panose="02010609060101010101" pitchFamily="49" charset="-122"/>
              </a:endParaRPr>
            </a:p>
          </p:txBody>
        </p:sp>
        <p:sp>
          <p:nvSpPr>
            <p:cNvPr id="17" name="矩形 7"/>
            <p:cNvSpPr>
              <a:spLocks noChangeArrowheads="1"/>
            </p:cNvSpPr>
            <p:nvPr/>
          </p:nvSpPr>
          <p:spPr bwMode="auto">
            <a:xfrm>
              <a:off x="7938" y="666221"/>
              <a:ext cx="169200" cy="144992"/>
            </a:xfrm>
            <a:prstGeom prst="rect">
              <a:avLst/>
            </a:prstGeom>
            <a:solidFill>
              <a:srgbClr val="3BA2CD"/>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endParaRPr lang="zh-CN" altLang="zh-CN">
                <a:solidFill>
                  <a:srgbClr val="FFFFFF"/>
                </a:solidFill>
                <a:latin typeface="黑体" panose="02010609060101010101" pitchFamily="49" charset="-122"/>
                <a:sym typeface="黑体" panose="02010609060101010101" pitchFamily="49" charset="-122"/>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16" name="Group 5"/>
          <p:cNvGrpSpPr/>
          <p:nvPr>
            <p:custDataLst>
              <p:tags r:id="rId1"/>
            </p:custDataLst>
          </p:nvPr>
        </p:nvGrpSpPr>
        <p:grpSpPr bwMode="auto">
          <a:xfrm flipV="1">
            <a:off x="0" y="2"/>
            <a:ext cx="12192847" cy="706758"/>
            <a:chOff x="0" y="-366"/>
            <a:chExt cx="14399" cy="1271"/>
          </a:xfrm>
        </p:grpSpPr>
        <p:sp>
          <p:nvSpPr>
            <p:cNvPr id="17" name="Rectangle 5"/>
            <p:cNvSpPr>
              <a:spLocks noChangeArrowheads="1"/>
            </p:cNvSpPr>
            <p:nvPr>
              <p:custDataLst>
                <p:tags r:id="rId7"/>
              </p:custDataLst>
            </p:nvPr>
          </p:nvSpPr>
          <p:spPr bwMode="auto">
            <a:xfrm flipV="1">
              <a:off x="0" y="451"/>
              <a:ext cx="14399" cy="454"/>
            </a:xfrm>
            <a:prstGeom prst="rect">
              <a:avLst/>
            </a:prstGeom>
            <a:solidFill>
              <a:srgbClr val="2C81C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170" tIns="46990" rIns="90170" bIns="46990" anchor="ctr"/>
            <a:lstStyle>
              <a:lvl1pPr>
                <a:spcBef>
                  <a:spcPct val="20000"/>
                </a:spcBef>
                <a:buSzPct val="125000"/>
                <a:defRPr>
                  <a:solidFill>
                    <a:srgbClr val="2C81C3"/>
                  </a:solidFill>
                  <a:latin typeface="Arial" panose="020B0604020202020204" pitchFamily="34" charset="0"/>
                  <a:ea typeface="黑体" panose="02010609060101010101" pitchFamily="49" charset="-122"/>
                </a:defRPr>
              </a:lvl1pPr>
              <a:lvl2pPr algn="ctr">
                <a:spcBef>
                  <a:spcPct val="20000"/>
                </a:spcBef>
                <a:buSzPct val="125000"/>
                <a:defRPr sz="1600">
                  <a:solidFill>
                    <a:srgbClr val="2C81C3"/>
                  </a:solidFill>
                  <a:latin typeface="Arial" panose="020B0604020202020204" pitchFamily="34" charset="0"/>
                  <a:ea typeface="黑体" panose="02010609060101010101" pitchFamily="49" charset="-122"/>
                </a:defRPr>
              </a:lvl2pPr>
              <a:lvl3pPr algn="ctr">
                <a:spcBef>
                  <a:spcPct val="20000"/>
                </a:spcBef>
                <a:buSzPct val="125000"/>
                <a:defRPr sz="1400">
                  <a:solidFill>
                    <a:srgbClr val="2C81C3"/>
                  </a:solidFill>
                  <a:latin typeface="Arial" panose="020B0604020202020204" pitchFamily="34" charset="0"/>
                  <a:ea typeface="黑体" panose="02010609060101010101" pitchFamily="49" charset="-122"/>
                </a:defRPr>
              </a:lvl3pPr>
              <a:lvl4pPr algn="ctr">
                <a:spcBef>
                  <a:spcPct val="20000"/>
                </a:spcBef>
                <a:buSzPct val="125000"/>
                <a:defRPr sz="1200">
                  <a:solidFill>
                    <a:srgbClr val="2C81C3"/>
                  </a:solidFill>
                  <a:latin typeface="Arial" panose="020B0604020202020204" pitchFamily="34" charset="0"/>
                  <a:ea typeface="黑体" panose="02010609060101010101" pitchFamily="49" charset="-122"/>
                </a:defRPr>
              </a:lvl4pPr>
              <a:lvl5pPr algn="ctr">
                <a:spcBef>
                  <a:spcPct val="20000"/>
                </a:spcBef>
                <a:buSzPct val="125000"/>
                <a:defRPr sz="1200">
                  <a:solidFill>
                    <a:srgbClr val="2C81C3"/>
                  </a:solidFill>
                  <a:latin typeface="Arial" panose="020B0604020202020204" pitchFamily="34" charset="0"/>
                  <a:ea typeface="黑体" panose="02010609060101010101" pitchFamily="49" charset="-122"/>
                </a:defRPr>
              </a:lvl5pPr>
              <a:lvl6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6pPr>
              <a:lvl7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7pPr>
              <a:lvl8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8pPr>
              <a:lvl9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9pPr>
            </a:lstStyle>
            <a:p>
              <a:pPr marL="212725" indent="-212725">
                <a:buFontTx/>
                <a:buChar char="•"/>
              </a:pPr>
              <a:endParaRPr lang="zh-CN" altLang="zh-CN"/>
            </a:p>
          </p:txBody>
        </p:sp>
        <p:sp>
          <p:nvSpPr>
            <p:cNvPr id="18" name="AutoShape 7"/>
            <p:cNvSpPr>
              <a:spLocks noChangeArrowheads="1"/>
            </p:cNvSpPr>
            <p:nvPr>
              <p:custDataLst>
                <p:tags r:id="rId8"/>
              </p:custDataLst>
            </p:nvPr>
          </p:nvSpPr>
          <p:spPr bwMode="auto">
            <a:xfrm>
              <a:off x="6064" y="-366"/>
              <a:ext cx="2382" cy="1245"/>
            </a:xfrm>
            <a:prstGeom prst="triangle">
              <a:avLst>
                <a:gd name="adj" fmla="val 50000"/>
              </a:avLst>
            </a:prstGeom>
            <a:solidFill>
              <a:srgbClr val="2C81C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a:p>
          </p:txBody>
        </p:sp>
      </p:grpSp>
      <p:grpSp>
        <p:nvGrpSpPr>
          <p:cNvPr id="19" name="Group 8"/>
          <p:cNvGrpSpPr/>
          <p:nvPr>
            <p:custDataLst>
              <p:tags r:id="rId2"/>
            </p:custDataLst>
          </p:nvPr>
        </p:nvGrpSpPr>
        <p:grpSpPr bwMode="auto">
          <a:xfrm>
            <a:off x="0" y="6160437"/>
            <a:ext cx="12192847" cy="724549"/>
            <a:chOff x="0" y="-398"/>
            <a:chExt cx="14399" cy="1303"/>
          </a:xfrm>
        </p:grpSpPr>
        <p:sp>
          <p:nvSpPr>
            <p:cNvPr id="20" name="Rectangle 5"/>
            <p:cNvSpPr>
              <a:spLocks noChangeArrowheads="1"/>
            </p:cNvSpPr>
            <p:nvPr>
              <p:custDataLst>
                <p:tags r:id="rId5"/>
              </p:custDataLst>
            </p:nvPr>
          </p:nvSpPr>
          <p:spPr bwMode="auto">
            <a:xfrm flipV="1">
              <a:off x="0" y="451"/>
              <a:ext cx="14399" cy="454"/>
            </a:xfrm>
            <a:prstGeom prst="rect">
              <a:avLst/>
            </a:prstGeom>
            <a:solidFill>
              <a:srgbClr val="2C81C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170" tIns="46990" rIns="90170" bIns="46990" anchor="ctr"/>
            <a:lstStyle>
              <a:lvl1pPr>
                <a:spcBef>
                  <a:spcPct val="20000"/>
                </a:spcBef>
                <a:buSzPct val="125000"/>
                <a:defRPr>
                  <a:solidFill>
                    <a:srgbClr val="2C81C3"/>
                  </a:solidFill>
                  <a:latin typeface="Arial" panose="020B0604020202020204" pitchFamily="34" charset="0"/>
                  <a:ea typeface="黑体" panose="02010609060101010101" pitchFamily="49" charset="-122"/>
                </a:defRPr>
              </a:lvl1pPr>
              <a:lvl2pPr algn="ctr">
                <a:spcBef>
                  <a:spcPct val="20000"/>
                </a:spcBef>
                <a:buSzPct val="125000"/>
                <a:defRPr sz="1600">
                  <a:solidFill>
                    <a:srgbClr val="2C81C3"/>
                  </a:solidFill>
                  <a:latin typeface="Arial" panose="020B0604020202020204" pitchFamily="34" charset="0"/>
                  <a:ea typeface="黑体" panose="02010609060101010101" pitchFamily="49" charset="-122"/>
                </a:defRPr>
              </a:lvl2pPr>
              <a:lvl3pPr algn="ctr">
                <a:spcBef>
                  <a:spcPct val="20000"/>
                </a:spcBef>
                <a:buSzPct val="125000"/>
                <a:defRPr sz="1400">
                  <a:solidFill>
                    <a:srgbClr val="2C81C3"/>
                  </a:solidFill>
                  <a:latin typeface="Arial" panose="020B0604020202020204" pitchFamily="34" charset="0"/>
                  <a:ea typeface="黑体" panose="02010609060101010101" pitchFamily="49" charset="-122"/>
                </a:defRPr>
              </a:lvl3pPr>
              <a:lvl4pPr algn="ctr">
                <a:spcBef>
                  <a:spcPct val="20000"/>
                </a:spcBef>
                <a:buSzPct val="125000"/>
                <a:defRPr sz="1200">
                  <a:solidFill>
                    <a:srgbClr val="2C81C3"/>
                  </a:solidFill>
                  <a:latin typeface="Arial" panose="020B0604020202020204" pitchFamily="34" charset="0"/>
                  <a:ea typeface="黑体" panose="02010609060101010101" pitchFamily="49" charset="-122"/>
                </a:defRPr>
              </a:lvl4pPr>
              <a:lvl5pPr algn="ctr">
                <a:spcBef>
                  <a:spcPct val="20000"/>
                </a:spcBef>
                <a:buSzPct val="125000"/>
                <a:defRPr sz="1200">
                  <a:solidFill>
                    <a:srgbClr val="2C81C3"/>
                  </a:solidFill>
                  <a:latin typeface="Arial" panose="020B0604020202020204" pitchFamily="34" charset="0"/>
                  <a:ea typeface="黑体" panose="02010609060101010101" pitchFamily="49" charset="-122"/>
                </a:defRPr>
              </a:lvl5pPr>
              <a:lvl6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6pPr>
              <a:lvl7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7pPr>
              <a:lvl8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8pPr>
              <a:lvl9pPr algn="ctr" eaLnBrk="0" fontAlgn="base" hangingPunct="0">
                <a:spcBef>
                  <a:spcPct val="20000"/>
                </a:spcBef>
                <a:spcAft>
                  <a:spcPct val="0"/>
                </a:spcAft>
                <a:buSzPct val="125000"/>
                <a:defRPr sz="1200">
                  <a:solidFill>
                    <a:srgbClr val="2C81C3"/>
                  </a:solidFill>
                  <a:latin typeface="Arial" panose="020B0604020202020204" pitchFamily="34" charset="0"/>
                  <a:ea typeface="黑体" panose="02010609060101010101" pitchFamily="49" charset="-122"/>
                </a:defRPr>
              </a:lvl9pPr>
            </a:lstStyle>
            <a:p>
              <a:pPr marL="212725" indent="-212725">
                <a:buFontTx/>
                <a:buChar char="•"/>
              </a:pPr>
              <a:endParaRPr lang="zh-CN" altLang="zh-CN"/>
            </a:p>
          </p:txBody>
        </p:sp>
        <p:sp>
          <p:nvSpPr>
            <p:cNvPr id="21" name="AutoShape 10"/>
            <p:cNvSpPr>
              <a:spLocks noChangeArrowheads="1"/>
            </p:cNvSpPr>
            <p:nvPr>
              <p:custDataLst>
                <p:tags r:id="rId6"/>
              </p:custDataLst>
            </p:nvPr>
          </p:nvSpPr>
          <p:spPr bwMode="auto">
            <a:xfrm>
              <a:off x="6064" y="-398"/>
              <a:ext cx="2382" cy="1112"/>
            </a:xfrm>
            <a:prstGeom prst="triangle">
              <a:avLst>
                <a:gd name="adj" fmla="val 50000"/>
              </a:avLst>
            </a:prstGeom>
            <a:solidFill>
              <a:srgbClr val="2C81C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a:p>
          </p:txBody>
        </p:sp>
      </p:grpSp>
      <p:sp>
        <p:nvSpPr>
          <p:cNvPr id="4" name="Line 4"/>
          <p:cNvSpPr>
            <a:spLocks noChangeShapeType="1"/>
          </p:cNvSpPr>
          <p:nvPr>
            <p:custDataLst>
              <p:tags r:id="rId3"/>
            </p:custDataLst>
          </p:nvPr>
        </p:nvSpPr>
        <p:spPr bwMode="auto">
          <a:xfrm>
            <a:off x="4726518" y="3182938"/>
            <a:ext cx="3699933" cy="0"/>
          </a:xfrm>
          <a:prstGeom prst="line">
            <a:avLst/>
          </a:prstGeom>
          <a:noFill/>
          <a:ln w="9525" cmpd="sng">
            <a:solidFill>
              <a:srgbClr val="2C81C3"/>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sz="1800"/>
          </a:p>
        </p:txBody>
      </p:sp>
      <p:sp>
        <p:nvSpPr>
          <p:cNvPr id="2" name="标题 1"/>
          <p:cNvSpPr>
            <a:spLocks noGrp="1"/>
          </p:cNvSpPr>
          <p:nvPr>
            <p:ph type="title" hasCustomPrompt="1"/>
          </p:nvPr>
        </p:nvSpPr>
        <p:spPr>
          <a:xfrm>
            <a:off x="4560000" y="2543695"/>
            <a:ext cx="4032000" cy="644400"/>
          </a:xfrm>
        </p:spPr>
        <p:txBody>
          <a:bodyPr anchor="b" anchorCtr="0">
            <a:normAutofit/>
          </a:bodyPr>
          <a:lstStyle>
            <a:lvl1pPr algn="ctr">
              <a:defRPr sz="3600"/>
            </a:lvl1pPr>
          </a:lstStyle>
          <a:p>
            <a:r>
              <a:rPr lang="zh-CN" altLang="en-US" dirty="0" smtClean="0"/>
              <a:t>编辑标题</a:t>
            </a:r>
            <a:endParaRPr lang="zh-CN" altLang="en-US" dirty="0"/>
          </a:p>
        </p:txBody>
      </p:sp>
      <p:sp>
        <p:nvSpPr>
          <p:cNvPr id="14" name="文本占位符 13"/>
          <p:cNvSpPr>
            <a:spLocks noGrp="1"/>
          </p:cNvSpPr>
          <p:nvPr>
            <p:ph type="body" sz="quarter" idx="10"/>
          </p:nvPr>
        </p:nvSpPr>
        <p:spPr>
          <a:xfrm>
            <a:off x="4559999" y="3235191"/>
            <a:ext cx="4031551" cy="601268"/>
          </a:xfrm>
        </p:spPr>
        <p:txBody>
          <a:bodyPr anchor="ctr" anchorCtr="0">
            <a:noAutofit/>
          </a:bodyPr>
          <a:lstStyle>
            <a:lvl1pPr marL="0" indent="0" algn="ctr">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zh-CN" altLang="en-US" dirty="0" smtClean="0"/>
              <a:t>单击此处编辑母版文本样式</a:t>
            </a:r>
          </a:p>
        </p:txBody>
      </p:sp>
      <p:sp>
        <p:nvSpPr>
          <p:cNvPr id="11" name="日期占位符 10"/>
          <p:cNvSpPr>
            <a:spLocks noGrp="1"/>
          </p:cNvSpPr>
          <p:nvPr>
            <p:ph type="dt" sz="half" idx="11"/>
          </p:nvPr>
        </p:nvSpPr>
        <p:spPr/>
        <p:txBody>
          <a:bodyPr/>
          <a:lstStyle/>
          <a:p>
            <a:fld id="{73F4C645-05EC-4F6E-8BEB-1A157AC84573}" type="datetimeFigureOut">
              <a:rPr lang="zh-CN" altLang="en-US" smtClean="0"/>
              <a:pPr/>
              <a:t>2018/4/16 Monday</a:t>
            </a:fld>
            <a:endParaRPr lang="zh-CN" altLang="en-US"/>
          </a:p>
        </p:txBody>
      </p:sp>
      <p:sp>
        <p:nvSpPr>
          <p:cNvPr id="12" name="页脚占位符 11"/>
          <p:cNvSpPr>
            <a:spLocks noGrp="1"/>
          </p:cNvSpPr>
          <p:nvPr>
            <p:ph type="ftr" sz="quarter" idx="12"/>
          </p:nvPr>
        </p:nvSpPr>
        <p:spPr/>
        <p:txBody>
          <a:bodyPr/>
          <a:lstStyle/>
          <a:p>
            <a:endParaRPr lang="zh-CN" altLang="en-US"/>
          </a:p>
        </p:txBody>
      </p:sp>
      <p:sp>
        <p:nvSpPr>
          <p:cNvPr id="13" name="灯片编号占位符 12"/>
          <p:cNvSpPr>
            <a:spLocks noGrp="1"/>
          </p:cNvSpPr>
          <p:nvPr>
            <p:ph type="sldNum" sz="quarter" idx="13"/>
          </p:nvPr>
        </p:nvSpPr>
        <p:spPr/>
        <p:txBody>
          <a:bodyPr/>
          <a:lstStyle/>
          <a:p>
            <a:fld id="{71DD2BE5-FB14-4EBB-A41F-73CD53685F6E}" type="slidenum">
              <a:rPr lang="zh-CN" altLang="en-US" smtClean="0"/>
              <a:pPr/>
              <a:t>‹#›</a:t>
            </a:fld>
            <a:endParaRPr lang="zh-CN" altLang="en-US"/>
          </a:p>
        </p:txBody>
      </p:sp>
      <p:sp>
        <p:nvSpPr>
          <p:cNvPr id="15" name="矩形 1"/>
          <p:cNvSpPr>
            <a:spLocks noChangeArrowheads="1"/>
          </p:cNvSpPr>
          <p:nvPr>
            <p:custDataLst>
              <p:tags r:id="rId4"/>
            </p:custDataLst>
          </p:nvPr>
        </p:nvSpPr>
        <p:spPr bwMode="auto">
          <a:xfrm>
            <a:off x="3731684" y="2686873"/>
            <a:ext cx="745056" cy="992130"/>
          </a:xfrm>
          <a:prstGeom prst="rect">
            <a:avLst/>
          </a:prstGeom>
          <a:noFill/>
          <a:ln w="76200" cmpd="sng">
            <a:solidFill>
              <a:srgbClr val="2C81C3"/>
            </a:solidFill>
            <a:miter lim="800000"/>
          </a:ln>
          <a:effectLst/>
          <a:extLst>
            <a:ext uri="{909E8E84-426E-40DD-AFC4-6F175D3DCCD1}">
              <a14:hiddenFill xmlns:a14="http://schemas.microsoft.com/office/drawing/2010/main" xmlns="">
                <a:solidFill>
                  <a:srgbClr val="5EACEC"/>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a:spcBef>
                <a:spcPct val="20000"/>
              </a:spcBef>
              <a:buSzPct val="125000"/>
              <a:defRPr>
                <a:solidFill>
                  <a:srgbClr val="2C81C3"/>
                </a:solidFill>
                <a:latin typeface="Arial" panose="020B0604020202020204" pitchFamily="34" charset="0"/>
                <a:ea typeface="黑体" panose="02010609060101010101" pitchFamily="49" charset="-122"/>
              </a:defRPr>
            </a:lvl1pPr>
            <a:lvl2pPr marL="742950" indent="-285750" algn="ctr">
              <a:spcBef>
                <a:spcPct val="20000"/>
              </a:spcBef>
              <a:buSzPct val="125000"/>
              <a:defRPr>
                <a:solidFill>
                  <a:srgbClr val="2C81C3"/>
                </a:solidFill>
                <a:latin typeface="Arial" panose="020B0604020202020204" pitchFamily="34" charset="0"/>
                <a:ea typeface="黑体" panose="02010609060101010101" pitchFamily="49" charset="-122"/>
              </a:defRPr>
            </a:lvl2pPr>
            <a:lvl3pPr marL="1143000" indent="-228600" algn="ctr">
              <a:spcBef>
                <a:spcPct val="20000"/>
              </a:spcBef>
              <a:buSzPct val="125000"/>
              <a:defRPr>
                <a:solidFill>
                  <a:srgbClr val="2C81C3"/>
                </a:solidFill>
                <a:latin typeface="Arial" panose="020B0604020202020204" pitchFamily="34" charset="0"/>
                <a:ea typeface="黑体" panose="02010609060101010101" pitchFamily="49" charset="-122"/>
              </a:defRPr>
            </a:lvl3pPr>
            <a:lvl4pPr marL="1600200" indent="-228600" algn="ctr">
              <a:spcBef>
                <a:spcPct val="20000"/>
              </a:spcBef>
              <a:buSzPct val="125000"/>
              <a:defRPr>
                <a:solidFill>
                  <a:srgbClr val="2C81C3"/>
                </a:solidFill>
                <a:latin typeface="Arial" panose="020B0604020202020204" pitchFamily="34" charset="0"/>
                <a:ea typeface="黑体" panose="02010609060101010101" pitchFamily="49" charset="-122"/>
              </a:defRPr>
            </a:lvl4pPr>
            <a:lvl5pPr marL="2057400" indent="-228600" algn="ctr">
              <a:spcBef>
                <a:spcPct val="20000"/>
              </a:spcBef>
              <a:buSzPct val="125000"/>
              <a:defRPr>
                <a:solidFill>
                  <a:srgbClr val="2C81C3"/>
                </a:solidFill>
                <a:latin typeface="Arial" panose="020B0604020202020204" pitchFamily="34" charset="0"/>
                <a:ea typeface="黑体" panose="02010609060101010101" pitchFamily="49" charset="-122"/>
              </a:defRPr>
            </a:lvl5pPr>
            <a:lvl6pPr marL="2514600" indent="-228600" algn="ctr" eaLnBrk="0" fontAlgn="base" hangingPunct="0">
              <a:spcBef>
                <a:spcPct val="20000"/>
              </a:spcBef>
              <a:spcAft>
                <a:spcPct val="0"/>
              </a:spcAft>
              <a:buSzPct val="125000"/>
              <a:defRPr>
                <a:solidFill>
                  <a:srgbClr val="2C81C3"/>
                </a:solidFill>
                <a:latin typeface="Arial" panose="020B0604020202020204" pitchFamily="34" charset="0"/>
                <a:ea typeface="黑体" panose="02010609060101010101" pitchFamily="49" charset="-122"/>
              </a:defRPr>
            </a:lvl6pPr>
            <a:lvl7pPr marL="2971800" indent="-228600" algn="ctr" eaLnBrk="0" fontAlgn="base" hangingPunct="0">
              <a:spcBef>
                <a:spcPct val="20000"/>
              </a:spcBef>
              <a:spcAft>
                <a:spcPct val="0"/>
              </a:spcAft>
              <a:buSzPct val="125000"/>
              <a:defRPr>
                <a:solidFill>
                  <a:srgbClr val="2C81C3"/>
                </a:solidFill>
                <a:latin typeface="Arial" panose="020B0604020202020204" pitchFamily="34" charset="0"/>
                <a:ea typeface="黑体" panose="02010609060101010101" pitchFamily="49" charset="-122"/>
              </a:defRPr>
            </a:lvl7pPr>
            <a:lvl8pPr marL="3429000" indent="-228600" algn="ctr" eaLnBrk="0" fontAlgn="base" hangingPunct="0">
              <a:spcBef>
                <a:spcPct val="20000"/>
              </a:spcBef>
              <a:spcAft>
                <a:spcPct val="0"/>
              </a:spcAft>
              <a:buSzPct val="125000"/>
              <a:defRPr>
                <a:solidFill>
                  <a:srgbClr val="2C81C3"/>
                </a:solidFill>
                <a:latin typeface="Arial" panose="020B0604020202020204" pitchFamily="34" charset="0"/>
                <a:ea typeface="黑体" panose="02010609060101010101" pitchFamily="49" charset="-122"/>
              </a:defRPr>
            </a:lvl8pPr>
            <a:lvl9pPr marL="3886200" indent="-228600" algn="ctr" eaLnBrk="0" fontAlgn="base" hangingPunct="0">
              <a:spcBef>
                <a:spcPct val="20000"/>
              </a:spcBef>
              <a:spcAft>
                <a:spcPct val="0"/>
              </a:spcAft>
              <a:buSzPct val="125000"/>
              <a:defRPr>
                <a:solidFill>
                  <a:srgbClr val="2C81C3"/>
                </a:solidFill>
                <a:latin typeface="Arial" panose="020B0604020202020204" pitchFamily="34" charset="0"/>
                <a:ea typeface="黑体" panose="02010609060101010101" pitchFamily="49" charset="-122"/>
              </a:defRPr>
            </a:lvl9pPr>
          </a:lstStyle>
          <a:p>
            <a:pPr algn="ctr" eaLnBrk="1" hangingPunct="1">
              <a:spcBef>
                <a:spcPct val="0"/>
              </a:spcBef>
              <a:buFontTx/>
              <a:buNone/>
            </a:pPr>
            <a:endParaRPr lang="zh-CN" altLang="zh-CN" b="1">
              <a:solidFill>
                <a:srgbClr val="5EACEC"/>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3F4C645-05EC-4F6E-8BEB-1A157AC84573}" type="datetimeFigureOut">
              <a:rPr lang="zh-CN" altLang="en-US" smtClean="0"/>
              <a:pPr/>
              <a:t>2018/4/16 Monday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1DD2BE5-FB14-4EBB-A41F-73CD53685F6E}"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Picture 2" descr="图片1 副本"/>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7151"/>
            <a:ext cx="9503833"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标题 1"/>
          <p:cNvSpPr>
            <a:spLocks noGrp="1"/>
          </p:cNvSpPr>
          <p:nvPr>
            <p:ph type="title"/>
          </p:nvPr>
        </p:nvSpPr>
        <p:spPr>
          <a:xfrm>
            <a:off x="1008000" y="154800"/>
            <a:ext cx="7017600" cy="756000"/>
          </a:xfrm>
        </p:spPr>
        <p:txBody>
          <a:bodyPr anchor="ctr" anchorCtr="0">
            <a:normAutofit/>
          </a:bodyPr>
          <a:lstStyle>
            <a:lvl1pPr>
              <a:defRPr sz="2800">
                <a:solidFill>
                  <a:schemeClr val="bg1"/>
                </a:solidFill>
              </a:defRPr>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756000" y="1342800"/>
            <a:ext cx="3920400" cy="489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4906538" y="1529254"/>
            <a:ext cx="6646126" cy="4709545"/>
          </a:xfrm>
        </p:spPr>
        <p:txBody>
          <a:bodyPr>
            <a:normAutofit/>
          </a:bodyPr>
          <a:lstStyle>
            <a:lvl1pPr marL="285750" indent="-285750">
              <a:buFont typeface="Arial" panose="020B0604020202020204" pitchFamily="34" charset="0"/>
              <a:buChar char="•"/>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3F4C645-05EC-4F6E-8BEB-1A157AC84573}" type="datetimeFigureOut">
              <a:rPr lang="zh-CN" altLang="en-US" smtClean="0"/>
              <a:pPr/>
              <a:t>2018/4/16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DD2BE5-FB14-4EBB-A41F-73CD53685F6E}"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6835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3F4C645-05EC-4F6E-8BEB-1A157AC84573}" type="datetimeFigureOut">
              <a:rPr lang="zh-CN" altLang="en-US" smtClean="0"/>
              <a:pPr/>
              <a:t>2018/4/16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DD2BE5-FB14-4EBB-A41F-73CD53685F6E}"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3F4C645-05EC-4F6E-8BEB-1A157AC84573}" type="datetimeFigureOut">
              <a:rPr lang="zh-CN" altLang="en-US" smtClean="0"/>
              <a:pPr/>
              <a:t>2018/4/16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1DD2BE5-FB14-4EBB-A41F-73CD53685F6E}" type="slidenum">
              <a:rPr lang="zh-CN" altLang="en-US" smtClean="0"/>
              <a:pPr/>
              <a:t>‹#›</a:t>
            </a:fld>
            <a:endParaRPr lang="zh-CN" altLang="en-US"/>
          </a:p>
        </p:txBody>
      </p:sp>
      <p:sp>
        <p:nvSpPr>
          <p:cNvPr id="6" name="内容占位符 6"/>
          <p:cNvSpPr>
            <a:spLocks noGrp="1"/>
          </p:cNvSpPr>
          <p:nvPr>
            <p:ph sz="quarter" idx="13"/>
          </p:nvPr>
        </p:nvSpPr>
        <p:spPr>
          <a:xfrm>
            <a:off x="838200" y="412955"/>
            <a:ext cx="10515600" cy="5575095"/>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3 New Produc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122238"/>
            <a:ext cx="10058400" cy="12954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609600" y="1719263"/>
            <a:ext cx="10972800" cy="4411662"/>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5"/>
          <p:cNvSpPr>
            <a:spLocks noGrp="1"/>
          </p:cNvSpPr>
          <p:nvPr>
            <p:ph type="dt" sz="half" idx="10"/>
          </p:nvPr>
        </p:nvSpPr>
        <p:spPr>
          <a:xfrm>
            <a:off x="609600" y="6248400"/>
            <a:ext cx="2844800" cy="457200"/>
          </a:xfrm>
          <a:prstGeom prst="rect">
            <a:avLst/>
          </a:prstGeom>
        </p:spPr>
        <p:txBody>
          <a:bodyPr/>
          <a:lstStyle>
            <a:lvl1pPr>
              <a:defRPr/>
            </a:lvl1pPr>
          </a:lstStyle>
          <a:p>
            <a:pPr>
              <a:defRPr/>
            </a:pPr>
            <a:endParaRPr lang="zh-CN" altLang="en-US"/>
          </a:p>
        </p:txBody>
      </p:sp>
      <p:sp>
        <p:nvSpPr>
          <p:cNvPr id="5" name="Rectangle 6"/>
          <p:cNvSpPr>
            <a:spLocks noGrp="1"/>
          </p:cNvSpPr>
          <p:nvPr>
            <p:ph type="ftr" sz="quarter" idx="11"/>
          </p:nvPr>
        </p:nvSpPr>
        <p:spPr>
          <a:xfrm>
            <a:off x="4165600" y="6248400"/>
            <a:ext cx="3860800" cy="457200"/>
          </a:xfrm>
          <a:prstGeom prst="rect">
            <a:avLst/>
          </a:prstGeom>
        </p:spPr>
        <p:txBody>
          <a:bodyPr/>
          <a:lstStyle>
            <a:lvl1pPr>
              <a:defRPr/>
            </a:lvl1pPr>
          </a:lstStyle>
          <a:p>
            <a:pPr>
              <a:defRPr/>
            </a:pPr>
            <a:endParaRPr lang="zh-CN" altLang="en-US"/>
          </a:p>
        </p:txBody>
      </p:sp>
      <p:sp>
        <p:nvSpPr>
          <p:cNvPr id="6" name="Rectangle 7"/>
          <p:cNvSpPr>
            <a:spLocks noGrp="1"/>
          </p:cNvSpPr>
          <p:nvPr>
            <p:ph type="sldNum" sz="quarter" idx="12"/>
          </p:nvPr>
        </p:nvSpPr>
        <p:spPr>
          <a:xfrm>
            <a:off x="8737600" y="6248400"/>
            <a:ext cx="2844800" cy="457200"/>
          </a:xfrm>
          <a:prstGeom prst="rect">
            <a:avLst/>
          </a:prstGeom>
        </p:spPr>
        <p:txBody>
          <a:bodyPr/>
          <a:lstStyle>
            <a:lvl1pPr>
              <a:defRPr/>
            </a:lvl1pPr>
          </a:lstStyle>
          <a:p>
            <a:pPr>
              <a:defRPr/>
            </a:pPr>
            <a:fld id="{DFD2551E-2FA1-4973-944A-C08DE88AE224}" type="slidenum">
              <a:rPr lang="zh-CN" altLang="en-US"/>
              <a:pPr>
                <a:defRPr/>
              </a:pPr>
              <a:t>‹#›</a:t>
            </a:fld>
            <a:endParaRPr lang="zh-CN" altLang="en-US"/>
          </a:p>
        </p:txBody>
      </p:sp>
    </p:spTree>
    <p:extLst>
      <p:ext uri="{BB962C8B-B14F-4D97-AF65-F5344CB8AC3E}">
        <p14:creationId xmlns:p14="http://schemas.microsoft.com/office/powerpoint/2010/main" xmlns="" val="110097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xmlns="" val="0"/>
              </a:ext>
            </a:extLst>
          </a:blip>
          <a:srcRect t="64" b="64"/>
          <a:stretch>
            <a:fillRect/>
          </a:stretch>
        </p:blipFill>
        <p:spPr bwMode="auto">
          <a:xfrm>
            <a:off x="0" y="0"/>
            <a:ext cx="12192000" cy="4797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标题 1"/>
          <p:cNvSpPr>
            <a:spLocks noGrp="1"/>
          </p:cNvSpPr>
          <p:nvPr>
            <p:ph type="ctrTitle"/>
          </p:nvPr>
        </p:nvSpPr>
        <p:spPr>
          <a:xfrm>
            <a:off x="838200" y="5140800"/>
            <a:ext cx="10537800" cy="640800"/>
          </a:xfrm>
        </p:spPr>
        <p:txBody>
          <a:bodyPr anchor="b">
            <a:normAutofit/>
          </a:bodyPr>
          <a:lstStyle>
            <a:lvl1pPr algn="ctr">
              <a:defRPr sz="3200">
                <a:solidFill>
                  <a:schemeClr val="tx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838200" y="5785200"/>
            <a:ext cx="10537800" cy="504000"/>
          </a:xfrm>
        </p:spPr>
        <p:txBody>
          <a:bodyPr>
            <a:normAutofit/>
          </a:bodyPr>
          <a:lstStyle>
            <a:lvl1pPr marL="0" indent="0" algn="ctr">
              <a:buNone/>
              <a:defRPr sz="2400">
                <a:solidFill>
                  <a:srgbClr val="2C81C3"/>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3F4C645-05EC-4F6E-8BEB-1A157AC84573}" type="datetimeFigureOut">
              <a:rPr lang="zh-CN" altLang="en-US" smtClean="0"/>
              <a:pPr/>
              <a:t>2018/4/16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DD2BE5-FB14-4EBB-A41F-73CD53685F6E}"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273600"/>
            <a:ext cx="10515600" cy="1144800"/>
          </a:xfrm>
        </p:spPr>
        <p:txBody>
          <a:bodyPr>
            <a:normAutofit/>
          </a:bodyPr>
          <a:lstStyle>
            <a:lvl1pPr algn="ctr">
              <a:defRPr sz="36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602000"/>
            <a:ext cx="10515600" cy="4525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3F4C645-05EC-4F6E-8BEB-1A157AC84573}" type="datetimeFigureOut">
              <a:rPr lang="zh-CN" altLang="en-US" smtClean="0"/>
              <a:pPr/>
              <a:t>2018/4/16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DD2BE5-FB14-4EBB-A41F-73CD53685F6E}"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9" cstate="email">
            <a:extLst>
              <a:ext uri="{28A0092B-C50C-407E-A947-70E740481C1C}">
                <a14:useLocalDpi xmlns:a14="http://schemas.microsoft.com/office/drawing/2010/main" xmlns="" val="0"/>
              </a:ext>
            </a:extLst>
          </a:blip>
          <a:stretch>
            <a:fillRect/>
          </a:stretch>
        </p:blipFill>
        <p:spPr>
          <a:xfrm>
            <a:off x="-7620" y="0"/>
            <a:ext cx="12185015" cy="6860540"/>
          </a:xfrm>
          <a:prstGeom prst="rect">
            <a:avLst/>
          </a:prstGeom>
        </p:spPr>
      </p:pic>
      <p:grpSp>
        <p:nvGrpSpPr>
          <p:cNvPr id="1034" name="Group 26"/>
          <p:cNvGrpSpPr/>
          <p:nvPr userDrawn="1"/>
        </p:nvGrpSpPr>
        <p:grpSpPr bwMode="auto">
          <a:xfrm>
            <a:off x="1129030" y="-8890"/>
            <a:ext cx="2376805" cy="711200"/>
            <a:chOff x="711" y="0"/>
            <a:chExt cx="1497" cy="448"/>
          </a:xfrm>
        </p:grpSpPr>
        <p:sp>
          <p:nvSpPr>
            <p:cNvPr id="4" name="Rectangle 8"/>
            <p:cNvSpPr>
              <a:spLocks noChangeArrowheads="1"/>
            </p:cNvSpPr>
            <p:nvPr/>
          </p:nvSpPr>
          <p:spPr bwMode="auto">
            <a:xfrm>
              <a:off x="711" y="0"/>
              <a:ext cx="1497" cy="448"/>
            </a:xfrm>
            <a:prstGeom prst="rect">
              <a:avLst/>
            </a:prstGeom>
            <a:solidFill>
              <a:srgbClr val="0F6FC6"/>
            </a:solidFill>
            <a:ln w="9525" algn="ctr">
              <a:noFill/>
              <a:miter lim="800000"/>
            </a:ln>
          </p:spPr>
          <p:txBody>
            <a:bodyPr lIns="91436" tIns="45718" rIns="91436" bIns="45718" anchor="ctr"/>
            <a:lstStyle/>
            <a:p>
              <a:pPr algn="ctr" defTabSz="912495">
                <a:defRPr/>
              </a:pPr>
              <a:endParaRPr lang="en-US" altLang="zh-CN" sz="2200">
                <a:solidFill>
                  <a:srgbClr val="0099CC"/>
                </a:solidFill>
                <a:latin typeface="Calibri" panose="020F0502020204030204" pitchFamily="34" charset="0"/>
              </a:endParaRPr>
            </a:p>
          </p:txBody>
        </p:sp>
        <p:sp>
          <p:nvSpPr>
            <p:cNvPr id="5" name="Line 25"/>
            <p:cNvSpPr>
              <a:spLocks noChangeShapeType="1"/>
            </p:cNvSpPr>
            <p:nvPr/>
          </p:nvSpPr>
          <p:spPr bwMode="auto">
            <a:xfrm>
              <a:off x="715" y="360"/>
              <a:ext cx="1490" cy="0"/>
            </a:xfrm>
            <a:prstGeom prst="line">
              <a:avLst/>
            </a:prstGeom>
            <a:noFill/>
            <a:ln w="9525">
              <a:solidFill>
                <a:schemeClr val="bg1"/>
              </a:solidFill>
              <a:round/>
            </a:ln>
          </p:spPr>
          <p:txBody>
            <a:bodyPr/>
            <a:lstStyle/>
            <a:p>
              <a:pPr>
                <a:defRPr/>
              </a:pPr>
              <a:endParaRPr lang="zh-CN" altLang="en-US"/>
            </a:p>
          </p:txBody>
        </p:sp>
      </p:grpSp>
      <p:sp>
        <p:nvSpPr>
          <p:cNvPr id="2" name="矩形 25"/>
          <p:cNvSpPr>
            <a:spLocks noChangeArrowheads="1"/>
          </p:cNvSpPr>
          <p:nvPr userDrawn="1"/>
        </p:nvSpPr>
        <p:spPr bwMode="auto">
          <a:xfrm>
            <a:off x="1128713" y="912178"/>
            <a:ext cx="11066462" cy="42862"/>
          </a:xfrm>
          <a:prstGeom prst="rect">
            <a:avLst/>
          </a:prstGeom>
          <a:gradFill>
            <a:gsLst>
              <a:gs pos="0">
                <a:schemeClr val="accent1">
                  <a:lumMod val="5000"/>
                  <a:lumOff val="95000"/>
                </a:schemeClr>
              </a:gs>
              <a:gs pos="1000">
                <a:schemeClr val="accent1"/>
              </a:gs>
              <a:gs pos="100000">
                <a:srgbClr val="FF0000"/>
              </a:gs>
              <a:gs pos="100000">
                <a:schemeClr val="accent1">
                  <a:lumMod val="30000"/>
                  <a:lumOff val="70000"/>
                </a:schemeClr>
              </a:gs>
            </a:gsLst>
            <a:lin ang="16620000" scaled="0"/>
          </a:gradFill>
          <a:ln w="9525" algn="ctr">
            <a:noFill/>
            <a:miter lim="800000"/>
          </a:ln>
        </p:spPr>
        <p:txBody>
          <a:bodyPr lIns="91436" tIns="45718" rIns="91436" bIns="45718" anchor="ctr"/>
          <a:lstStyle/>
          <a:p>
            <a:pPr algn="ctr" defTabSz="912495">
              <a:defRPr/>
            </a:pPr>
            <a:endParaRPr lang="zh-CN" altLang="en-US" sz="2200">
              <a:solidFill>
                <a:srgbClr val="0099CC"/>
              </a:solidFill>
              <a:latin typeface="Calibri" panose="020F0502020204030204" pitchFamily="34" charset="0"/>
            </a:endParaRPr>
          </a:p>
        </p:txBody>
      </p:sp>
      <p:sp>
        <p:nvSpPr>
          <p:cNvPr id="1040" name="AutoShape 10"/>
          <p:cNvSpPr>
            <a:spLocks noChangeArrowheads="1"/>
          </p:cNvSpPr>
          <p:nvPr userDrawn="1"/>
        </p:nvSpPr>
        <p:spPr bwMode="auto">
          <a:xfrm>
            <a:off x="268605" y="0"/>
            <a:ext cx="631190" cy="954405"/>
          </a:xfrm>
          <a:prstGeom prst="flowChartOffpageConnector">
            <a:avLst/>
          </a:prstGeom>
          <a:solidFill>
            <a:schemeClr val="accent1"/>
          </a:solidFill>
          <a:ln w="9525">
            <a:noFill/>
            <a:miter lim="800000"/>
          </a:ln>
        </p:spPr>
        <p:txBody>
          <a:bodyPr wrap="none" anchor="ctr"/>
          <a:lstStyle/>
          <a:p>
            <a:pPr>
              <a:defRPr/>
            </a:pPr>
            <a:endParaRPr lang="zh-CN" altLang="en-US">
              <a:solidFill>
                <a:srgbClr val="0099CC"/>
              </a:solidFill>
            </a:endParaRPr>
          </a:p>
        </p:txBody>
      </p:sp>
      <p:pic>
        <p:nvPicPr>
          <p:cNvPr id="3" name="图片 2" descr="中源logo新"/>
          <p:cNvPicPr>
            <a:picLocks noChangeAspect="1"/>
          </p:cNvPicPr>
          <p:nvPr userDrawn="1"/>
        </p:nvPicPr>
        <p:blipFill>
          <a:blip r:embed="rId10" cstate="print"/>
          <a:stretch>
            <a:fillRect/>
          </a:stretch>
        </p:blipFill>
        <p:spPr>
          <a:xfrm>
            <a:off x="9782175" y="132715"/>
            <a:ext cx="2149475" cy="6889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8" r:id="rId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1165726"/>
            <a:ext cx="10515600" cy="940659"/>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2227534"/>
            <a:ext cx="10515600" cy="4007665"/>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3F4C645-05EC-4F6E-8BEB-1A157AC84573}" type="datetimeFigureOut">
              <a:rPr lang="zh-CN" altLang="en-US" smtClean="0"/>
              <a:pPr/>
              <a:t>2018/4/16 Monday</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71DD2BE5-FB14-4EBB-A41F-73CD53685F6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txStyles>
    <p:titleStyle>
      <a:lvl1pPr algn="l" defTabSz="914400" rtl="0" eaLnBrk="1" latinLnBrk="0" hangingPunct="1">
        <a:lnSpc>
          <a:spcPct val="90000"/>
        </a:lnSpc>
        <a:spcBef>
          <a:spcPct val="0"/>
        </a:spcBef>
        <a:buNone/>
        <a:defRPr sz="3200" kern="1200">
          <a:solidFill>
            <a:srgbClr val="2C81C3"/>
          </a:solidFill>
          <a:latin typeface="+mj-lt"/>
          <a:ea typeface="+mj-ea"/>
          <a:cs typeface="+mj-cs"/>
        </a:defRPr>
      </a:lvl1pPr>
    </p:titleStyle>
    <p:bodyStyle>
      <a:lvl1pPr marL="228600" indent="-228600" algn="l" defTabSz="914400" rtl="0" eaLnBrk="1" latinLnBrk="0" hangingPunct="1">
        <a:spcBef>
          <a:spcPts val="1000"/>
        </a:spcBef>
        <a:buFont typeface="Arial" panose="020B0604020202020204" pitchFamily="34" charset="0"/>
        <a:buChar char="•"/>
        <a:defRPr sz="2400" kern="1200">
          <a:solidFill>
            <a:srgbClr val="2C81C3"/>
          </a:solidFill>
          <a:latin typeface="+mn-lt"/>
          <a:ea typeface="+mn-ea"/>
          <a:cs typeface="+mn-cs"/>
        </a:defRPr>
      </a:lvl1pPr>
      <a:lvl2pPr marL="685800" indent="-228600" algn="l" defTabSz="914400" rtl="0" eaLnBrk="1" latinLnBrk="0" hangingPunct="1">
        <a:spcBef>
          <a:spcPts val="500"/>
        </a:spcBef>
        <a:buFont typeface="Arial" panose="020B0604020202020204" pitchFamily="34" charset="0"/>
        <a:buChar char="•"/>
        <a:defRPr sz="2000" kern="1200">
          <a:solidFill>
            <a:srgbClr val="2C81C3"/>
          </a:solidFill>
          <a:latin typeface="+mn-lt"/>
          <a:ea typeface="+mn-ea"/>
          <a:cs typeface="+mn-cs"/>
        </a:defRPr>
      </a:lvl2pPr>
      <a:lvl3pPr marL="1143000" indent="-228600" algn="l" defTabSz="914400" rtl="0" eaLnBrk="1" latinLnBrk="0" hangingPunct="1">
        <a:spcBef>
          <a:spcPts val="500"/>
        </a:spcBef>
        <a:buFont typeface="Arial" panose="020B0604020202020204" pitchFamily="34" charset="0"/>
        <a:buChar char="•"/>
        <a:defRPr sz="1800" kern="1200">
          <a:solidFill>
            <a:srgbClr val="2C81C3"/>
          </a:solidFill>
          <a:latin typeface="+mn-lt"/>
          <a:ea typeface="+mn-ea"/>
          <a:cs typeface="+mn-cs"/>
        </a:defRPr>
      </a:lvl3pPr>
      <a:lvl4pPr marL="1600200" indent="-228600" algn="l" defTabSz="914400" rtl="0" eaLnBrk="1" latinLnBrk="0" hangingPunct="1">
        <a:spcBef>
          <a:spcPts val="500"/>
        </a:spcBef>
        <a:buFont typeface="Arial" panose="020B0604020202020204" pitchFamily="34" charset="0"/>
        <a:buChar char="•"/>
        <a:defRPr sz="1800" kern="1200">
          <a:solidFill>
            <a:srgbClr val="2C81C3"/>
          </a:solidFill>
          <a:latin typeface="+mn-lt"/>
          <a:ea typeface="+mn-ea"/>
          <a:cs typeface="+mn-cs"/>
        </a:defRPr>
      </a:lvl4pPr>
      <a:lvl5pPr marL="2057400" indent="-228600" algn="l" defTabSz="914400" rtl="0" eaLnBrk="1" latinLnBrk="0" hangingPunct="1">
        <a:spcBef>
          <a:spcPts val="500"/>
        </a:spcBef>
        <a:buFont typeface="Arial" panose="020B0604020202020204" pitchFamily="34" charset="0"/>
        <a:buChar char="•"/>
        <a:defRPr sz="1800" kern="1200">
          <a:solidFill>
            <a:srgbClr val="2C81C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2016&#24180;&#36741;&#21161;&#36134;&#34920;&#26684;&#26631;&#20934;&#65288;&#22269;&#23478;&#31246;&#21153;&#24635;&#23616;2015&#24180;97&#21495;&#65289;/&#33258;&#20027;&#30740;&#21457;&#8220;&#30740;&#21457;&#25903;&#20986;&#8221;&#36741;&#21161;&#36134;&#65288;&#26679;&#24335;&#65289;.xl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82880" y="0"/>
            <a:ext cx="6161649" cy="946413"/>
          </a:xfrm>
          <a:prstGeom prst="rect">
            <a:avLst/>
          </a:prstGeom>
          <a:noFill/>
        </p:spPr>
        <p:txBody>
          <a:bodyPr wrap="square" rtlCol="0">
            <a:spAutoFit/>
          </a:bodyPr>
          <a:lstStyle/>
          <a:p>
            <a:pPr>
              <a:lnSpc>
                <a:spcPct val="150000"/>
              </a:lnSpc>
            </a:pPr>
            <a:r>
              <a:rPr lang="zh-CN" altLang="en-US" sz="2400" dirty="0" smtClean="0">
                <a:latin typeface="微软雅黑" panose="020B0503020204020204" pitchFamily="34" charset="-122"/>
                <a:ea typeface="微软雅黑" panose="020B0503020204020204" pitchFamily="34" charset="-122"/>
              </a:rPr>
              <a:t>苏州中源科达企业管理有限公司</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en-US" altLang="zh-CN" sz="1300" dirty="0" smtClean="0">
                <a:latin typeface="微软雅黑" panose="020B0503020204020204" pitchFamily="34" charset="-122"/>
                <a:ea typeface="微软雅黑" panose="020B0503020204020204" pitchFamily="34" charset="-122"/>
              </a:rPr>
              <a:t>Suzhou</a:t>
            </a:r>
            <a:r>
              <a:rPr lang="en-US" altLang="zh-CN" sz="1300" dirty="0">
                <a:latin typeface="微软雅黑" panose="020B0503020204020204" pitchFamily="34" charset="-122"/>
                <a:ea typeface="微软雅黑" panose="020B0503020204020204" pitchFamily="34" charset="-122"/>
              </a:rPr>
              <a:t> World-Way Management Consulting Co., </a:t>
            </a:r>
            <a:r>
              <a:rPr lang="en-US" altLang="zh-CN" sz="1300" dirty="0" smtClean="0">
                <a:latin typeface="微软雅黑" panose="020B0503020204020204" pitchFamily="34" charset="-122"/>
                <a:ea typeface="微软雅黑" panose="020B0503020204020204" pitchFamily="34" charset="-122"/>
              </a:rPr>
              <a:t>Ltd</a:t>
            </a:r>
          </a:p>
        </p:txBody>
      </p:sp>
      <p:cxnSp>
        <p:nvCxnSpPr>
          <p:cNvPr id="10" name="直接连接符 9"/>
          <p:cNvCxnSpPr/>
          <p:nvPr/>
        </p:nvCxnSpPr>
        <p:spPr>
          <a:xfrm>
            <a:off x="793376" y="6468035"/>
            <a:ext cx="11398624" cy="26894"/>
          </a:xfrm>
          <a:prstGeom prst="line">
            <a:avLst/>
          </a:prstGeom>
          <a:ln w="12700" cmpd="sng">
            <a:solidFill>
              <a:schemeClr val="accent1">
                <a:lumMod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5800" y="6494929"/>
            <a:ext cx="11506200" cy="276999"/>
          </a:xfrm>
          <a:prstGeom prst="rect">
            <a:avLst/>
          </a:prstGeom>
          <a:noFill/>
        </p:spPr>
        <p:txBody>
          <a:bodyPr wrap="square" rtlCol="0">
            <a:spAutoFit/>
          </a:bodyPr>
          <a:lstStyle/>
          <a:p>
            <a:r>
              <a:rPr lang="en-US" altLang="zh-CN" sz="1200" dirty="0" smtClean="0">
                <a:solidFill>
                  <a:schemeClr val="tx1">
                    <a:lumMod val="65000"/>
                    <a:lumOff val="35000"/>
                  </a:schemeClr>
                </a:solidFill>
              </a:rPr>
              <a:t>www.world-way.cn                                                                                                   </a:t>
            </a:r>
            <a:r>
              <a:rPr lang="zh-CN" altLang="en-US" sz="1200" dirty="0" smtClean="0">
                <a:solidFill>
                  <a:schemeClr val="tx1">
                    <a:lumMod val="65000"/>
                    <a:lumOff val="35000"/>
                  </a:schemeClr>
                </a:solidFill>
              </a:rPr>
              <a:t>苏州中源科达企业管理有限公司</a:t>
            </a:r>
            <a:r>
              <a:rPr lang="en-US" altLang="zh-CN" sz="1200" dirty="0">
                <a:solidFill>
                  <a:schemeClr val="tx1">
                    <a:lumMod val="65000"/>
                    <a:lumOff val="35000"/>
                  </a:schemeClr>
                </a:solidFill>
                <a:sym typeface="+mn-ea"/>
              </a:rPr>
              <a:t>Suzhou World-Way Management Consulting Co., Ltd</a:t>
            </a:r>
            <a:endParaRPr lang="zh-CN" altLang="en-US" sz="1200" dirty="0">
              <a:solidFill>
                <a:schemeClr val="tx1">
                  <a:lumMod val="65000"/>
                  <a:lumOff val="35000"/>
                </a:schemeClr>
              </a:solidFill>
            </a:endParaRPr>
          </a:p>
        </p:txBody>
      </p:sp>
      <p:sp>
        <p:nvSpPr>
          <p:cNvPr id="8" name="TextBox 7"/>
          <p:cNvSpPr txBox="1"/>
          <p:nvPr/>
        </p:nvSpPr>
        <p:spPr>
          <a:xfrm>
            <a:off x="0" y="5669278"/>
            <a:ext cx="11971604" cy="400110"/>
          </a:xfrm>
          <a:prstGeom prst="rect">
            <a:avLst/>
          </a:prstGeom>
          <a:noFill/>
        </p:spPr>
        <p:txBody>
          <a:bodyPr wrap="square" rtlCol="0">
            <a:spAutoFit/>
          </a:bodyPr>
          <a:lstStyle/>
          <a:p>
            <a:pPr algn="ct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研究开发项目加计扣除 </a:t>
            </a:r>
            <a:r>
              <a:rPr lang="en-US" altLang="zh-CN" sz="2000" b="1" dirty="0" smtClean="0">
                <a:solidFill>
                  <a:srgbClr val="0070C0"/>
                </a:solidFill>
                <a:latin typeface="微软雅黑" panose="020B0503020204020204" pitchFamily="34" charset="-122"/>
                <a:ea typeface="微软雅黑" panose="020B0503020204020204" pitchFamily="34" charset="-122"/>
              </a:rPr>
              <a:t>— </a:t>
            </a:r>
            <a:r>
              <a:rPr lang="zh-CN" altLang="en-US" sz="2000" b="1" dirty="0" smtClean="0">
                <a:solidFill>
                  <a:srgbClr val="0070C0"/>
                </a:solidFill>
                <a:latin typeface="微软雅黑" panose="020B0503020204020204" pitchFamily="34" charset="-122"/>
                <a:ea typeface="微软雅黑" panose="020B0503020204020204" pitchFamily="34" charset="-122"/>
              </a:rPr>
              <a:t>新政（</a:t>
            </a:r>
            <a:r>
              <a:rPr lang="en-US" altLang="zh-CN" sz="2000" b="1" dirty="0" smtClean="0">
                <a:solidFill>
                  <a:srgbClr val="0070C0"/>
                </a:solidFill>
                <a:latin typeface="微软雅黑" panose="020B0503020204020204" pitchFamily="34" charset="-122"/>
                <a:ea typeface="微软雅黑" panose="020B0503020204020204" pitchFamily="34" charset="-122"/>
              </a:rPr>
              <a:t>NEW</a:t>
            </a:r>
            <a:r>
              <a:rPr lang="zh-CN" altLang="en-US" sz="2000" b="1" dirty="0" smtClean="0">
                <a:solidFill>
                  <a:srgbClr val="0070C0"/>
                </a:solidFill>
                <a:latin typeface="微软雅黑" panose="020B0503020204020204" pitchFamily="34" charset="-122"/>
                <a:ea typeface="微软雅黑" panose="020B0503020204020204" pitchFamily="34" charset="-122"/>
              </a:rPr>
              <a:t>）</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3550" y="973648"/>
            <a:ext cx="7695028" cy="338554"/>
          </a:xfrm>
          <a:prstGeom prst="rect">
            <a:avLst/>
          </a:prstGeom>
          <a:noFill/>
        </p:spPr>
        <p:txBody>
          <a:bodyPr wrap="square" rtlCol="0">
            <a:spAutoFit/>
          </a:bodyPr>
          <a:lstStyle/>
          <a:p>
            <a:r>
              <a:rPr lang="zh-CN" altLang="en-US" sz="1600" dirty="0">
                <a:solidFill>
                  <a:schemeClr val="tx1">
                    <a:lumMod val="50000"/>
                    <a:lumOff val="50000"/>
                  </a:schemeClr>
                </a:solidFill>
                <a:latin typeface="微软雅黑" pitchFamily="34" charset="-122"/>
                <a:ea typeface="微软雅黑" pitchFamily="34" charset="-122"/>
              </a:rPr>
              <a:t>可加计扣除费用范围扩大</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财税</a:t>
            </a:r>
            <a:r>
              <a:rPr lang="en-US" altLang="zh-CN" sz="1600" dirty="0">
                <a:solidFill>
                  <a:schemeClr val="tx1">
                    <a:lumMod val="50000"/>
                    <a:lumOff val="50000"/>
                  </a:schemeClr>
                </a:solidFill>
                <a:latin typeface="微软雅黑" pitchFamily="34" charset="-122"/>
                <a:ea typeface="微软雅黑" pitchFamily="34" charset="-122"/>
              </a:rPr>
              <a:t>【2015】119</a:t>
            </a:r>
            <a:r>
              <a:rPr lang="zh-CN" altLang="en-US" sz="1600" dirty="0">
                <a:solidFill>
                  <a:schemeClr val="tx1">
                    <a:lumMod val="50000"/>
                    <a:lumOff val="50000"/>
                  </a:schemeClr>
                </a:solidFill>
                <a:latin typeface="微软雅黑" pitchFamily="34" charset="-122"/>
                <a:ea typeface="微软雅黑" pitchFamily="34" charset="-122"/>
              </a:rPr>
              <a:t>号</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一、研发活动及研发费用归集范围</a:t>
            </a:r>
            <a:endParaRPr lang="en-US" altLang="zh-CN" sz="1600" dirty="0">
              <a:solidFill>
                <a:schemeClr val="tx1">
                  <a:lumMod val="50000"/>
                  <a:lumOff val="50000"/>
                </a:schemeClr>
              </a:solidFill>
              <a:latin typeface="微软雅黑" pitchFamily="34" charset="-122"/>
              <a:ea typeface="微软雅黑" pitchFamily="34" charset="-122"/>
            </a:endParaRPr>
          </a:p>
        </p:txBody>
      </p:sp>
      <p:sp>
        <p:nvSpPr>
          <p:cNvPr id="3" name="圆角矩形 2"/>
          <p:cNvSpPr/>
          <p:nvPr/>
        </p:nvSpPr>
        <p:spPr>
          <a:xfrm>
            <a:off x="838620" y="1243690"/>
            <a:ext cx="5068694" cy="43698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zh-CN" altLang="en-US" dirty="0">
                <a:latin typeface="微软雅黑" panose="020B0503020204020204" pitchFamily="34" charset="-122"/>
                <a:ea typeface="微软雅黑" panose="020B0503020204020204" pitchFamily="34" charset="-122"/>
              </a:rPr>
              <a:t>财税</a:t>
            </a:r>
            <a:r>
              <a:rPr lang="en-US" altLang="zh-CN" dirty="0">
                <a:latin typeface="微软雅黑" panose="020B0503020204020204" pitchFamily="34" charset="-122"/>
                <a:ea typeface="微软雅黑" panose="020B0503020204020204" pitchFamily="34" charset="-122"/>
              </a:rPr>
              <a:t>〔2015〕119</a:t>
            </a:r>
            <a:r>
              <a:rPr lang="zh-CN" altLang="en-US" dirty="0" smtClean="0">
                <a:latin typeface="微软雅黑" panose="020B0503020204020204" pitchFamily="34" charset="-122"/>
                <a:ea typeface="微软雅黑" panose="020B0503020204020204" pitchFamily="34" charset="-122"/>
              </a:rPr>
              <a:t>号</a:t>
            </a:r>
            <a:r>
              <a:rPr lang="en-US" altLang="zh-CN" dirty="0" smtClean="0">
                <a:latin typeface="微软雅黑" panose="020B0503020204020204" pitchFamily="34" charset="-122"/>
                <a:ea typeface="微软雅黑" panose="020B0503020204020204" pitchFamily="34" charset="-122"/>
              </a:rPr>
              <a:t>/ [2017]40</a:t>
            </a:r>
            <a:r>
              <a:rPr lang="zh-CN" altLang="en-US" dirty="0" smtClean="0">
                <a:latin typeface="微软雅黑" pitchFamily="34" charset="-122"/>
                <a:ea typeface="微软雅黑" pitchFamily="34" charset="-122"/>
              </a:rPr>
              <a:t>号 </a:t>
            </a:r>
            <a:endParaRPr lang="zh-CN" altLang="en-US" dirty="0">
              <a:latin typeface="微软雅黑" panose="020B0503020204020204" pitchFamily="34" charset="-122"/>
              <a:ea typeface="微软雅黑" panose="020B0503020204020204" pitchFamily="34" charset="-122"/>
            </a:endParaRPr>
          </a:p>
        </p:txBody>
      </p:sp>
      <p:sp>
        <p:nvSpPr>
          <p:cNvPr id="5" name="TextBox 4"/>
          <p:cNvSpPr txBox="1"/>
          <p:nvPr/>
        </p:nvSpPr>
        <p:spPr>
          <a:xfrm>
            <a:off x="457200" y="1595021"/>
            <a:ext cx="11734800" cy="5262979"/>
          </a:xfrm>
          <a:prstGeom prst="rect">
            <a:avLst/>
          </a:prstGeom>
          <a:noFill/>
        </p:spPr>
        <p:txBody>
          <a:bodyPr wrap="square" rtlCol="0">
            <a:spAutoFit/>
          </a:bodyPr>
          <a:lstStyle/>
          <a:p>
            <a:pPr algn="just">
              <a:lnSpc>
                <a:spcPct val="150000"/>
              </a:lnSpc>
            </a:pPr>
            <a:r>
              <a:rPr lang="en-US" altLang="zh-CN" sz="1400" b="1" dirty="0">
                <a:latin typeface="微软雅黑" pitchFamily="34" charset="-122"/>
                <a:ea typeface="微软雅黑" pitchFamily="34" charset="-122"/>
              </a:rPr>
              <a:t>1.</a:t>
            </a:r>
            <a:r>
              <a:rPr lang="zh-CN" altLang="en-US" sz="1400" b="1" dirty="0">
                <a:latin typeface="微软雅黑" pitchFamily="34" charset="-122"/>
                <a:ea typeface="微软雅黑" pitchFamily="34" charset="-122"/>
              </a:rPr>
              <a:t>人员人工费用。</a:t>
            </a:r>
          </a:p>
          <a:p>
            <a:pPr algn="just">
              <a:lnSpc>
                <a:spcPct val="150000"/>
              </a:lnSpc>
            </a:pPr>
            <a:r>
              <a:rPr lang="zh-CN" altLang="en-US" sz="1400" b="1" dirty="0">
                <a:latin typeface="微软雅黑" pitchFamily="34" charset="-122"/>
                <a:ea typeface="微软雅黑" pitchFamily="34" charset="-122"/>
              </a:rPr>
              <a:t>    直接从事研发活动人员的工资薪金、基本养老保险费、基本医疗保险费、失业保险费、工伤保险费、生育保险费和住房公积金，</a:t>
            </a:r>
            <a:r>
              <a:rPr lang="zh-CN" altLang="en-US" sz="1400" b="1" dirty="0">
                <a:solidFill>
                  <a:srgbClr val="FF0000"/>
                </a:solidFill>
                <a:latin typeface="微软雅黑" pitchFamily="34" charset="-122"/>
                <a:ea typeface="微软雅黑" pitchFamily="34" charset="-122"/>
              </a:rPr>
              <a:t>以及外聘研发</a:t>
            </a:r>
            <a:r>
              <a:rPr lang="zh-CN" altLang="en-US" sz="1400" b="1" dirty="0" smtClean="0">
                <a:solidFill>
                  <a:srgbClr val="FF0000"/>
                </a:solidFill>
                <a:latin typeface="微软雅黑" pitchFamily="34" charset="-122"/>
                <a:ea typeface="微软雅黑" pitchFamily="34" charset="-122"/>
              </a:rPr>
              <a:t>人员（劳务派遣）的</a:t>
            </a:r>
            <a:r>
              <a:rPr lang="zh-CN" altLang="en-US" sz="1400" b="1" dirty="0">
                <a:solidFill>
                  <a:srgbClr val="FF0000"/>
                </a:solidFill>
                <a:latin typeface="微软雅黑" pitchFamily="34" charset="-122"/>
                <a:ea typeface="微软雅黑" pitchFamily="34" charset="-122"/>
              </a:rPr>
              <a:t>劳务费</a:t>
            </a:r>
            <a:r>
              <a:rPr lang="zh-CN" altLang="en-US" sz="1400" b="1" dirty="0" smtClean="0">
                <a:solidFill>
                  <a:srgbClr val="FF0000"/>
                </a:solidFill>
                <a:latin typeface="微软雅黑" pitchFamily="34" charset="-122"/>
                <a:ea typeface="微软雅黑" pitchFamily="34" charset="-122"/>
              </a:rPr>
              <a:t>用、以及研发人员的股权激励的部分。</a:t>
            </a:r>
            <a:endParaRPr lang="en-US" altLang="zh-CN" sz="1400" b="1" dirty="0" smtClean="0">
              <a:solidFill>
                <a:srgbClr val="FF0000"/>
              </a:solidFill>
              <a:latin typeface="微软雅黑" pitchFamily="34" charset="-122"/>
              <a:ea typeface="微软雅黑" pitchFamily="34" charset="-122"/>
            </a:endParaRPr>
          </a:p>
          <a:p>
            <a:pPr algn="just">
              <a:lnSpc>
                <a:spcPct val="150000"/>
              </a:lnSpc>
            </a:pPr>
            <a:r>
              <a:rPr lang="en-US" altLang="zh-CN" sz="1400" b="1" dirty="0" smtClean="0">
                <a:latin typeface="微软雅黑" pitchFamily="34" charset="-122"/>
                <a:ea typeface="微软雅黑" pitchFamily="34" charset="-122"/>
              </a:rPr>
              <a:t>2</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直接投入费用。</a:t>
            </a:r>
          </a:p>
          <a:p>
            <a:pPr algn="just">
              <a:lnSpc>
                <a:spcPct val="150000"/>
              </a:lnSpc>
            </a:pPr>
            <a:r>
              <a:rPr lang="zh-CN" altLang="en-US" sz="1400" b="1" dirty="0" smtClean="0">
                <a:latin typeface="微软雅黑" pitchFamily="34" charset="-122"/>
                <a:ea typeface="微软雅黑" pitchFamily="34" charset="-122"/>
              </a:rPr>
              <a:t>   研发</a:t>
            </a:r>
            <a:r>
              <a:rPr lang="zh-CN" altLang="en-US" sz="1400" b="1" dirty="0">
                <a:latin typeface="微软雅黑" pitchFamily="34" charset="-122"/>
                <a:ea typeface="微软雅黑" pitchFamily="34" charset="-122"/>
              </a:rPr>
              <a:t>活动直接消耗的材料、燃料和动力费用</a:t>
            </a:r>
            <a:r>
              <a:rPr lang="zh-CN" altLang="en-US" sz="1400" b="1" dirty="0" smtClean="0">
                <a:latin typeface="微软雅黑" pitchFamily="34" charset="-122"/>
                <a:ea typeface="微软雅黑" pitchFamily="34" charset="-122"/>
              </a:rPr>
              <a:t>。</a:t>
            </a:r>
            <a:r>
              <a:rPr lang="zh-CN" altLang="en-US" sz="1400" b="1" dirty="0" smtClean="0">
                <a:solidFill>
                  <a:srgbClr val="FF0000"/>
                </a:solidFill>
                <a:latin typeface="微软雅黑" pitchFamily="34" charset="-122"/>
                <a:ea typeface="微软雅黑" pitchFamily="34" charset="-122"/>
              </a:rPr>
              <a:t>直接形成产品或作为组成部分形成的产品对外销售的，研发费用中对应的材料费用不得加计扣除。</a:t>
            </a:r>
            <a:endParaRPr lang="zh-CN" altLang="en-US" sz="1400" b="1" dirty="0">
              <a:solidFill>
                <a:srgbClr val="FF0000"/>
              </a:solidFill>
              <a:latin typeface="微软雅黑" pitchFamily="34" charset="-122"/>
              <a:ea typeface="微软雅黑" pitchFamily="34" charset="-122"/>
            </a:endParaRPr>
          </a:p>
          <a:p>
            <a:pPr algn="just">
              <a:lnSpc>
                <a:spcPct val="150000"/>
              </a:lnSpc>
            </a:pPr>
            <a:r>
              <a:rPr lang="en-US" altLang="zh-CN" sz="1400" b="1" dirty="0" smtClean="0">
                <a:latin typeface="微软雅黑" pitchFamily="34" charset="-122"/>
                <a:ea typeface="微软雅黑" pitchFamily="34" charset="-122"/>
              </a:rPr>
              <a:t>3</a:t>
            </a:r>
            <a:r>
              <a:rPr lang="en-US" altLang="zh-CN" sz="1400" b="1" dirty="0">
                <a:latin typeface="微软雅黑" pitchFamily="34" charset="-122"/>
                <a:ea typeface="微软雅黑" pitchFamily="34" charset="-122"/>
              </a:rPr>
              <a:t>.</a:t>
            </a:r>
            <a:r>
              <a:rPr lang="zh-CN" altLang="en-US" sz="1400" b="1" dirty="0" smtClean="0">
                <a:latin typeface="微软雅黑" pitchFamily="34" charset="-122"/>
                <a:ea typeface="微软雅黑" pitchFamily="34" charset="-122"/>
              </a:rPr>
              <a:t>折旧费用。</a:t>
            </a:r>
            <a:endParaRPr lang="zh-CN" altLang="en-US" sz="1400" b="1" dirty="0">
              <a:latin typeface="微软雅黑" pitchFamily="34" charset="-122"/>
              <a:ea typeface="微软雅黑" pitchFamily="34" charset="-122"/>
            </a:endParaRPr>
          </a:p>
          <a:p>
            <a:pPr algn="just">
              <a:lnSpc>
                <a:spcPct val="150000"/>
              </a:lnSpc>
            </a:pPr>
            <a:r>
              <a:rPr lang="zh-CN" altLang="en-US" sz="1400" b="1" dirty="0">
                <a:latin typeface="微软雅黑" pitchFamily="34" charset="-122"/>
                <a:ea typeface="微软雅黑" pitchFamily="34" charset="-122"/>
              </a:rPr>
              <a:t>    </a:t>
            </a:r>
            <a:r>
              <a:rPr lang="zh-CN" altLang="en-US" sz="1400" b="1" dirty="0" smtClean="0">
                <a:latin typeface="微软雅黑" pitchFamily="34" charset="-122"/>
                <a:ea typeface="微软雅黑" pitchFamily="34" charset="-122"/>
              </a:rPr>
              <a:t>用于研发</a:t>
            </a:r>
            <a:r>
              <a:rPr lang="zh-CN" altLang="en-US" sz="1400" b="1" dirty="0">
                <a:latin typeface="微软雅黑" pitchFamily="34" charset="-122"/>
                <a:ea typeface="微软雅黑" pitchFamily="34" charset="-122"/>
              </a:rPr>
              <a:t>活动的仪器、设备的</a:t>
            </a:r>
            <a:r>
              <a:rPr lang="zh-CN" altLang="en-US" sz="1400" b="1" dirty="0" smtClean="0">
                <a:latin typeface="微软雅黑" pitchFamily="34" charset="-122"/>
                <a:ea typeface="微软雅黑" pitchFamily="34" charset="-122"/>
              </a:rPr>
              <a:t>折旧费。（已经去掉了</a:t>
            </a:r>
            <a:r>
              <a:rPr lang="zh-CN" altLang="en-US" sz="1400" b="1" dirty="0" smtClean="0">
                <a:solidFill>
                  <a:srgbClr val="FF0000"/>
                </a:solidFill>
                <a:latin typeface="微软雅黑" pitchFamily="34" charset="-122"/>
                <a:ea typeface="微软雅黑" pitchFamily="34" charset="-122"/>
              </a:rPr>
              <a:t>专用</a:t>
            </a:r>
            <a:r>
              <a:rPr lang="zh-CN" altLang="en-US" sz="1400" b="1" dirty="0" smtClean="0">
                <a:latin typeface="微软雅黑" pitchFamily="34" charset="-122"/>
                <a:ea typeface="微软雅黑" pitchFamily="34" charset="-122"/>
              </a:rPr>
              <a:t>的字眼）</a:t>
            </a:r>
            <a:endParaRPr lang="zh-CN" altLang="en-US" sz="1400" b="1" dirty="0">
              <a:latin typeface="微软雅黑" pitchFamily="34" charset="-122"/>
              <a:ea typeface="微软雅黑" pitchFamily="34" charset="-122"/>
            </a:endParaRPr>
          </a:p>
          <a:p>
            <a:pPr algn="just">
              <a:lnSpc>
                <a:spcPct val="150000"/>
              </a:lnSpc>
            </a:pPr>
            <a:r>
              <a:rPr lang="en-US" altLang="zh-CN" sz="1400" b="1" dirty="0">
                <a:latin typeface="微软雅黑" pitchFamily="34" charset="-122"/>
                <a:ea typeface="微软雅黑" pitchFamily="34" charset="-122"/>
              </a:rPr>
              <a:t>4.</a:t>
            </a:r>
            <a:r>
              <a:rPr lang="zh-CN" altLang="en-US" sz="1400" b="1" dirty="0">
                <a:latin typeface="微软雅黑" pitchFamily="34" charset="-122"/>
                <a:ea typeface="微软雅黑" pitchFamily="34" charset="-122"/>
              </a:rPr>
              <a:t>无形资产摊销。</a:t>
            </a:r>
          </a:p>
          <a:p>
            <a:pPr algn="just">
              <a:lnSpc>
                <a:spcPct val="150000"/>
              </a:lnSpc>
            </a:pPr>
            <a:r>
              <a:rPr lang="zh-CN" altLang="en-US" sz="1400" b="1" dirty="0">
                <a:latin typeface="微软雅黑" pitchFamily="34" charset="-122"/>
                <a:ea typeface="微软雅黑" pitchFamily="34" charset="-122"/>
              </a:rPr>
              <a:t>    用于研发活动的软件、专利权、非专利技术（包括许可证、专有技术、设计和计算方法等）的摊销费用。</a:t>
            </a:r>
            <a:endParaRPr lang="en-US" altLang="zh-CN" sz="1400" b="1" dirty="0">
              <a:latin typeface="微软雅黑" pitchFamily="34" charset="-122"/>
              <a:ea typeface="微软雅黑" pitchFamily="34" charset="-122"/>
            </a:endParaRPr>
          </a:p>
          <a:p>
            <a:pPr algn="just">
              <a:lnSpc>
                <a:spcPct val="150000"/>
              </a:lnSpc>
            </a:pPr>
            <a:r>
              <a:rPr lang="en-US" altLang="zh-CN" sz="1400" b="1" dirty="0">
                <a:latin typeface="微软雅黑" pitchFamily="34" charset="-122"/>
                <a:ea typeface="微软雅黑" pitchFamily="34" charset="-122"/>
              </a:rPr>
              <a:t>5.</a:t>
            </a:r>
            <a:r>
              <a:rPr lang="zh-CN" altLang="en-US" sz="1400" b="1" dirty="0">
                <a:latin typeface="微软雅黑" pitchFamily="34" charset="-122"/>
                <a:ea typeface="微软雅黑" pitchFamily="34" charset="-122"/>
              </a:rPr>
              <a:t>新产品设计费、新工艺规程制定费、新药研制的临床试验费、勘探开发技术的现场试验费。</a:t>
            </a:r>
            <a:endParaRPr lang="en-US" altLang="zh-CN" sz="1400" b="1" dirty="0">
              <a:latin typeface="微软雅黑" pitchFamily="34" charset="-122"/>
              <a:ea typeface="微软雅黑" pitchFamily="34" charset="-122"/>
            </a:endParaRPr>
          </a:p>
          <a:p>
            <a:pPr algn="just">
              <a:lnSpc>
                <a:spcPct val="150000"/>
              </a:lnSpc>
            </a:pPr>
            <a:r>
              <a:rPr lang="en-US" altLang="zh-CN" sz="1400" b="1" dirty="0">
                <a:latin typeface="微软雅黑" pitchFamily="34" charset="-122"/>
                <a:ea typeface="微软雅黑" pitchFamily="34" charset="-122"/>
              </a:rPr>
              <a:t>6.</a:t>
            </a:r>
            <a:r>
              <a:rPr lang="zh-CN" altLang="en-US" sz="1400" b="1" dirty="0">
                <a:latin typeface="微软雅黑" pitchFamily="34" charset="-122"/>
                <a:ea typeface="微软雅黑" pitchFamily="34" charset="-122"/>
              </a:rPr>
              <a:t>其他相关费用。</a:t>
            </a:r>
          </a:p>
          <a:p>
            <a:pPr algn="just">
              <a:lnSpc>
                <a:spcPct val="150000"/>
              </a:lnSpc>
            </a:pPr>
            <a:r>
              <a:rPr lang="zh-CN" altLang="en-US" sz="1400" b="1" dirty="0">
                <a:latin typeface="微软雅黑" pitchFamily="34" charset="-122"/>
                <a:ea typeface="微软雅黑" pitchFamily="34" charset="-122"/>
              </a:rPr>
              <a:t>    与研发活动直接相关的其他费用，如技术图书资料费、资料翻译费、</a:t>
            </a:r>
            <a:r>
              <a:rPr lang="zh-CN" altLang="en-US" sz="1400" b="1" dirty="0">
                <a:solidFill>
                  <a:srgbClr val="FF0000"/>
                </a:solidFill>
                <a:latin typeface="微软雅黑" pitchFamily="34" charset="-122"/>
                <a:ea typeface="微软雅黑" pitchFamily="34" charset="-122"/>
              </a:rPr>
              <a:t>专家咨询费、高新科技研发保险费，研发成果的检索、分析、评议、</a:t>
            </a:r>
            <a:r>
              <a:rPr lang="zh-CN" altLang="en-US" sz="1400" b="1" dirty="0">
                <a:latin typeface="微软雅黑" pitchFamily="34" charset="-122"/>
                <a:ea typeface="微软雅黑" pitchFamily="34" charset="-122"/>
              </a:rPr>
              <a:t>论证、鉴定、评审、</a:t>
            </a:r>
            <a:r>
              <a:rPr lang="zh-CN" altLang="en-US" sz="1400" b="1" dirty="0">
                <a:solidFill>
                  <a:srgbClr val="FF0000"/>
                </a:solidFill>
                <a:latin typeface="微软雅黑" pitchFamily="34" charset="-122"/>
                <a:ea typeface="微软雅黑" pitchFamily="34" charset="-122"/>
              </a:rPr>
              <a:t>评估、</a:t>
            </a:r>
            <a:r>
              <a:rPr lang="zh-CN" altLang="en-US" sz="1400" b="1" dirty="0">
                <a:latin typeface="微软雅黑" pitchFamily="34" charset="-122"/>
                <a:ea typeface="微软雅黑" pitchFamily="34" charset="-122"/>
              </a:rPr>
              <a:t>验收费用，</a:t>
            </a:r>
            <a:r>
              <a:rPr lang="zh-CN" altLang="en-US" sz="1400" b="1" dirty="0">
                <a:solidFill>
                  <a:srgbClr val="FF0000"/>
                </a:solidFill>
                <a:latin typeface="微软雅黑" pitchFamily="34" charset="-122"/>
                <a:ea typeface="微软雅黑" pitchFamily="34" charset="-122"/>
              </a:rPr>
              <a:t>知识产权的申请费、注册费、代理费，差旅费、会议费等</a:t>
            </a:r>
            <a:r>
              <a:rPr lang="zh-CN" altLang="en-US" sz="1400" b="1" dirty="0" smtClean="0">
                <a:solidFill>
                  <a:srgbClr val="FF0000"/>
                </a:solidFill>
                <a:latin typeface="微软雅黑" pitchFamily="34" charset="-122"/>
                <a:ea typeface="微软雅黑" pitchFamily="34" charset="-122"/>
              </a:rPr>
              <a:t>。他相关费用还包括职工福利费、补充养老保险费、补充医疗保险费。</a:t>
            </a:r>
            <a:endParaRPr lang="en-US" altLang="zh-CN" sz="1400" b="1" dirty="0" smtClean="0">
              <a:solidFill>
                <a:srgbClr val="FF0000"/>
              </a:solidFill>
              <a:latin typeface="微软雅黑" pitchFamily="34" charset="-122"/>
              <a:ea typeface="微软雅黑" pitchFamily="34" charset="-122"/>
            </a:endParaRPr>
          </a:p>
          <a:p>
            <a:pPr algn="just">
              <a:lnSpc>
                <a:spcPct val="150000"/>
              </a:lnSpc>
            </a:pPr>
            <a:r>
              <a:rPr lang="zh-CN" altLang="en-US" sz="1400" b="1" dirty="0" smtClean="0">
                <a:latin typeface="微软雅黑" pitchFamily="34" charset="-122"/>
                <a:ea typeface="微软雅黑" pitchFamily="34" charset="-122"/>
              </a:rPr>
              <a:t>此</a:t>
            </a:r>
            <a:r>
              <a:rPr lang="zh-CN" altLang="en-US" sz="1400" b="1" dirty="0">
                <a:latin typeface="微软雅黑" pitchFamily="34" charset="-122"/>
                <a:ea typeface="微软雅黑" pitchFamily="34" charset="-122"/>
              </a:rPr>
              <a:t>项费用总额不得超过可加计扣除研发费用总额的</a:t>
            </a:r>
            <a:r>
              <a:rPr lang="en-US" altLang="zh-CN" sz="1400" b="1" dirty="0">
                <a:solidFill>
                  <a:srgbClr val="FF0000"/>
                </a:solidFill>
                <a:latin typeface="微软雅黑" pitchFamily="34" charset="-122"/>
                <a:ea typeface="微软雅黑" pitchFamily="34" charset="-122"/>
              </a:rPr>
              <a:t>10%</a:t>
            </a:r>
            <a:r>
              <a:rPr lang="zh-CN" altLang="en-US" sz="1400" b="1" dirty="0">
                <a:solidFill>
                  <a:srgbClr val="FF0000"/>
                </a:solidFill>
                <a:latin typeface="微软雅黑" pitchFamily="34" charset="-122"/>
                <a:ea typeface="微软雅黑" pitchFamily="34" charset="-122"/>
              </a:rPr>
              <a:t>。</a:t>
            </a:r>
          </a:p>
          <a:p>
            <a:pPr algn="just">
              <a:lnSpc>
                <a:spcPct val="150000"/>
              </a:lnSpc>
            </a:pPr>
            <a:r>
              <a:rPr lang="en-US" altLang="zh-CN" sz="1400" b="1" dirty="0">
                <a:latin typeface="微软雅黑" pitchFamily="34" charset="-122"/>
                <a:ea typeface="微软雅黑" pitchFamily="34" charset="-122"/>
              </a:rPr>
              <a:t>7.</a:t>
            </a:r>
            <a:r>
              <a:rPr lang="zh-CN" altLang="en-US" sz="1400" b="1" dirty="0">
                <a:latin typeface="微软雅黑" pitchFamily="34" charset="-122"/>
                <a:ea typeface="微软雅黑" pitchFamily="34" charset="-122"/>
              </a:rPr>
              <a:t>财政部和国家税务总局规定的其他费用。</a:t>
            </a:r>
          </a:p>
        </p:txBody>
      </p:sp>
      <p:sp>
        <p:nvSpPr>
          <p:cNvPr id="8"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第一章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9"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研发活动范围</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490523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360"/>
                                          </p:val>
                                        </p:tav>
                                        <p:tav tm="100000">
                                          <p:val>
                                            <p:fltVal val="0"/>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3550" y="1070633"/>
            <a:ext cx="7695028" cy="338554"/>
          </a:xfrm>
          <a:prstGeom prst="rect">
            <a:avLst/>
          </a:prstGeom>
          <a:noFill/>
        </p:spPr>
        <p:txBody>
          <a:bodyPr wrap="square" rtlCol="0">
            <a:spAutoFit/>
          </a:bodyPr>
          <a:lstStyle/>
          <a:p>
            <a:pPr lvl="0"/>
            <a:r>
              <a:rPr lang="zh-CN" altLang="en-US" sz="1600" dirty="0">
                <a:solidFill>
                  <a:schemeClr val="tx1">
                    <a:lumMod val="50000"/>
                    <a:lumOff val="50000"/>
                  </a:schemeClr>
                </a:solidFill>
                <a:latin typeface="微软雅黑" pitchFamily="34" charset="-122"/>
                <a:ea typeface="微软雅黑" pitchFamily="34" charset="-122"/>
              </a:rPr>
              <a:t>加计扣除最新政策</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财税</a:t>
            </a:r>
            <a:r>
              <a:rPr lang="en-US" altLang="zh-CN" sz="1600" dirty="0">
                <a:solidFill>
                  <a:schemeClr val="tx1">
                    <a:lumMod val="50000"/>
                    <a:lumOff val="50000"/>
                  </a:schemeClr>
                </a:solidFill>
                <a:latin typeface="微软雅黑" pitchFamily="34" charset="-122"/>
                <a:ea typeface="微软雅黑" pitchFamily="34" charset="-122"/>
              </a:rPr>
              <a:t>【2015】119</a:t>
            </a:r>
            <a:r>
              <a:rPr lang="zh-CN" altLang="en-US" sz="1600" dirty="0">
                <a:solidFill>
                  <a:schemeClr val="tx1">
                    <a:lumMod val="50000"/>
                    <a:lumOff val="50000"/>
                  </a:schemeClr>
                </a:solidFill>
                <a:latin typeface="微软雅黑" pitchFamily="34" charset="-122"/>
                <a:ea typeface="微软雅黑" pitchFamily="34" charset="-122"/>
              </a:rPr>
              <a:t>号</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二、特别事项的处理</a:t>
            </a:r>
          </a:p>
        </p:txBody>
      </p:sp>
      <p:sp>
        <p:nvSpPr>
          <p:cNvPr id="4" name="TextBox 3"/>
          <p:cNvSpPr txBox="1"/>
          <p:nvPr/>
        </p:nvSpPr>
        <p:spPr>
          <a:xfrm>
            <a:off x="838620" y="1404289"/>
            <a:ext cx="10936038" cy="2585323"/>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企业</a:t>
            </a:r>
            <a:r>
              <a:rPr lang="zh-CN" altLang="en-US" dirty="0">
                <a:latin typeface="微软雅黑" panose="020B0503020204020204" pitchFamily="34" charset="-122"/>
                <a:ea typeface="微软雅黑" panose="020B0503020204020204" pitchFamily="34" charset="-122"/>
              </a:rPr>
              <a:t>为获得创新性、创意性、突破性的产品进行</a:t>
            </a:r>
            <a:r>
              <a:rPr lang="zh-CN" altLang="en-US" dirty="0">
                <a:solidFill>
                  <a:srgbClr val="FF0000"/>
                </a:solidFill>
                <a:latin typeface="微软雅黑" panose="020B0503020204020204" pitchFamily="34" charset="-122"/>
                <a:ea typeface="微软雅黑" panose="020B0503020204020204" pitchFamily="34" charset="-122"/>
              </a:rPr>
              <a:t>创意设计活动</a:t>
            </a:r>
            <a:r>
              <a:rPr lang="zh-CN" altLang="en-US" dirty="0">
                <a:latin typeface="微软雅黑" panose="020B0503020204020204" pitchFamily="34" charset="-122"/>
                <a:ea typeface="微软雅黑" panose="020B0503020204020204" pitchFamily="34" charset="-122"/>
              </a:rPr>
              <a:t>而发生的相关费用，可按照本通知规定进行税前加计扣除。</a:t>
            </a:r>
            <a:br>
              <a:rPr lang="zh-CN" altLang="en-US"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创意设计活动是指</a:t>
            </a:r>
            <a:r>
              <a:rPr lang="en-US" altLang="zh-CN" dirty="0">
                <a:latin typeface="微软雅黑" panose="020B0503020204020204" pitchFamily="34" charset="-122"/>
                <a:ea typeface="微软雅黑" panose="020B0503020204020204" pitchFamily="34" charset="-122"/>
              </a:rPr>
              <a:t>:</a:t>
            </a:r>
          </a:p>
          <a:p>
            <a:pPr>
              <a:lnSpc>
                <a:spcPct val="150000"/>
              </a:lnSpc>
            </a:pPr>
            <a:r>
              <a:rPr lang="zh-CN" altLang="en-US" dirty="0">
                <a:latin typeface="微软雅黑" panose="020B0503020204020204" pitchFamily="34" charset="-122"/>
                <a:ea typeface="微软雅黑" panose="020B0503020204020204" pitchFamily="34" charset="-122"/>
              </a:rPr>
              <a:t>多媒体软件、动漫游戏软件开发，数字动漫、游戏设计制作；</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房屋建筑工程设计（绿色建筑评价标准为三星）、</a:t>
            </a:r>
            <a:r>
              <a:rPr lang="zh-CN" altLang="en-US" b="1" dirty="0">
                <a:solidFill>
                  <a:srgbClr val="FF0000"/>
                </a:solidFill>
                <a:latin typeface="微软雅黑" panose="020B0503020204020204" pitchFamily="34" charset="-122"/>
                <a:ea typeface="微软雅黑" panose="020B0503020204020204" pitchFamily="34" charset="-122"/>
              </a:rPr>
              <a:t>风景园林工程专项设计</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工业设计</a:t>
            </a:r>
            <a:r>
              <a:rPr lang="zh-CN" altLang="en-US" dirty="0">
                <a:latin typeface="微软雅黑" panose="020B0503020204020204" pitchFamily="34" charset="-122"/>
                <a:ea typeface="微软雅黑" panose="020B0503020204020204" pitchFamily="34" charset="-122"/>
              </a:rPr>
              <a:t>、多媒体设计、动漫及衍生产品设计、模型设计等。</a:t>
            </a:r>
          </a:p>
        </p:txBody>
      </p:sp>
      <p:sp>
        <p:nvSpPr>
          <p:cNvPr id="5"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第一章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新增利好</a:t>
            </a:r>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56914" y="4062190"/>
            <a:ext cx="2647619" cy="179562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4751" y="4078016"/>
            <a:ext cx="3279994" cy="1760364"/>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15430" y="4062190"/>
            <a:ext cx="2661348" cy="1783521"/>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659384" y="4062189"/>
            <a:ext cx="2016802" cy="1776191"/>
          </a:xfrm>
          <a:prstGeom prst="rect">
            <a:avLst/>
          </a:prstGeom>
        </p:spPr>
      </p:pic>
    </p:spTree>
    <p:extLst>
      <p:ext uri="{BB962C8B-B14F-4D97-AF65-F5344CB8AC3E}">
        <p14:creationId xmlns:p14="http://schemas.microsoft.com/office/powerpoint/2010/main" xmlns="" val="330137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第一章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委外研发</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153550" y="1167618"/>
            <a:ext cx="7695028" cy="338554"/>
          </a:xfrm>
          <a:prstGeom prst="rect">
            <a:avLst/>
          </a:prstGeom>
          <a:noFill/>
        </p:spPr>
        <p:txBody>
          <a:bodyPr wrap="square" rtlCol="0">
            <a:spAutoFit/>
          </a:bodyPr>
          <a:lstStyle/>
          <a:p>
            <a:pPr lvl="0"/>
            <a:r>
              <a:rPr lang="zh-CN" altLang="en-US" sz="1600" dirty="0">
                <a:solidFill>
                  <a:schemeClr val="tx1">
                    <a:lumMod val="50000"/>
                    <a:lumOff val="50000"/>
                  </a:schemeClr>
                </a:solidFill>
                <a:latin typeface="微软雅黑" pitchFamily="34" charset="-122"/>
                <a:ea typeface="微软雅黑" pitchFamily="34" charset="-122"/>
              </a:rPr>
              <a:t>加计扣除最新政策</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财税</a:t>
            </a:r>
            <a:r>
              <a:rPr lang="en-US" altLang="zh-CN" sz="1600" dirty="0">
                <a:solidFill>
                  <a:schemeClr val="tx1">
                    <a:lumMod val="50000"/>
                    <a:lumOff val="50000"/>
                  </a:schemeClr>
                </a:solidFill>
                <a:latin typeface="微软雅黑" pitchFamily="34" charset="-122"/>
                <a:ea typeface="微软雅黑" pitchFamily="34" charset="-122"/>
              </a:rPr>
              <a:t>【2015】119</a:t>
            </a:r>
            <a:r>
              <a:rPr lang="zh-CN" altLang="en-US" sz="1600" dirty="0">
                <a:solidFill>
                  <a:schemeClr val="tx1">
                    <a:lumMod val="50000"/>
                    <a:lumOff val="50000"/>
                  </a:schemeClr>
                </a:solidFill>
                <a:latin typeface="微软雅黑" pitchFamily="34" charset="-122"/>
                <a:ea typeface="微软雅黑" pitchFamily="34" charset="-122"/>
              </a:rPr>
              <a:t>号</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二、特别事项的处理</a:t>
            </a:r>
          </a:p>
        </p:txBody>
      </p:sp>
      <p:sp>
        <p:nvSpPr>
          <p:cNvPr id="9" name="圆角矩形 8"/>
          <p:cNvSpPr/>
          <p:nvPr/>
        </p:nvSpPr>
        <p:spPr>
          <a:xfrm>
            <a:off x="838622" y="1772816"/>
            <a:ext cx="1091436" cy="436983"/>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zh-CN" altLang="en-US" b="1" dirty="0">
                <a:latin typeface="微软雅黑" panose="020B0503020204020204" pitchFamily="34" charset="-122"/>
                <a:ea typeface="微软雅黑" panose="020B0503020204020204" pitchFamily="34" charset="-122"/>
              </a:rPr>
              <a:t>调整前</a:t>
            </a:r>
          </a:p>
        </p:txBody>
      </p:sp>
      <p:sp>
        <p:nvSpPr>
          <p:cNvPr id="10" name="圆角矩形 9"/>
          <p:cNvSpPr/>
          <p:nvPr/>
        </p:nvSpPr>
        <p:spPr>
          <a:xfrm>
            <a:off x="10404372" y="1792288"/>
            <a:ext cx="1091436" cy="4369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zh-CN" altLang="en-US" b="1" dirty="0" smtClean="0">
                <a:latin typeface="微软雅黑" panose="020B0503020204020204" pitchFamily="34" charset="-122"/>
                <a:ea typeface="微软雅黑" panose="020B0503020204020204" pitchFamily="34" charset="-122"/>
              </a:rPr>
              <a:t>调整</a:t>
            </a:r>
            <a:r>
              <a:rPr lang="zh-CN" altLang="en-US" b="1" dirty="0">
                <a:latin typeface="微软雅黑" panose="020B0503020204020204" pitchFamily="34" charset="-122"/>
                <a:ea typeface="微软雅黑" panose="020B0503020204020204" pitchFamily="34" charset="-122"/>
              </a:rPr>
              <a:t>后</a:t>
            </a:r>
          </a:p>
        </p:txBody>
      </p:sp>
      <p:sp>
        <p:nvSpPr>
          <p:cNvPr id="11" name="TextBox 10"/>
          <p:cNvSpPr txBox="1"/>
          <p:nvPr/>
        </p:nvSpPr>
        <p:spPr>
          <a:xfrm>
            <a:off x="838621" y="2396088"/>
            <a:ext cx="4981105" cy="2585323"/>
          </a:xfrm>
          <a:prstGeom prst="rect">
            <a:avLst/>
          </a:prstGeom>
          <a:noFill/>
        </p:spPr>
        <p:txBody>
          <a:bodyPr wrap="square" rtlCol="0">
            <a:spAutoFit/>
          </a:bodyPr>
          <a:lstStyle/>
          <a:p>
            <a:pPr>
              <a:lnSpc>
                <a:spcPct val="150000"/>
              </a:lnSpc>
            </a:pPr>
            <a:r>
              <a:rPr lang="zh-CN" altLang="en-US" dirty="0">
                <a:latin typeface="微软雅黑" pitchFamily="34" charset="-122"/>
                <a:ea typeface="微软雅黑" pitchFamily="34" charset="-122"/>
              </a:rPr>
              <a:t>第六条 对企业委托</a:t>
            </a:r>
            <a:r>
              <a:rPr lang="zh-CN" altLang="en-US" dirty="0">
                <a:solidFill>
                  <a:srgbClr val="0EADE7"/>
                </a:solidFill>
                <a:latin typeface="微软雅黑" pitchFamily="34" charset="-122"/>
                <a:ea typeface="微软雅黑" pitchFamily="34" charset="-122"/>
              </a:rPr>
              <a:t>给外单位</a:t>
            </a:r>
            <a:r>
              <a:rPr lang="zh-CN" altLang="en-US" dirty="0">
                <a:latin typeface="微软雅黑" pitchFamily="34" charset="-122"/>
                <a:ea typeface="微软雅黑" pitchFamily="34" charset="-122"/>
              </a:rPr>
              <a:t>进行开发的研发费用，凡符合上述条件的，由委托方按照规定计算加计扣除，受托方不得再进行加计扣除。</a:t>
            </a:r>
          </a:p>
          <a:p>
            <a:pPr>
              <a:lnSpc>
                <a:spcPct val="150000"/>
              </a:lnSpc>
            </a:pPr>
            <a:r>
              <a:rPr lang="zh-CN" altLang="en-US" dirty="0">
                <a:latin typeface="微软雅黑" pitchFamily="34" charset="-122"/>
                <a:ea typeface="微软雅黑" pitchFamily="34" charset="-122"/>
              </a:rPr>
              <a:t>　　对委托开发的项目，</a:t>
            </a:r>
            <a:r>
              <a:rPr lang="zh-CN" altLang="en-US" dirty="0">
                <a:solidFill>
                  <a:srgbClr val="0EADE7"/>
                </a:solidFill>
                <a:latin typeface="微软雅黑" pitchFamily="34" charset="-122"/>
                <a:ea typeface="微软雅黑" pitchFamily="34" charset="-122"/>
              </a:rPr>
              <a:t>受托方应向委托方提供该研发项目的费用支出明细情况</a:t>
            </a:r>
            <a:r>
              <a:rPr lang="zh-CN" altLang="en-US" dirty="0">
                <a:latin typeface="微软雅黑" pitchFamily="34" charset="-122"/>
                <a:ea typeface="微软雅黑" pitchFamily="34" charset="-122"/>
              </a:rPr>
              <a:t>，否则，该委托开发项目的费用支出不得实行加计扣除。</a:t>
            </a:r>
          </a:p>
        </p:txBody>
      </p:sp>
      <p:sp>
        <p:nvSpPr>
          <p:cNvPr id="12" name="TextBox 11"/>
          <p:cNvSpPr txBox="1"/>
          <p:nvPr/>
        </p:nvSpPr>
        <p:spPr>
          <a:xfrm>
            <a:off x="6480351" y="2074559"/>
            <a:ext cx="5015457" cy="4247317"/>
          </a:xfrm>
          <a:prstGeom prst="rect">
            <a:avLst/>
          </a:prstGeom>
          <a:noFill/>
        </p:spPr>
        <p:txBody>
          <a:bodyPr wrap="square" rtlCol="0">
            <a:spAutoFit/>
          </a:bodyPr>
          <a:lstStyle/>
          <a:p>
            <a:pPr>
              <a:lnSpc>
                <a:spcPct val="150000"/>
              </a:lnSpc>
            </a:pPr>
            <a:r>
              <a:rPr lang="zh-CN" altLang="en-US" dirty="0">
                <a:latin typeface="微软雅黑" pitchFamily="34" charset="-122"/>
                <a:ea typeface="微软雅黑" pitchFamily="34" charset="-122"/>
              </a:rPr>
              <a:t>二、特别事项的处理</a:t>
            </a:r>
          </a:p>
          <a:p>
            <a:pPr>
              <a:lnSpc>
                <a:spcPct val="150000"/>
              </a:lnSpc>
            </a:pPr>
            <a:r>
              <a:rPr lang="zh-CN" altLang="en-US" dirty="0">
                <a:latin typeface="微软雅黑" pitchFamily="34" charset="-122"/>
                <a:ea typeface="微软雅黑" pitchFamily="34" charset="-122"/>
              </a:rPr>
              <a:t>    </a:t>
            </a:r>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企业委托外部机构</a:t>
            </a:r>
            <a:r>
              <a:rPr lang="zh-CN" altLang="en-US" dirty="0">
                <a:solidFill>
                  <a:srgbClr val="FF0000"/>
                </a:solidFill>
                <a:latin typeface="微软雅黑" pitchFamily="34" charset="-122"/>
                <a:ea typeface="微软雅黑" pitchFamily="34" charset="-122"/>
              </a:rPr>
              <a:t>或个人</a:t>
            </a:r>
            <a:r>
              <a:rPr lang="zh-CN" altLang="en-US" dirty="0">
                <a:latin typeface="微软雅黑" pitchFamily="34" charset="-122"/>
                <a:ea typeface="微软雅黑" pitchFamily="34" charset="-122"/>
              </a:rPr>
              <a:t>进行研发活动所发生的费用，</a:t>
            </a:r>
            <a:r>
              <a:rPr lang="zh-CN" altLang="en-US" dirty="0">
                <a:solidFill>
                  <a:srgbClr val="FF0000"/>
                </a:solidFill>
                <a:latin typeface="微软雅黑" pitchFamily="34" charset="-122"/>
                <a:ea typeface="微软雅黑" pitchFamily="34" charset="-122"/>
              </a:rPr>
              <a:t>按照费用实际发生额的</a:t>
            </a:r>
            <a:r>
              <a:rPr lang="en-US" altLang="zh-CN" dirty="0">
                <a:solidFill>
                  <a:srgbClr val="FF0000"/>
                </a:solidFill>
                <a:latin typeface="微软雅黑" pitchFamily="34" charset="-122"/>
                <a:ea typeface="微软雅黑" pitchFamily="34" charset="-122"/>
              </a:rPr>
              <a:t>80%</a:t>
            </a:r>
            <a:r>
              <a:rPr lang="zh-CN" altLang="en-US" dirty="0">
                <a:solidFill>
                  <a:srgbClr val="FF0000"/>
                </a:solidFill>
                <a:latin typeface="微软雅黑" pitchFamily="34" charset="-122"/>
                <a:ea typeface="微软雅黑" pitchFamily="34" charset="-122"/>
              </a:rPr>
              <a:t>计入委托方研发费用并计算加计扣除</a:t>
            </a:r>
            <a:r>
              <a:rPr lang="zh-CN" altLang="en-US" dirty="0">
                <a:latin typeface="微软雅黑" pitchFamily="34" charset="-122"/>
                <a:ea typeface="微软雅黑" pitchFamily="34" charset="-122"/>
              </a:rPr>
              <a:t>，受托方不得再进行加计扣除。委托外部研究开发费用实际发生额应按照独立交易原则确定。</a:t>
            </a:r>
          </a:p>
          <a:p>
            <a:pPr>
              <a:lnSpc>
                <a:spcPct val="150000"/>
              </a:lnSpc>
            </a:pPr>
            <a:r>
              <a:rPr lang="zh-CN" altLang="en-US" dirty="0">
                <a:latin typeface="微软雅黑" pitchFamily="34" charset="-122"/>
                <a:ea typeface="微软雅黑" pitchFamily="34" charset="-122"/>
              </a:rPr>
              <a:t>    委托方与受托方</a:t>
            </a:r>
            <a:r>
              <a:rPr lang="zh-CN" altLang="en-US" dirty="0">
                <a:solidFill>
                  <a:srgbClr val="FF0000"/>
                </a:solidFill>
                <a:latin typeface="微软雅黑" pitchFamily="34" charset="-122"/>
                <a:ea typeface="微软雅黑" pitchFamily="34" charset="-122"/>
              </a:rPr>
              <a:t>存在关联关系的，</a:t>
            </a:r>
            <a:r>
              <a:rPr lang="zh-CN" altLang="en-US" dirty="0">
                <a:latin typeface="微软雅黑" pitchFamily="34" charset="-122"/>
                <a:ea typeface="微软雅黑" pitchFamily="34" charset="-122"/>
              </a:rPr>
              <a:t>受托方应向委托方提供研发项目费用支出明细情况。</a:t>
            </a:r>
          </a:p>
          <a:p>
            <a:pPr>
              <a:lnSpc>
                <a:spcPct val="150000"/>
              </a:lnSpc>
            </a:pPr>
            <a:r>
              <a:rPr lang="zh-CN" altLang="en-US" dirty="0" smtClean="0">
                <a:latin typeface="微软雅黑" pitchFamily="34" charset="-122"/>
                <a:ea typeface="微软雅黑" pitchFamily="34" charset="-122"/>
              </a:rPr>
              <a:t>     企业</a:t>
            </a:r>
            <a:r>
              <a:rPr lang="zh-CN" altLang="en-US" dirty="0">
                <a:solidFill>
                  <a:srgbClr val="FF0000"/>
                </a:solidFill>
                <a:latin typeface="微软雅黑" pitchFamily="34" charset="-122"/>
                <a:ea typeface="微软雅黑" pitchFamily="34" charset="-122"/>
              </a:rPr>
              <a:t>委托境外机构或个人</a:t>
            </a:r>
            <a:r>
              <a:rPr lang="zh-CN" altLang="en-US" dirty="0">
                <a:latin typeface="微软雅黑" pitchFamily="34" charset="-122"/>
                <a:ea typeface="微软雅黑" pitchFamily="34" charset="-122"/>
              </a:rPr>
              <a:t>进行研发活动所发生的费用，</a:t>
            </a:r>
            <a:r>
              <a:rPr lang="zh-CN" altLang="en-US" dirty="0">
                <a:solidFill>
                  <a:srgbClr val="FF0000"/>
                </a:solidFill>
                <a:latin typeface="微软雅黑" pitchFamily="34" charset="-122"/>
                <a:ea typeface="微软雅黑" pitchFamily="34" charset="-122"/>
              </a:rPr>
              <a:t>不得加计扣除</a:t>
            </a:r>
            <a:r>
              <a:rPr lang="zh-CN" altLang="en-US" dirty="0">
                <a:latin typeface="微软雅黑" pitchFamily="34" charset="-122"/>
                <a:ea typeface="微软雅黑" pitchFamily="34" charset="-122"/>
              </a:rPr>
              <a:t>。</a:t>
            </a:r>
          </a:p>
        </p:txBody>
      </p:sp>
      <p:cxnSp>
        <p:nvCxnSpPr>
          <p:cNvPr id="13" name="直接连接符 12"/>
          <p:cNvCxnSpPr/>
          <p:nvPr/>
        </p:nvCxnSpPr>
        <p:spPr>
          <a:xfrm>
            <a:off x="6095206" y="1791040"/>
            <a:ext cx="0" cy="4804587"/>
          </a:xfrm>
          <a:prstGeom prst="line">
            <a:avLst/>
          </a:prstGeom>
          <a:ln>
            <a:solidFill>
              <a:schemeClr val="accent1"/>
            </a:solidFill>
            <a:prstDash val="dashDot"/>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a:stretch>
            <a:fillRect/>
          </a:stretch>
        </p:blipFill>
        <p:spPr bwMode="auto">
          <a:xfrm>
            <a:off x="305028" y="5825218"/>
            <a:ext cx="5747429" cy="564531"/>
          </a:xfrm>
          <a:prstGeom prst="rect">
            <a:avLst/>
          </a:prstGeom>
          <a:noFill/>
          <a:ln w="9525">
            <a:noFill/>
            <a:miter lim="800000"/>
            <a:headEnd/>
            <a:tailEnd/>
          </a:ln>
          <a:effectLst/>
        </p:spPr>
      </p:pic>
    </p:spTree>
    <p:extLst>
      <p:ext uri="{BB962C8B-B14F-4D97-AF65-F5344CB8AC3E}">
        <p14:creationId xmlns:p14="http://schemas.microsoft.com/office/powerpoint/2010/main" xmlns="" val="233376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 calcmode="lin" valueType="num">
                                      <p:cBhvr>
                                        <p:cTn id="14" dur="500" fill="hold"/>
                                        <p:tgtEl>
                                          <p:spTgt spid="9"/>
                                        </p:tgtEl>
                                        <p:attrNameLst>
                                          <p:attrName>style.rotation</p:attrName>
                                        </p:attrNameLst>
                                      </p:cBhvr>
                                      <p:tavLst>
                                        <p:tav tm="0">
                                          <p:val>
                                            <p:fltVal val="360"/>
                                          </p:val>
                                        </p:tav>
                                        <p:tav tm="100000">
                                          <p:val>
                                            <p:fltVal val="0"/>
                                          </p:val>
                                        </p:tav>
                                      </p:tavLst>
                                    </p:anim>
                                    <p:animEffect transition="in" filter="fade">
                                      <p:cBhvr>
                                        <p:cTn id="15" dur="500"/>
                                        <p:tgtEl>
                                          <p:spTgt spid="9"/>
                                        </p:tgtEl>
                                      </p:cBhvr>
                                    </p:animEffect>
                                  </p:childTnLst>
                                </p:cTn>
                              </p:par>
                              <p:par>
                                <p:cTn id="16" presetID="12" presetClass="entr" presetSubtype="2"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p:tgtEl>
                                          <p:spTgt spid="12"/>
                                        </p:tgtEl>
                                        <p:attrNameLst>
                                          <p:attrName>ppt_x</p:attrName>
                                        </p:attrNameLst>
                                      </p:cBhvr>
                                      <p:tavLst>
                                        <p:tav tm="0">
                                          <p:val>
                                            <p:strVal val="#ppt_x+#ppt_w*1.125000"/>
                                          </p:val>
                                        </p:tav>
                                        <p:tav tm="100000">
                                          <p:val>
                                            <p:strVal val="#ppt_x"/>
                                          </p:val>
                                        </p:tav>
                                      </p:tavLst>
                                    </p:anim>
                                    <p:animEffect transition="in" filter="wipe(left)">
                                      <p:cBhvr>
                                        <p:cTn id="19" dur="500"/>
                                        <p:tgtEl>
                                          <p:spTgt spid="12"/>
                                        </p:tgtEl>
                                      </p:cBhvr>
                                    </p:animEffect>
                                  </p:childTnLst>
                                </p:cTn>
                              </p:par>
                            </p:childTnLst>
                          </p:cTn>
                        </p:par>
                        <p:par>
                          <p:cTn id="20" fill="hold">
                            <p:stCondLst>
                              <p:cond delay="1000"/>
                            </p:stCondLst>
                            <p:childTnLst>
                              <p:par>
                                <p:cTn id="21" presetID="49" presetClass="entr" presetSubtype="0" decel="10000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 calcmode="lin" valueType="num">
                                      <p:cBhvr>
                                        <p:cTn id="25" dur="500" fill="hold"/>
                                        <p:tgtEl>
                                          <p:spTgt spid="10"/>
                                        </p:tgtEl>
                                        <p:attrNameLst>
                                          <p:attrName>style.rotation</p:attrName>
                                        </p:attrNameLst>
                                      </p:cBhvr>
                                      <p:tavLst>
                                        <p:tav tm="0">
                                          <p:val>
                                            <p:fltVal val="360"/>
                                          </p:val>
                                        </p:tav>
                                        <p:tav tm="100000">
                                          <p:val>
                                            <p:fltVal val="0"/>
                                          </p:val>
                                        </p:tav>
                                      </p:tavLst>
                                    </p:anim>
                                    <p:animEffect transition="in" filter="fade">
                                      <p:cBhvr>
                                        <p:cTn id="26" dur="500"/>
                                        <p:tgtEl>
                                          <p:spTgt spid="10"/>
                                        </p:tgtEl>
                                      </p:cBhvr>
                                    </p:animEffect>
                                  </p:childTnLst>
                                </p:cTn>
                              </p:par>
                              <p:par>
                                <p:cTn id="27" presetID="22" presetClass="entr" presetSubtype="1" fill="hold" nodeType="with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第一章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合作开发</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153550" y="1167618"/>
            <a:ext cx="7695028" cy="338554"/>
          </a:xfrm>
          <a:prstGeom prst="rect">
            <a:avLst/>
          </a:prstGeom>
          <a:noFill/>
        </p:spPr>
        <p:txBody>
          <a:bodyPr wrap="square" rtlCol="0">
            <a:spAutoFit/>
          </a:bodyPr>
          <a:lstStyle/>
          <a:p>
            <a:pPr lvl="0"/>
            <a:r>
              <a:rPr lang="zh-CN" altLang="en-US" sz="1600" dirty="0">
                <a:solidFill>
                  <a:schemeClr val="tx1">
                    <a:lumMod val="50000"/>
                    <a:lumOff val="50000"/>
                  </a:schemeClr>
                </a:solidFill>
                <a:latin typeface="微软雅黑" pitchFamily="34" charset="-122"/>
                <a:ea typeface="微软雅黑" pitchFamily="34" charset="-122"/>
              </a:rPr>
              <a:t>加计扣除最新政策</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财税</a:t>
            </a:r>
            <a:r>
              <a:rPr lang="en-US" altLang="zh-CN" sz="1600" dirty="0">
                <a:solidFill>
                  <a:schemeClr val="tx1">
                    <a:lumMod val="50000"/>
                    <a:lumOff val="50000"/>
                  </a:schemeClr>
                </a:solidFill>
                <a:latin typeface="微软雅黑" pitchFamily="34" charset="-122"/>
                <a:ea typeface="微软雅黑" pitchFamily="34" charset="-122"/>
              </a:rPr>
              <a:t>【2015】119</a:t>
            </a:r>
            <a:r>
              <a:rPr lang="zh-CN" altLang="en-US" sz="1600" dirty="0">
                <a:solidFill>
                  <a:schemeClr val="tx1">
                    <a:lumMod val="50000"/>
                    <a:lumOff val="50000"/>
                  </a:schemeClr>
                </a:solidFill>
                <a:latin typeface="微软雅黑" pitchFamily="34" charset="-122"/>
                <a:ea typeface="微软雅黑" pitchFamily="34" charset="-122"/>
              </a:rPr>
              <a:t>号</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二、特别事项的处理</a:t>
            </a:r>
          </a:p>
        </p:txBody>
      </p:sp>
      <p:sp>
        <p:nvSpPr>
          <p:cNvPr id="5" name="圆角矩形 4"/>
          <p:cNvSpPr/>
          <p:nvPr/>
        </p:nvSpPr>
        <p:spPr>
          <a:xfrm>
            <a:off x="838622" y="1772816"/>
            <a:ext cx="1091436" cy="436983"/>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zh-CN" altLang="en-US" b="1" dirty="0">
                <a:latin typeface="微软雅黑" panose="020B0503020204020204" pitchFamily="34" charset="-122"/>
                <a:ea typeface="微软雅黑" panose="020B0503020204020204" pitchFamily="34" charset="-122"/>
              </a:rPr>
              <a:t>调整前</a:t>
            </a:r>
          </a:p>
        </p:txBody>
      </p:sp>
      <p:sp>
        <p:nvSpPr>
          <p:cNvPr id="6" name="圆角矩形 5"/>
          <p:cNvSpPr/>
          <p:nvPr/>
        </p:nvSpPr>
        <p:spPr>
          <a:xfrm>
            <a:off x="10404372" y="1792288"/>
            <a:ext cx="1091436" cy="4369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zh-CN" altLang="en-US" b="1" dirty="0" smtClean="0">
                <a:latin typeface="微软雅黑" panose="020B0503020204020204" pitchFamily="34" charset="-122"/>
                <a:ea typeface="微软雅黑" panose="020B0503020204020204" pitchFamily="34" charset="-122"/>
              </a:rPr>
              <a:t>调整</a:t>
            </a:r>
            <a:r>
              <a:rPr lang="zh-CN" altLang="en-US" b="1" dirty="0">
                <a:latin typeface="微软雅黑" panose="020B0503020204020204" pitchFamily="34" charset="-122"/>
                <a:ea typeface="微软雅黑" panose="020B0503020204020204" pitchFamily="34" charset="-122"/>
              </a:rPr>
              <a:t>后</a:t>
            </a:r>
          </a:p>
        </p:txBody>
      </p:sp>
      <p:sp>
        <p:nvSpPr>
          <p:cNvPr id="7" name="TextBox 6"/>
          <p:cNvSpPr txBox="1"/>
          <p:nvPr/>
        </p:nvSpPr>
        <p:spPr>
          <a:xfrm>
            <a:off x="838621" y="2396088"/>
            <a:ext cx="4981105" cy="1705403"/>
          </a:xfrm>
          <a:prstGeom prst="rect">
            <a:avLst/>
          </a:prstGeom>
          <a:noFill/>
        </p:spPr>
        <p:txBody>
          <a:bodyPr wrap="square" rtlCol="0">
            <a:spAutoFit/>
          </a:bodyPr>
          <a:lstStyle/>
          <a:p>
            <a:pPr>
              <a:lnSpc>
                <a:spcPct val="150000"/>
              </a:lnSpc>
            </a:pPr>
            <a:r>
              <a:rPr lang="zh-CN" altLang="en-US" dirty="0">
                <a:latin typeface="微软雅黑" pitchFamily="34" charset="-122"/>
                <a:ea typeface="微软雅黑" pitchFamily="34" charset="-122"/>
              </a:rPr>
              <a:t>第五条</a:t>
            </a:r>
            <a:endParaRPr lang="en-US" altLang="zh-CN" dirty="0">
              <a:latin typeface="微软雅黑" pitchFamily="34" charset="-122"/>
              <a:ea typeface="微软雅黑" pitchFamily="34" charset="-122"/>
            </a:endParaRPr>
          </a:p>
          <a:p>
            <a:pPr>
              <a:lnSpc>
                <a:spcPct val="150000"/>
              </a:lnSpc>
            </a:pPr>
            <a:r>
              <a:rPr lang="zh-CN" altLang="en-US" dirty="0">
                <a:latin typeface="微软雅黑" pitchFamily="34" charset="-122"/>
                <a:ea typeface="微软雅黑" pitchFamily="34" charset="-122"/>
              </a:rPr>
              <a:t>对企业共同合作开发的项目，凡符合上述条件的，由合作各方就自身承担的研发费用分别按照规定计算加计扣除。</a:t>
            </a:r>
          </a:p>
        </p:txBody>
      </p:sp>
      <p:sp>
        <p:nvSpPr>
          <p:cNvPr id="8" name="TextBox 7"/>
          <p:cNvSpPr txBox="1"/>
          <p:nvPr/>
        </p:nvSpPr>
        <p:spPr>
          <a:xfrm>
            <a:off x="6535769" y="2781152"/>
            <a:ext cx="5015457" cy="1015663"/>
          </a:xfrm>
          <a:prstGeom prst="rect">
            <a:avLst/>
          </a:prstGeom>
          <a:noFill/>
        </p:spPr>
        <p:txBody>
          <a:bodyPr wrap="square" rtlCol="0">
            <a:spAutoFit/>
          </a:bodyPr>
          <a:lstStyle/>
          <a:p>
            <a:pPr>
              <a:lnSpc>
                <a:spcPct val="150000"/>
              </a:lnSpc>
            </a:pPr>
            <a:r>
              <a:rPr lang="zh-CN" altLang="en-US" sz="2000" dirty="0">
                <a:latin typeface="微软雅黑" pitchFamily="34" charset="-122"/>
                <a:ea typeface="微软雅黑" pitchFamily="34" charset="-122"/>
              </a:rPr>
              <a:t>企业共同合作开发的项目，由合作各方就自身</a:t>
            </a:r>
            <a:r>
              <a:rPr lang="zh-CN" altLang="en-US" sz="2000" dirty="0">
                <a:solidFill>
                  <a:srgbClr val="FF0000"/>
                </a:solidFill>
                <a:latin typeface="微软雅黑" pitchFamily="34" charset="-122"/>
                <a:ea typeface="微软雅黑" pitchFamily="34" charset="-122"/>
              </a:rPr>
              <a:t>实际承担</a:t>
            </a:r>
            <a:r>
              <a:rPr lang="zh-CN" altLang="en-US" sz="2000" dirty="0">
                <a:latin typeface="微软雅黑" pitchFamily="34" charset="-122"/>
                <a:ea typeface="微软雅黑" pitchFamily="34" charset="-122"/>
              </a:rPr>
              <a:t>的研发费用分别计算加计扣除。</a:t>
            </a:r>
          </a:p>
        </p:txBody>
      </p:sp>
      <p:cxnSp>
        <p:nvCxnSpPr>
          <p:cNvPr id="9" name="直接连接符 8"/>
          <p:cNvCxnSpPr/>
          <p:nvPr/>
        </p:nvCxnSpPr>
        <p:spPr>
          <a:xfrm>
            <a:off x="6095206" y="1791040"/>
            <a:ext cx="0" cy="4804587"/>
          </a:xfrm>
          <a:prstGeom prst="line">
            <a:avLst/>
          </a:prstGeom>
          <a:ln>
            <a:solidFill>
              <a:schemeClr val="accent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647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par>
                                <p:cTn id="16" presetID="12" presetClass="entr" presetSubtype="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ppt_x</p:attrName>
                                        </p:attrNameLst>
                                      </p:cBhvr>
                                      <p:tavLst>
                                        <p:tav tm="0">
                                          <p:val>
                                            <p:strVal val="#ppt_x+#ppt_w*1.125000"/>
                                          </p:val>
                                        </p:tav>
                                        <p:tav tm="100000">
                                          <p:val>
                                            <p:strVal val="#ppt_x"/>
                                          </p:val>
                                        </p:tav>
                                      </p:tavLst>
                                    </p:anim>
                                    <p:animEffect transition="in" filter="wipe(left)">
                                      <p:cBhvr>
                                        <p:cTn id="19" dur="500"/>
                                        <p:tgtEl>
                                          <p:spTgt spid="8"/>
                                        </p:tgtEl>
                                      </p:cBhvr>
                                    </p:animEffect>
                                  </p:childTnLst>
                                </p:cTn>
                              </p:par>
                            </p:childTnLst>
                          </p:cTn>
                        </p:par>
                        <p:par>
                          <p:cTn id="20" fill="hold">
                            <p:stCondLst>
                              <p:cond delay="1000"/>
                            </p:stCondLst>
                            <p:childTnLst>
                              <p:par>
                                <p:cTn id="21" presetID="49" presetClass="entr" presetSubtype="0" decel="10000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childTnLst>
                          </p:cTn>
                        </p:par>
                        <p:par>
                          <p:cTn id="27" fill="hold">
                            <p:stCondLst>
                              <p:cond delay="1500"/>
                            </p:stCondLst>
                            <p:childTnLst>
                              <p:par>
                                <p:cTn id="28" presetID="22" presetClass="entr" presetSubtype="1"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第一章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会计核算</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153550" y="1167618"/>
            <a:ext cx="7695028" cy="338554"/>
          </a:xfrm>
          <a:prstGeom prst="rect">
            <a:avLst/>
          </a:prstGeom>
          <a:noFill/>
        </p:spPr>
        <p:txBody>
          <a:bodyPr wrap="square" rtlCol="0">
            <a:spAutoFit/>
          </a:bodyPr>
          <a:lstStyle/>
          <a:p>
            <a:r>
              <a:rPr lang="zh-CN" altLang="en-US" sz="1600" dirty="0" smtClean="0">
                <a:solidFill>
                  <a:schemeClr val="tx1">
                    <a:lumMod val="50000"/>
                    <a:lumOff val="50000"/>
                  </a:schemeClr>
                </a:solidFill>
                <a:latin typeface="微软雅黑" pitchFamily="34" charset="-122"/>
                <a:ea typeface="微软雅黑" pitchFamily="34" charset="-122"/>
              </a:rPr>
              <a:t>加</a:t>
            </a:r>
            <a:r>
              <a:rPr lang="zh-CN" altLang="en-US" sz="1600" dirty="0">
                <a:solidFill>
                  <a:schemeClr val="tx1">
                    <a:lumMod val="50000"/>
                    <a:lumOff val="50000"/>
                  </a:schemeClr>
                </a:solidFill>
                <a:latin typeface="微软雅黑" pitchFamily="34" charset="-122"/>
                <a:ea typeface="微软雅黑" pitchFamily="34" charset="-122"/>
              </a:rPr>
              <a:t>计扣除最新政策</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财税</a:t>
            </a:r>
            <a:r>
              <a:rPr lang="en-US" altLang="zh-CN" sz="1600" dirty="0">
                <a:solidFill>
                  <a:schemeClr val="tx1">
                    <a:lumMod val="50000"/>
                    <a:lumOff val="50000"/>
                  </a:schemeClr>
                </a:solidFill>
                <a:latin typeface="微软雅黑" pitchFamily="34" charset="-122"/>
                <a:ea typeface="微软雅黑" pitchFamily="34" charset="-122"/>
              </a:rPr>
              <a:t>【2015】119</a:t>
            </a:r>
            <a:r>
              <a:rPr lang="zh-CN" altLang="en-US" sz="1600" dirty="0">
                <a:solidFill>
                  <a:schemeClr val="tx1">
                    <a:lumMod val="50000"/>
                    <a:lumOff val="50000"/>
                  </a:schemeClr>
                </a:solidFill>
                <a:latin typeface="微软雅黑" pitchFamily="34" charset="-122"/>
                <a:ea typeface="微软雅黑" pitchFamily="34" charset="-122"/>
              </a:rPr>
              <a:t>号</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三、会计核算与</a:t>
            </a:r>
            <a:r>
              <a:rPr lang="zh-CN" altLang="en-US" sz="1600" dirty="0" smtClean="0">
                <a:solidFill>
                  <a:schemeClr val="tx1">
                    <a:lumMod val="50000"/>
                    <a:lumOff val="50000"/>
                  </a:schemeClr>
                </a:solidFill>
                <a:latin typeface="微软雅黑" pitchFamily="34" charset="-122"/>
                <a:ea typeface="微软雅黑" pitchFamily="34" charset="-122"/>
              </a:rPr>
              <a:t>管理</a:t>
            </a:r>
            <a:endParaRPr lang="zh-CN" altLang="en-US" sz="1600" dirty="0">
              <a:solidFill>
                <a:schemeClr val="tx1">
                  <a:lumMod val="50000"/>
                  <a:lumOff val="50000"/>
                </a:schemeClr>
              </a:solidFill>
              <a:latin typeface="微软雅黑" pitchFamily="34" charset="-122"/>
              <a:ea typeface="微软雅黑" pitchFamily="34" charset="-122"/>
            </a:endParaRPr>
          </a:p>
        </p:txBody>
      </p:sp>
      <p:sp>
        <p:nvSpPr>
          <p:cNvPr id="5" name="圆角矩形 4"/>
          <p:cNvSpPr/>
          <p:nvPr/>
        </p:nvSpPr>
        <p:spPr>
          <a:xfrm>
            <a:off x="838622" y="1772816"/>
            <a:ext cx="1091436" cy="436983"/>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zh-CN" altLang="en-US" b="1" dirty="0">
                <a:latin typeface="微软雅黑" panose="020B0503020204020204" pitchFamily="34" charset="-122"/>
                <a:ea typeface="微软雅黑" panose="020B0503020204020204" pitchFamily="34" charset="-122"/>
              </a:rPr>
              <a:t>调整前</a:t>
            </a:r>
          </a:p>
        </p:txBody>
      </p:sp>
      <p:sp>
        <p:nvSpPr>
          <p:cNvPr id="6" name="圆角矩形 5"/>
          <p:cNvSpPr/>
          <p:nvPr/>
        </p:nvSpPr>
        <p:spPr>
          <a:xfrm>
            <a:off x="10529062" y="1806122"/>
            <a:ext cx="1091436" cy="4369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zh-CN" altLang="en-US" b="1" dirty="0" smtClean="0">
                <a:latin typeface="微软雅黑" panose="020B0503020204020204" pitchFamily="34" charset="-122"/>
                <a:ea typeface="微软雅黑" panose="020B0503020204020204" pitchFamily="34" charset="-122"/>
              </a:rPr>
              <a:t>调整</a:t>
            </a:r>
            <a:r>
              <a:rPr lang="zh-CN" altLang="en-US" b="1" dirty="0">
                <a:latin typeface="微软雅黑" panose="020B0503020204020204" pitchFamily="34" charset="-122"/>
                <a:ea typeface="微软雅黑" panose="020B0503020204020204" pitchFamily="34" charset="-122"/>
              </a:rPr>
              <a:t>后</a:t>
            </a:r>
          </a:p>
        </p:txBody>
      </p:sp>
      <p:sp>
        <p:nvSpPr>
          <p:cNvPr id="7" name="TextBox 6"/>
          <p:cNvSpPr txBox="1"/>
          <p:nvPr/>
        </p:nvSpPr>
        <p:spPr>
          <a:xfrm>
            <a:off x="838621" y="2396088"/>
            <a:ext cx="4981105" cy="3831818"/>
          </a:xfrm>
          <a:prstGeom prst="rect">
            <a:avLst/>
          </a:prstGeom>
          <a:noFill/>
        </p:spPr>
        <p:txBody>
          <a:bodyPr wrap="square" rtlCol="0">
            <a:spAutoFit/>
          </a:bodyPr>
          <a:lstStyle/>
          <a:p>
            <a:pPr>
              <a:lnSpc>
                <a:spcPct val="150000"/>
              </a:lnSpc>
            </a:pPr>
            <a:r>
              <a:rPr lang="zh-CN" altLang="en-US" dirty="0" smtClean="0">
                <a:latin typeface="微软雅黑" pitchFamily="34" charset="-122"/>
                <a:ea typeface="微软雅黑" pitchFamily="34" charset="-122"/>
              </a:rPr>
              <a:t>第九条  企业未设立专门的研发机构或企业研发机构同时承担生产经营任务的，应对研发费用和生产经营费用</a:t>
            </a:r>
            <a:r>
              <a:rPr lang="zh-CN" altLang="en-US" dirty="0" smtClean="0">
                <a:solidFill>
                  <a:srgbClr val="0EADE7"/>
                </a:solidFill>
                <a:latin typeface="微软雅黑" pitchFamily="34" charset="-122"/>
                <a:ea typeface="微软雅黑" pitchFamily="34" charset="-122"/>
              </a:rPr>
              <a:t>分开进行核算</a:t>
            </a:r>
            <a:r>
              <a:rPr lang="zh-CN" altLang="en-US" dirty="0" smtClean="0">
                <a:latin typeface="微软雅黑" pitchFamily="34" charset="-122"/>
                <a:ea typeface="微软雅黑" pitchFamily="34" charset="-122"/>
              </a:rPr>
              <a:t>，准确、合理的计算各项研究开发费用支出，对划分不清的，不得实行加计扣除。</a:t>
            </a:r>
          </a:p>
          <a:p>
            <a:pPr>
              <a:lnSpc>
                <a:spcPct val="150000"/>
              </a:lnSpc>
            </a:pPr>
            <a:r>
              <a:rPr lang="zh-CN" altLang="en-US" dirty="0" smtClean="0">
                <a:latin typeface="微软雅黑" pitchFamily="34" charset="-122"/>
                <a:ea typeface="微软雅黑" pitchFamily="34" charset="-122"/>
              </a:rPr>
              <a:t>第十条  企业必须对研究开发费用</a:t>
            </a:r>
            <a:r>
              <a:rPr lang="zh-CN" altLang="en-US" dirty="0" smtClean="0">
                <a:solidFill>
                  <a:srgbClr val="0EADE7"/>
                </a:solidFill>
                <a:latin typeface="微软雅黑" pitchFamily="34" charset="-122"/>
                <a:ea typeface="微软雅黑" pitchFamily="34" charset="-122"/>
              </a:rPr>
              <a:t>实行专账管理</a:t>
            </a:r>
            <a:r>
              <a:rPr lang="zh-CN" altLang="en-US" dirty="0" smtClean="0">
                <a:latin typeface="微软雅黑" pitchFamily="34" charset="-122"/>
                <a:ea typeface="微软雅黑" pitchFamily="34" charset="-122"/>
              </a:rPr>
              <a:t>，同时必须按照本办法附表的规定项目，准确归集填写年度可加计扣除的各项研究开发费用实际发生金额。</a:t>
            </a:r>
            <a:endParaRPr lang="zh-CN" altLang="en-US" dirty="0">
              <a:latin typeface="微软雅黑" panose="020B0503020204020204" pitchFamily="34" charset="-122"/>
              <a:ea typeface="微软雅黑" panose="020B0503020204020204" pitchFamily="34" charset="-122"/>
            </a:endParaRPr>
          </a:p>
        </p:txBody>
      </p:sp>
      <p:sp>
        <p:nvSpPr>
          <p:cNvPr id="8" name="TextBox 7"/>
          <p:cNvSpPr txBox="1"/>
          <p:nvPr/>
        </p:nvSpPr>
        <p:spPr>
          <a:xfrm>
            <a:off x="6286383" y="2310074"/>
            <a:ext cx="5489976" cy="3831818"/>
          </a:xfrm>
          <a:prstGeom prst="rect">
            <a:avLst/>
          </a:prstGeom>
          <a:noFill/>
        </p:spPr>
        <p:txBody>
          <a:bodyPr wrap="square" rtlCol="0">
            <a:spAutoFit/>
          </a:bodyPr>
          <a:lstStyle/>
          <a:p>
            <a:pPr>
              <a:lnSpc>
                <a:spcPct val="150000"/>
              </a:lnSpc>
            </a:pP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企业应按照国家财务会计制度要求，对研发支出进行会计处理；同时，对享受加计扣除的研发费用按研发项目</a:t>
            </a:r>
            <a:r>
              <a:rPr lang="zh-CN" altLang="en-US" dirty="0" smtClean="0">
                <a:solidFill>
                  <a:srgbClr val="FF0000"/>
                </a:solidFill>
                <a:latin typeface="微软雅黑" pitchFamily="34" charset="-122"/>
                <a:ea typeface="微软雅黑" pitchFamily="34" charset="-122"/>
              </a:rPr>
              <a:t>设置辅助账</a:t>
            </a:r>
            <a:r>
              <a:rPr lang="zh-CN" altLang="en-US" dirty="0" smtClean="0">
                <a:latin typeface="微软雅黑" pitchFamily="34" charset="-122"/>
                <a:ea typeface="微软雅黑" pitchFamily="34" charset="-122"/>
              </a:rPr>
              <a:t>，准确归集核算当年可加计扣除的各项研发费用实际发生额。</a:t>
            </a:r>
            <a:endParaRPr lang="en-US" altLang="zh-CN" dirty="0" smtClean="0">
              <a:latin typeface="微软雅黑" pitchFamily="34" charset="-122"/>
              <a:ea typeface="微软雅黑" pitchFamily="34" charset="-122"/>
            </a:endParaRPr>
          </a:p>
          <a:p>
            <a:pPr>
              <a:lnSpc>
                <a:spcPct val="150000"/>
              </a:lnSpc>
            </a:pPr>
            <a:r>
              <a:rPr lang="zh-CN" altLang="en-US" dirty="0" smtClean="0">
                <a:latin typeface="微软雅黑" pitchFamily="34" charset="-122"/>
                <a:ea typeface="微软雅黑" pitchFamily="34" charset="-122"/>
              </a:rPr>
              <a:t>企业在一个纳税年度内进行</a:t>
            </a:r>
            <a:r>
              <a:rPr lang="zh-CN" altLang="en-US" dirty="0" smtClean="0">
                <a:solidFill>
                  <a:srgbClr val="FF0000"/>
                </a:solidFill>
                <a:latin typeface="微软雅黑" pitchFamily="34" charset="-122"/>
                <a:ea typeface="微软雅黑" pitchFamily="34" charset="-122"/>
              </a:rPr>
              <a:t>多项研发活动</a:t>
            </a:r>
            <a:r>
              <a:rPr lang="zh-CN" altLang="en-US" dirty="0" smtClean="0">
                <a:latin typeface="微软雅黑" pitchFamily="34" charset="-122"/>
                <a:ea typeface="微软雅黑" pitchFamily="34" charset="-122"/>
              </a:rPr>
              <a:t>的，应按照不同研发项目</a:t>
            </a:r>
            <a:r>
              <a:rPr lang="zh-CN" altLang="en-US" dirty="0" smtClean="0">
                <a:solidFill>
                  <a:srgbClr val="FF0000"/>
                </a:solidFill>
                <a:latin typeface="微软雅黑" pitchFamily="34" charset="-122"/>
                <a:ea typeface="微软雅黑" pitchFamily="34" charset="-122"/>
              </a:rPr>
              <a:t>分别归集可加计扣除</a:t>
            </a:r>
            <a:r>
              <a:rPr lang="zh-CN" altLang="en-US" dirty="0" smtClean="0">
                <a:latin typeface="微软雅黑" pitchFamily="34" charset="-122"/>
                <a:ea typeface="微软雅黑" pitchFamily="34" charset="-122"/>
              </a:rPr>
              <a:t>的研发费用。 </a:t>
            </a:r>
            <a:endParaRPr lang="en-US" altLang="zh-CN"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企业应对研发费用和生产经营费用</a:t>
            </a:r>
            <a:r>
              <a:rPr lang="zh-CN" altLang="en-US" dirty="0" smtClean="0">
                <a:solidFill>
                  <a:srgbClr val="FF0000"/>
                </a:solidFill>
                <a:latin typeface="微软雅黑" pitchFamily="34" charset="-122"/>
                <a:ea typeface="微软雅黑" pitchFamily="34" charset="-122"/>
              </a:rPr>
              <a:t>分别核算</a:t>
            </a:r>
            <a:r>
              <a:rPr lang="zh-CN" altLang="en-US" dirty="0" smtClean="0">
                <a:solidFill>
                  <a:schemeClr val="tx1">
                    <a:lumMod val="50000"/>
                    <a:lumOff val="50000"/>
                  </a:schemeClr>
                </a:solidFill>
                <a:latin typeface="微软雅黑" pitchFamily="34" charset="-122"/>
                <a:ea typeface="微软雅黑" pitchFamily="34" charset="-122"/>
              </a:rPr>
              <a:t>，</a:t>
            </a:r>
            <a:r>
              <a:rPr lang="zh-CN" altLang="en-US" dirty="0" smtClean="0">
                <a:latin typeface="微软雅黑" pitchFamily="34" charset="-122"/>
                <a:ea typeface="微软雅黑" pitchFamily="34" charset="-122"/>
              </a:rPr>
              <a:t>准确、</a:t>
            </a:r>
            <a:r>
              <a:rPr lang="zh-CN" altLang="en-US" dirty="0" smtClean="0">
                <a:solidFill>
                  <a:srgbClr val="FF0000"/>
                </a:solidFill>
                <a:latin typeface="微软雅黑" pitchFamily="34" charset="-122"/>
                <a:ea typeface="微软雅黑" pitchFamily="34" charset="-122"/>
              </a:rPr>
              <a:t>合理归集</a:t>
            </a:r>
            <a:r>
              <a:rPr lang="zh-CN" altLang="en-US" dirty="0" smtClean="0">
                <a:latin typeface="微软雅黑" pitchFamily="34" charset="-122"/>
                <a:ea typeface="微软雅黑" pitchFamily="34" charset="-122"/>
              </a:rPr>
              <a:t>各项费用支出，对划分不清的，不得实行加计扣除</a:t>
            </a:r>
            <a:endParaRPr lang="zh-CN" altLang="en-US" dirty="0">
              <a:solidFill>
                <a:srgbClr val="FF0000"/>
              </a:solidFill>
              <a:latin typeface="微软雅黑" pitchFamily="34" charset="-122"/>
              <a:ea typeface="微软雅黑" pitchFamily="34" charset="-122"/>
            </a:endParaRPr>
          </a:p>
        </p:txBody>
      </p:sp>
      <p:cxnSp>
        <p:nvCxnSpPr>
          <p:cNvPr id="9" name="直接连接符 8"/>
          <p:cNvCxnSpPr/>
          <p:nvPr/>
        </p:nvCxnSpPr>
        <p:spPr>
          <a:xfrm>
            <a:off x="6095206" y="1791040"/>
            <a:ext cx="0" cy="4804587"/>
          </a:xfrm>
          <a:prstGeom prst="line">
            <a:avLst/>
          </a:prstGeom>
          <a:ln>
            <a:solidFill>
              <a:schemeClr val="accent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9570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par>
                                <p:cTn id="16" presetID="12" presetClass="entr" presetSubtype="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ppt_x</p:attrName>
                                        </p:attrNameLst>
                                      </p:cBhvr>
                                      <p:tavLst>
                                        <p:tav tm="0">
                                          <p:val>
                                            <p:strVal val="#ppt_x+#ppt_w*1.125000"/>
                                          </p:val>
                                        </p:tav>
                                        <p:tav tm="100000">
                                          <p:val>
                                            <p:strVal val="#ppt_x"/>
                                          </p:val>
                                        </p:tav>
                                      </p:tavLst>
                                    </p:anim>
                                    <p:animEffect transition="in" filter="wipe(left)">
                                      <p:cBhvr>
                                        <p:cTn id="19" dur="500"/>
                                        <p:tgtEl>
                                          <p:spTgt spid="8"/>
                                        </p:tgtEl>
                                      </p:cBhvr>
                                    </p:animEffect>
                                  </p:childTnLst>
                                </p:cTn>
                              </p:par>
                            </p:childTnLst>
                          </p:cTn>
                        </p:par>
                        <p:par>
                          <p:cTn id="20" fill="hold">
                            <p:stCondLst>
                              <p:cond delay="1000"/>
                            </p:stCondLst>
                            <p:childTnLst>
                              <p:par>
                                <p:cTn id="21" presetID="49" presetClass="entr" presetSubtype="0" decel="10000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par>
                                <p:cTn id="27" presetID="22" presetClass="entr" presetSubtype="1" fill="hold" nodeType="withEffect">
                                  <p:stCondLst>
                                    <p:cond delay="150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第一章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a:solidFill>
                  <a:schemeClr val="bg1"/>
                </a:solidFill>
                <a:latin typeface="微软雅黑" pitchFamily="34" charset="-122"/>
                <a:ea typeface="微软雅黑" pitchFamily="34" charset="-122"/>
                <a:cs typeface="华文黑体" pitchFamily="2" charset="-122"/>
              </a:rPr>
              <a:t>管理</a:t>
            </a:r>
            <a:r>
              <a:rPr lang="zh-CN" altLang="en-US" sz="2800" dirty="0" smtClean="0">
                <a:solidFill>
                  <a:schemeClr val="bg1"/>
                </a:solidFill>
                <a:latin typeface="微软雅黑" pitchFamily="34" charset="-122"/>
                <a:ea typeface="微软雅黑" pitchFamily="34" charset="-122"/>
                <a:cs typeface="华文黑体" pitchFamily="2" charset="-122"/>
              </a:rPr>
              <a:t>事项</a:t>
            </a:r>
            <a:endParaRPr lang="zh-CN" altLang="en-US" sz="2800" dirty="0">
              <a:solidFill>
                <a:schemeClr val="bg1"/>
              </a:solidFill>
              <a:latin typeface="微软雅黑" pitchFamily="34" charset="-122"/>
              <a:ea typeface="微软雅黑" pitchFamily="34" charset="-122"/>
              <a:cs typeface="华文黑体" pitchFamily="2" charset="-122"/>
            </a:endParaRPr>
          </a:p>
        </p:txBody>
      </p:sp>
      <p:sp>
        <p:nvSpPr>
          <p:cNvPr id="4" name="TextBox 3"/>
          <p:cNvSpPr txBox="1"/>
          <p:nvPr/>
        </p:nvSpPr>
        <p:spPr>
          <a:xfrm>
            <a:off x="1153550" y="1167618"/>
            <a:ext cx="7695028" cy="338554"/>
          </a:xfrm>
          <a:prstGeom prst="rect">
            <a:avLst/>
          </a:prstGeom>
          <a:noFill/>
        </p:spPr>
        <p:txBody>
          <a:bodyPr wrap="square" rtlCol="0">
            <a:spAutoFit/>
          </a:bodyPr>
          <a:lstStyle/>
          <a:p>
            <a:pPr lvl="0"/>
            <a:r>
              <a:rPr lang="zh-CN" altLang="en-US" sz="1600" dirty="0">
                <a:solidFill>
                  <a:schemeClr val="tx1">
                    <a:lumMod val="50000"/>
                    <a:lumOff val="50000"/>
                  </a:schemeClr>
                </a:solidFill>
                <a:latin typeface="微软雅黑" pitchFamily="34" charset="-122"/>
                <a:ea typeface="微软雅黑" pitchFamily="34" charset="-122"/>
              </a:rPr>
              <a:t>加计扣除最新政策</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财税</a:t>
            </a:r>
            <a:r>
              <a:rPr lang="en-US" altLang="zh-CN" sz="1600" dirty="0">
                <a:solidFill>
                  <a:schemeClr val="tx1">
                    <a:lumMod val="50000"/>
                    <a:lumOff val="50000"/>
                  </a:schemeClr>
                </a:solidFill>
                <a:latin typeface="微软雅黑" pitchFamily="34" charset="-122"/>
                <a:ea typeface="微软雅黑" pitchFamily="34" charset="-122"/>
              </a:rPr>
              <a:t>【2015】119</a:t>
            </a:r>
            <a:r>
              <a:rPr lang="zh-CN" altLang="en-US" sz="1600" dirty="0">
                <a:solidFill>
                  <a:schemeClr val="tx1">
                    <a:lumMod val="50000"/>
                    <a:lumOff val="50000"/>
                  </a:schemeClr>
                </a:solidFill>
                <a:latin typeface="微软雅黑" pitchFamily="34" charset="-122"/>
                <a:ea typeface="微软雅黑" pitchFamily="34" charset="-122"/>
              </a:rPr>
              <a:t>号</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五、管理事项及征管要求</a:t>
            </a:r>
          </a:p>
        </p:txBody>
      </p:sp>
      <p:sp>
        <p:nvSpPr>
          <p:cNvPr id="5" name="圆角矩形 4"/>
          <p:cNvSpPr/>
          <p:nvPr/>
        </p:nvSpPr>
        <p:spPr>
          <a:xfrm>
            <a:off x="838622" y="1772816"/>
            <a:ext cx="1091436" cy="436983"/>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zh-CN" altLang="en-US" b="1" dirty="0">
                <a:latin typeface="微软雅黑" panose="020B0503020204020204" pitchFamily="34" charset="-122"/>
                <a:ea typeface="微软雅黑" panose="020B0503020204020204" pitchFamily="34" charset="-122"/>
              </a:rPr>
              <a:t>调整前</a:t>
            </a:r>
          </a:p>
        </p:txBody>
      </p:sp>
      <p:sp>
        <p:nvSpPr>
          <p:cNvPr id="6" name="圆角矩形 5"/>
          <p:cNvSpPr/>
          <p:nvPr/>
        </p:nvSpPr>
        <p:spPr>
          <a:xfrm>
            <a:off x="10404372" y="1792288"/>
            <a:ext cx="1091436" cy="4369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zh-CN" altLang="en-US" b="1" dirty="0" smtClean="0">
                <a:latin typeface="微软雅黑" panose="020B0503020204020204" pitchFamily="34" charset="-122"/>
                <a:ea typeface="微软雅黑" panose="020B0503020204020204" pitchFamily="34" charset="-122"/>
              </a:rPr>
              <a:t>调整</a:t>
            </a:r>
            <a:r>
              <a:rPr lang="zh-CN" altLang="en-US" b="1" dirty="0">
                <a:latin typeface="微软雅黑" panose="020B0503020204020204" pitchFamily="34" charset="-122"/>
                <a:ea typeface="微软雅黑" panose="020B0503020204020204" pitchFamily="34" charset="-122"/>
              </a:rPr>
              <a:t>后</a:t>
            </a:r>
          </a:p>
        </p:txBody>
      </p:sp>
      <p:sp>
        <p:nvSpPr>
          <p:cNvPr id="7" name="TextBox 6"/>
          <p:cNvSpPr txBox="1"/>
          <p:nvPr/>
        </p:nvSpPr>
        <p:spPr>
          <a:xfrm>
            <a:off x="838621" y="2396088"/>
            <a:ext cx="4981105" cy="3416320"/>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第十二条  企业实际发生的研究开发费，在年度中间预缴所得税时，允许据实计算扣除，在年度终了进行所得税年度申报和汇算清缴时，再依照本办法的规定计算加计扣除。</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第十三条  主管税务机关对企业申报的研究开发项目</a:t>
            </a:r>
            <a:r>
              <a:rPr lang="zh-CN" altLang="en-US" sz="1600" dirty="0">
                <a:solidFill>
                  <a:srgbClr val="0EADE7"/>
                </a:solidFill>
                <a:latin typeface="微软雅黑" panose="020B0503020204020204" pitchFamily="34" charset="-122"/>
                <a:ea typeface="微软雅黑" panose="020B0503020204020204" pitchFamily="34" charset="-122"/>
              </a:rPr>
              <a:t>有异议的，可要求</a:t>
            </a:r>
            <a:r>
              <a:rPr lang="zh-CN" altLang="en-US" sz="1600" b="1" dirty="0">
                <a:solidFill>
                  <a:srgbClr val="FF0000"/>
                </a:solidFill>
                <a:latin typeface="微软雅黑" panose="020B0503020204020204" pitchFamily="34" charset="-122"/>
                <a:ea typeface="微软雅黑" panose="020B0503020204020204" pitchFamily="34" charset="-122"/>
              </a:rPr>
              <a:t>企业</a:t>
            </a:r>
            <a:r>
              <a:rPr lang="zh-CN" altLang="en-US" sz="1600" dirty="0">
                <a:solidFill>
                  <a:srgbClr val="0EADE7"/>
                </a:solidFill>
                <a:latin typeface="微软雅黑" panose="020B0503020204020204" pitchFamily="34" charset="-122"/>
                <a:ea typeface="微软雅黑" panose="020B0503020204020204" pitchFamily="34" charset="-122"/>
              </a:rPr>
              <a:t>提供政府科技部门的鉴定意见书</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a:t>
            </a:r>
          </a:p>
          <a:p>
            <a:pPr>
              <a:lnSpc>
                <a:spcPct val="150000"/>
              </a:lnSpc>
            </a:pPr>
            <a:r>
              <a:rPr lang="zh-CN" altLang="en-US" sz="1600" dirty="0">
                <a:latin typeface="微软雅黑" panose="020B0503020204020204" pitchFamily="34" charset="-122"/>
                <a:ea typeface="微软雅黑" panose="020B0503020204020204" pitchFamily="34" charset="-122"/>
              </a:rPr>
              <a:t>第十四条  企业研究开发费各项目的实际发生额归集不准确、汇总额计算不准确的，主管税务机关有权调整其税前扣除额或加计扣除额。</a:t>
            </a:r>
          </a:p>
        </p:txBody>
      </p:sp>
      <p:sp>
        <p:nvSpPr>
          <p:cNvPr id="8" name="TextBox 7"/>
          <p:cNvSpPr txBox="1"/>
          <p:nvPr/>
        </p:nvSpPr>
        <p:spPr>
          <a:xfrm>
            <a:off x="6424931" y="2337804"/>
            <a:ext cx="5323722" cy="3831818"/>
          </a:xfrm>
          <a:prstGeom prst="rect">
            <a:avLst/>
          </a:prstGeom>
          <a:noFill/>
        </p:spPr>
        <p:txBody>
          <a:bodyPr wrap="square" rtlCol="0">
            <a:spAutoFit/>
          </a:bodyPr>
          <a:lstStyle/>
          <a:p>
            <a:pPr>
              <a:lnSpc>
                <a:spcPct val="150000"/>
              </a:lnSpc>
            </a:pPr>
            <a:r>
              <a:rPr lang="en-US" altLang="zh-CN" dirty="0" smtClean="0">
                <a:latin typeface="微软雅黑" pitchFamily="34" charset="-122"/>
                <a:ea typeface="微软雅黑" pitchFamily="34" charset="-122"/>
              </a:rPr>
              <a:t>3</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税务机关对企业享受加计扣除优惠的研发项目有异议的，可以转请地市级（含）以上科技行政主管部门出具鉴定意见，</a:t>
            </a:r>
            <a:r>
              <a:rPr lang="zh-CN" altLang="en-US" b="1" dirty="0">
                <a:solidFill>
                  <a:srgbClr val="FF0000"/>
                </a:solidFill>
                <a:latin typeface="微软雅黑" pitchFamily="34" charset="-122"/>
                <a:ea typeface="微软雅黑" pitchFamily="34" charset="-122"/>
              </a:rPr>
              <a:t>科技部门</a:t>
            </a:r>
            <a:r>
              <a:rPr lang="zh-CN" altLang="en-US" dirty="0">
                <a:latin typeface="微软雅黑" pitchFamily="34" charset="-122"/>
                <a:ea typeface="微软雅黑" pitchFamily="34" charset="-122"/>
              </a:rPr>
              <a:t>应及时回复意见</a:t>
            </a:r>
            <a:r>
              <a:rPr lang="zh-CN" altLang="en-US" dirty="0" smtClean="0">
                <a:solidFill>
                  <a:srgbClr val="FF0000"/>
                </a:solidFill>
                <a:latin typeface="微软雅黑" pitchFamily="34" charset="-122"/>
                <a:ea typeface="微软雅黑" pitchFamily="34" charset="-122"/>
              </a:rPr>
              <a:t>。</a:t>
            </a:r>
            <a:endParaRPr lang="en-US" altLang="zh-CN" dirty="0">
              <a:solidFill>
                <a:srgbClr val="FF0000"/>
              </a:solidFill>
              <a:latin typeface="微软雅黑" pitchFamily="34" charset="-122"/>
              <a:ea typeface="微软雅黑" pitchFamily="34" charset="-122"/>
            </a:endParaRPr>
          </a:p>
          <a:p>
            <a:pPr>
              <a:lnSpc>
                <a:spcPct val="150000"/>
              </a:lnSpc>
            </a:pPr>
            <a:r>
              <a:rPr lang="en-US" altLang="zh-CN" dirty="0">
                <a:latin typeface="微软雅黑" pitchFamily="34" charset="-122"/>
                <a:ea typeface="微软雅黑" pitchFamily="34" charset="-122"/>
              </a:rPr>
              <a:t>4.</a:t>
            </a:r>
            <a:r>
              <a:rPr lang="zh-CN" altLang="en-US" dirty="0">
                <a:latin typeface="微软雅黑" pitchFamily="34" charset="-122"/>
                <a:ea typeface="微软雅黑" pitchFamily="34" charset="-122"/>
              </a:rPr>
              <a:t>企业符合本通知规定的研发费用加计扣除条件而在</a:t>
            </a:r>
            <a:r>
              <a:rPr lang="en-US" altLang="zh-CN" dirty="0">
                <a:latin typeface="微软雅黑" pitchFamily="34" charset="-122"/>
                <a:ea typeface="微软雅黑" pitchFamily="34" charset="-122"/>
              </a:rPr>
              <a:t>2016</a:t>
            </a:r>
            <a:r>
              <a:rPr lang="zh-CN" altLang="en-US" dirty="0">
                <a:latin typeface="微软雅黑" pitchFamily="34" charset="-122"/>
                <a:ea typeface="微软雅黑" pitchFamily="34" charset="-122"/>
              </a:rPr>
              <a:t>年</a:t>
            </a:r>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月</a:t>
            </a:r>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日以后未及时享受该项税收优惠的，</a:t>
            </a:r>
            <a:r>
              <a:rPr lang="zh-CN" altLang="en-US" dirty="0">
                <a:solidFill>
                  <a:srgbClr val="FF0000"/>
                </a:solidFill>
                <a:latin typeface="微软雅黑" pitchFamily="34" charset="-122"/>
                <a:ea typeface="微软雅黑" pitchFamily="34" charset="-122"/>
              </a:rPr>
              <a:t>可以追溯享受并履行备案手续，追溯期限最长为</a:t>
            </a:r>
            <a:r>
              <a:rPr lang="en-US" altLang="zh-CN" dirty="0">
                <a:solidFill>
                  <a:srgbClr val="FF0000"/>
                </a:solidFill>
                <a:latin typeface="微软雅黑" pitchFamily="34" charset="-122"/>
                <a:ea typeface="微软雅黑" pitchFamily="34" charset="-122"/>
              </a:rPr>
              <a:t>3</a:t>
            </a:r>
            <a:r>
              <a:rPr lang="zh-CN" altLang="en-US" dirty="0">
                <a:solidFill>
                  <a:srgbClr val="FF0000"/>
                </a:solidFill>
                <a:latin typeface="微软雅黑" pitchFamily="34" charset="-122"/>
                <a:ea typeface="微软雅黑" pitchFamily="34" charset="-122"/>
              </a:rPr>
              <a:t>年。</a:t>
            </a:r>
            <a:endParaRPr lang="en-US" altLang="zh-CN" dirty="0">
              <a:solidFill>
                <a:srgbClr val="FF0000"/>
              </a:solidFill>
              <a:latin typeface="微软雅黑" pitchFamily="34" charset="-122"/>
              <a:ea typeface="微软雅黑" pitchFamily="34" charset="-122"/>
            </a:endParaRPr>
          </a:p>
          <a:p>
            <a:pPr>
              <a:lnSpc>
                <a:spcPct val="150000"/>
              </a:lnSpc>
            </a:pPr>
            <a:r>
              <a:rPr lang="en-US" altLang="zh-CN" dirty="0">
                <a:latin typeface="微软雅黑" pitchFamily="34" charset="-122"/>
                <a:ea typeface="微软雅黑" pitchFamily="34" charset="-122"/>
              </a:rPr>
              <a:t>5.</a:t>
            </a:r>
            <a:r>
              <a:rPr lang="zh-CN" altLang="en-US" dirty="0">
                <a:latin typeface="微软雅黑" pitchFamily="34" charset="-122"/>
                <a:ea typeface="微软雅黑" pitchFamily="34" charset="-122"/>
              </a:rPr>
              <a:t>税务部门应加强研发费用加计扣除优惠政策的后续管理</a:t>
            </a:r>
            <a:r>
              <a:rPr lang="zh-CN" altLang="en-US" dirty="0">
                <a:solidFill>
                  <a:schemeClr val="bg1">
                    <a:lumMod val="50000"/>
                  </a:schemeClr>
                </a:solidFill>
                <a:latin typeface="微软雅黑" pitchFamily="34" charset="-122"/>
                <a:ea typeface="微软雅黑" pitchFamily="34" charset="-122"/>
              </a:rPr>
              <a:t>，</a:t>
            </a:r>
            <a:r>
              <a:rPr lang="zh-CN" altLang="en-US" dirty="0">
                <a:solidFill>
                  <a:srgbClr val="FF0000"/>
                </a:solidFill>
                <a:latin typeface="微软雅黑" pitchFamily="34" charset="-122"/>
                <a:ea typeface="微软雅黑" pitchFamily="34" charset="-122"/>
              </a:rPr>
              <a:t>定期开展核查，年度核查面不得低于</a:t>
            </a:r>
            <a:r>
              <a:rPr lang="en-US" altLang="zh-CN" dirty="0">
                <a:solidFill>
                  <a:srgbClr val="FF0000"/>
                </a:solidFill>
                <a:latin typeface="微软雅黑" pitchFamily="34" charset="-122"/>
                <a:ea typeface="微软雅黑" pitchFamily="34" charset="-122"/>
              </a:rPr>
              <a:t>20%</a:t>
            </a:r>
            <a:r>
              <a:rPr lang="zh-CN" altLang="en-US" dirty="0">
                <a:solidFill>
                  <a:srgbClr val="FF0000"/>
                </a:solidFill>
                <a:latin typeface="微软雅黑" pitchFamily="34" charset="-122"/>
                <a:ea typeface="微软雅黑" pitchFamily="34" charset="-122"/>
              </a:rPr>
              <a:t>。</a:t>
            </a:r>
          </a:p>
        </p:txBody>
      </p:sp>
      <p:cxnSp>
        <p:nvCxnSpPr>
          <p:cNvPr id="9" name="直接连接符 8"/>
          <p:cNvCxnSpPr/>
          <p:nvPr/>
        </p:nvCxnSpPr>
        <p:spPr>
          <a:xfrm>
            <a:off x="6095206" y="1791040"/>
            <a:ext cx="0" cy="4804587"/>
          </a:xfrm>
          <a:prstGeom prst="line">
            <a:avLst/>
          </a:prstGeom>
          <a:ln>
            <a:solidFill>
              <a:schemeClr val="accent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0024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par>
                                <p:cTn id="16" presetID="12" presetClass="entr" presetSubtype="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ppt_x</p:attrName>
                                        </p:attrNameLst>
                                      </p:cBhvr>
                                      <p:tavLst>
                                        <p:tav tm="0">
                                          <p:val>
                                            <p:strVal val="#ppt_x+#ppt_w*1.125000"/>
                                          </p:val>
                                        </p:tav>
                                        <p:tav tm="100000">
                                          <p:val>
                                            <p:strVal val="#ppt_x"/>
                                          </p:val>
                                        </p:tav>
                                      </p:tavLst>
                                    </p:anim>
                                    <p:animEffect transition="in" filter="wipe(left)">
                                      <p:cBhvr>
                                        <p:cTn id="19" dur="500"/>
                                        <p:tgtEl>
                                          <p:spTgt spid="8"/>
                                        </p:tgtEl>
                                      </p:cBhvr>
                                    </p:animEffect>
                                  </p:childTnLst>
                                </p:cTn>
                              </p:par>
                            </p:childTnLst>
                          </p:cTn>
                        </p:par>
                        <p:par>
                          <p:cTn id="20" fill="hold">
                            <p:stCondLst>
                              <p:cond delay="1000"/>
                            </p:stCondLst>
                            <p:childTnLst>
                              <p:par>
                                <p:cTn id="21" presetID="49" presetClass="entr" presetSubtype="0" decel="10000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childTnLst>
                          </p:cTn>
                        </p:par>
                        <p:par>
                          <p:cTn id="27" fill="hold">
                            <p:stCondLst>
                              <p:cond delay="1500"/>
                            </p:stCondLst>
                            <p:childTnLst>
                              <p:par>
                                <p:cTn id="28" presetID="22" presetClass="entr" presetSubtype="1"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第一章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itchFamily="34" charset="-122"/>
                <a:ea typeface="微软雅黑" pitchFamily="34" charset="-122"/>
                <a:cs typeface="华文黑体" pitchFamily="2" charset="-122"/>
              </a:rPr>
              <a:t>执行时间</a:t>
            </a:r>
            <a:endParaRPr lang="zh-CN" altLang="en-US" sz="2800" dirty="0">
              <a:solidFill>
                <a:schemeClr val="bg1"/>
              </a:solidFill>
              <a:latin typeface="微软雅黑" pitchFamily="34" charset="-122"/>
              <a:ea typeface="微软雅黑" pitchFamily="34" charset="-122"/>
              <a:cs typeface="华文黑体" pitchFamily="2" charset="-122"/>
            </a:endParaRPr>
          </a:p>
        </p:txBody>
      </p:sp>
      <p:sp>
        <p:nvSpPr>
          <p:cNvPr id="5" name="TextBox 4"/>
          <p:cNvSpPr txBox="1"/>
          <p:nvPr/>
        </p:nvSpPr>
        <p:spPr>
          <a:xfrm>
            <a:off x="838620" y="2396088"/>
            <a:ext cx="10936038" cy="1338828"/>
          </a:xfrm>
          <a:prstGeom prst="rect">
            <a:avLst/>
          </a:prstGeom>
          <a:noFill/>
        </p:spPr>
        <p:txBody>
          <a:bodyPr wrap="square" rtlCol="0">
            <a:spAutoFit/>
          </a:bodyPr>
          <a:lstStyle/>
          <a:p>
            <a:pPr>
              <a:lnSpc>
                <a:spcPct val="150000"/>
              </a:lnSpc>
            </a:pPr>
            <a:r>
              <a:rPr lang="zh-CN" altLang="en-US" dirty="0">
                <a:solidFill>
                  <a:srgbClr val="FF0000"/>
                </a:solidFill>
                <a:latin typeface="微软雅黑" pitchFamily="34" charset="-122"/>
                <a:ea typeface="微软雅黑" pitchFamily="34" charset="-122"/>
              </a:rPr>
              <a:t>本通知自</a:t>
            </a:r>
            <a:r>
              <a:rPr lang="en-US" altLang="zh-CN" dirty="0">
                <a:solidFill>
                  <a:srgbClr val="FF0000"/>
                </a:solidFill>
                <a:latin typeface="微软雅黑" pitchFamily="34" charset="-122"/>
                <a:ea typeface="微软雅黑" pitchFamily="34" charset="-122"/>
              </a:rPr>
              <a:t>2016</a:t>
            </a:r>
            <a:r>
              <a:rPr lang="zh-CN" altLang="en-US" dirty="0">
                <a:solidFill>
                  <a:srgbClr val="FF0000"/>
                </a:solidFill>
                <a:latin typeface="微软雅黑" pitchFamily="34" charset="-122"/>
                <a:ea typeface="微软雅黑" pitchFamily="34" charset="-122"/>
              </a:rPr>
              <a:t>年</a:t>
            </a:r>
            <a:r>
              <a:rPr lang="en-US" altLang="zh-CN" dirty="0">
                <a:solidFill>
                  <a:srgbClr val="FF0000"/>
                </a:solidFill>
                <a:latin typeface="微软雅黑" pitchFamily="34" charset="-122"/>
                <a:ea typeface="微软雅黑" pitchFamily="34" charset="-122"/>
              </a:rPr>
              <a:t>1</a:t>
            </a:r>
            <a:r>
              <a:rPr lang="zh-CN" altLang="en-US" dirty="0">
                <a:solidFill>
                  <a:srgbClr val="FF0000"/>
                </a:solidFill>
                <a:latin typeface="微软雅黑" pitchFamily="34" charset="-122"/>
                <a:ea typeface="微软雅黑" pitchFamily="34" charset="-122"/>
              </a:rPr>
              <a:t>月</a:t>
            </a:r>
            <a:r>
              <a:rPr lang="en-US" altLang="zh-CN" dirty="0">
                <a:solidFill>
                  <a:srgbClr val="FF0000"/>
                </a:solidFill>
                <a:latin typeface="微软雅黑" pitchFamily="34" charset="-122"/>
                <a:ea typeface="微软雅黑" pitchFamily="34" charset="-122"/>
              </a:rPr>
              <a:t>1</a:t>
            </a:r>
            <a:r>
              <a:rPr lang="zh-CN" altLang="en-US" dirty="0">
                <a:solidFill>
                  <a:srgbClr val="FF0000"/>
                </a:solidFill>
                <a:latin typeface="微软雅黑" pitchFamily="34" charset="-122"/>
                <a:ea typeface="微软雅黑" pitchFamily="34" charset="-122"/>
              </a:rPr>
              <a:t>日起执行。</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国家税务总局关于印发</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企业研究开发费用税前扣除管理办法（试行）</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的通知</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（国税发</a:t>
            </a:r>
            <a:r>
              <a:rPr lang="en-US" altLang="zh-CN" dirty="0">
                <a:latin typeface="微软雅黑" pitchFamily="34" charset="-122"/>
                <a:ea typeface="微软雅黑" pitchFamily="34" charset="-122"/>
              </a:rPr>
              <a:t>〔2008〕116</a:t>
            </a:r>
            <a:r>
              <a:rPr lang="zh-CN" altLang="en-US" dirty="0">
                <a:latin typeface="微软雅黑" pitchFamily="34" charset="-122"/>
                <a:ea typeface="微软雅黑" pitchFamily="34" charset="-122"/>
              </a:rPr>
              <a:t>号）和</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财政部 国家税务总局关于研究开发费用税前加计扣除有关政策问题的通知</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（财税</a:t>
            </a:r>
            <a:r>
              <a:rPr lang="en-US" altLang="zh-CN" dirty="0">
                <a:latin typeface="微软雅黑" pitchFamily="34" charset="-122"/>
                <a:ea typeface="微软雅黑" pitchFamily="34" charset="-122"/>
              </a:rPr>
              <a:t>〔2013〕70</a:t>
            </a:r>
            <a:r>
              <a:rPr lang="zh-CN" altLang="en-US" dirty="0">
                <a:latin typeface="微软雅黑" pitchFamily="34" charset="-122"/>
                <a:ea typeface="微软雅黑" pitchFamily="34" charset="-122"/>
              </a:rPr>
              <a:t>号）同时废止。</a:t>
            </a:r>
          </a:p>
        </p:txBody>
      </p:sp>
      <p:sp>
        <p:nvSpPr>
          <p:cNvPr id="6" name="TextBox 5"/>
          <p:cNvSpPr txBox="1"/>
          <p:nvPr/>
        </p:nvSpPr>
        <p:spPr>
          <a:xfrm>
            <a:off x="1153550" y="1167618"/>
            <a:ext cx="7695028" cy="338554"/>
          </a:xfrm>
          <a:prstGeom prst="rect">
            <a:avLst/>
          </a:prstGeom>
          <a:noFill/>
        </p:spPr>
        <p:txBody>
          <a:bodyPr wrap="square" rtlCol="0">
            <a:spAutoFit/>
          </a:bodyPr>
          <a:lstStyle/>
          <a:p>
            <a:pPr lvl="0"/>
            <a:r>
              <a:rPr lang="zh-CN" altLang="en-US" sz="1600" dirty="0">
                <a:solidFill>
                  <a:schemeClr val="tx1">
                    <a:lumMod val="50000"/>
                    <a:lumOff val="50000"/>
                  </a:schemeClr>
                </a:solidFill>
                <a:latin typeface="微软雅黑" pitchFamily="34" charset="-122"/>
                <a:ea typeface="微软雅黑" pitchFamily="34" charset="-122"/>
              </a:rPr>
              <a:t>加计扣除最新政策</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财税</a:t>
            </a:r>
            <a:r>
              <a:rPr lang="en-US" altLang="zh-CN" sz="1600" dirty="0">
                <a:solidFill>
                  <a:schemeClr val="tx1">
                    <a:lumMod val="50000"/>
                    <a:lumOff val="50000"/>
                  </a:schemeClr>
                </a:solidFill>
                <a:latin typeface="微软雅黑" pitchFamily="34" charset="-122"/>
                <a:ea typeface="微软雅黑" pitchFamily="34" charset="-122"/>
              </a:rPr>
              <a:t>【2015】119</a:t>
            </a:r>
            <a:r>
              <a:rPr lang="zh-CN" altLang="en-US" sz="1600" dirty="0">
                <a:solidFill>
                  <a:schemeClr val="tx1">
                    <a:lumMod val="50000"/>
                    <a:lumOff val="50000"/>
                  </a:schemeClr>
                </a:solidFill>
                <a:latin typeface="微软雅黑" pitchFamily="34" charset="-122"/>
                <a:ea typeface="微软雅黑" pitchFamily="34" charset="-122"/>
              </a:rPr>
              <a:t>号</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六、执行时间</a:t>
            </a:r>
          </a:p>
        </p:txBody>
      </p:sp>
      <p:sp>
        <p:nvSpPr>
          <p:cNvPr id="7" name="圆角矩形 6"/>
          <p:cNvSpPr/>
          <p:nvPr/>
        </p:nvSpPr>
        <p:spPr>
          <a:xfrm>
            <a:off x="838622" y="1772816"/>
            <a:ext cx="1271532" cy="43698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zh-CN" altLang="en-US" b="1" dirty="0" smtClean="0">
                <a:latin typeface="微软雅黑" panose="020B0503020204020204" pitchFamily="34" charset="-122"/>
                <a:ea typeface="微软雅黑" panose="020B0503020204020204" pitchFamily="34" charset="-122"/>
              </a:rPr>
              <a:t>执行时间</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89870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3"/>
          <p:cNvSpPr txBox="1">
            <a:spLocks noChangeArrowheads="1"/>
          </p:cNvSpPr>
          <p:nvPr/>
        </p:nvSpPr>
        <p:spPr bwMode="auto">
          <a:xfrm>
            <a:off x="754063" y="2074863"/>
            <a:ext cx="10683875" cy="221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r>
              <a:rPr lang="en-US" altLang="zh-CN" sz="13800" dirty="0">
                <a:solidFill>
                  <a:schemeClr val="accent1">
                    <a:lumMod val="60000"/>
                    <a:lumOff val="40000"/>
                  </a:schemeClr>
                </a:solidFill>
                <a:latin typeface="Arial" pitchFamily="34" charset="0"/>
                <a:cs typeface="Arial" pitchFamily="34" charset="0"/>
              </a:rPr>
              <a:t>SECTION </a:t>
            </a:r>
            <a:r>
              <a:rPr lang="en-US" altLang="zh-CN" sz="13800" dirty="0" smtClean="0">
                <a:solidFill>
                  <a:schemeClr val="accent1">
                    <a:lumMod val="60000"/>
                    <a:lumOff val="40000"/>
                  </a:schemeClr>
                </a:solidFill>
                <a:latin typeface="Arial" pitchFamily="34" charset="0"/>
                <a:cs typeface="Arial" pitchFamily="34" charset="0"/>
              </a:rPr>
              <a:t>02</a:t>
            </a:r>
            <a:endParaRPr lang="zh-CN" altLang="en-US" sz="13800" dirty="0">
              <a:solidFill>
                <a:schemeClr val="accent1">
                  <a:lumMod val="60000"/>
                  <a:lumOff val="40000"/>
                </a:schemeClr>
              </a:solidFill>
              <a:latin typeface="Arial" pitchFamily="34" charset="0"/>
              <a:cs typeface="Arial" pitchFamily="34" charset="0"/>
            </a:endParaRPr>
          </a:p>
        </p:txBody>
      </p:sp>
      <p:grpSp>
        <p:nvGrpSpPr>
          <p:cNvPr id="3" name="组合 29"/>
          <p:cNvGrpSpPr>
            <a:grpSpLocks/>
          </p:cNvGrpSpPr>
          <p:nvPr/>
        </p:nvGrpSpPr>
        <p:grpSpPr bwMode="auto">
          <a:xfrm>
            <a:off x="954088" y="2879725"/>
            <a:ext cx="10161587" cy="731838"/>
            <a:chOff x="0" y="0"/>
            <a:chExt cx="10162222" cy="731520"/>
          </a:xfrm>
        </p:grpSpPr>
        <p:sp>
          <p:nvSpPr>
            <p:cNvPr id="4" name="文本框 14"/>
            <p:cNvSpPr txBox="1">
              <a:spLocks noChangeArrowheads="1"/>
            </p:cNvSpPr>
            <p:nvPr/>
          </p:nvSpPr>
          <p:spPr bwMode="auto">
            <a:xfrm>
              <a:off x="0" y="0"/>
              <a:ext cx="10162222" cy="731520"/>
            </a:xfrm>
            <a:prstGeom prst="rect">
              <a:avLst/>
            </a:prstGeom>
            <a:solidFill>
              <a:srgbClr val="5DACEE">
                <a:alpha val="7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endParaRPr lang="zh-CN" altLang="zh-CN" sz="1800"/>
            </a:p>
          </p:txBody>
        </p:sp>
        <p:sp>
          <p:nvSpPr>
            <p:cNvPr id="5" name="文本框 16"/>
            <p:cNvSpPr txBox="1">
              <a:spLocks noChangeArrowheads="1"/>
            </p:cNvSpPr>
            <p:nvPr/>
          </p:nvSpPr>
          <p:spPr bwMode="auto">
            <a:xfrm>
              <a:off x="0" y="101117"/>
              <a:ext cx="10162222" cy="535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buNone/>
              </a:pPr>
              <a:r>
                <a:rPr lang="zh-CN" altLang="en-US" sz="3200" b="1" dirty="0" smtClean="0">
                  <a:solidFill>
                    <a:schemeClr val="bg1"/>
                  </a:solidFill>
                  <a:latin typeface="微软雅黑" panose="020B0503020204020204" pitchFamily="34" charset="-122"/>
                  <a:ea typeface="微软雅黑" panose="020B0503020204020204" pitchFamily="34" charset="-122"/>
                </a:rPr>
                <a:t>研究开发项目加计扣除申请流程</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sp>
        <p:nvSpPr>
          <p:cNvPr id="12" name="文本框 36"/>
          <p:cNvSpPr txBox="1">
            <a:spLocks noChangeArrowheads="1"/>
          </p:cNvSpPr>
          <p:nvPr/>
        </p:nvSpPr>
        <p:spPr bwMode="auto">
          <a:xfrm>
            <a:off x="2032000" y="5840969"/>
            <a:ext cx="835025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50000"/>
              </a:lnSpc>
              <a:spcBef>
                <a:spcPct val="0"/>
              </a:spcBef>
              <a:buFont typeface="Arial" pitchFamily="34" charset="0"/>
              <a:buNone/>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苏州中源科达企业管理有限公司</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a:p>
            <a:pPr algn="ctr">
              <a:lnSpc>
                <a:spcPct val="150000"/>
              </a:lnSpc>
              <a:spcBef>
                <a:spcPct val="0"/>
              </a:spcBef>
              <a:buNone/>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——Suzhou World-Way Management </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Consulting Co., </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Ltd——</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6690" y="5654695"/>
            <a:ext cx="938985" cy="938985"/>
          </a:xfrm>
          <a:prstGeom prst="rect">
            <a:avLst/>
          </a:prstGeom>
        </p:spPr>
      </p:pic>
      <p:sp>
        <p:nvSpPr>
          <p:cNvPr id="16" name="TextBox 15"/>
          <p:cNvSpPr txBox="1"/>
          <p:nvPr/>
        </p:nvSpPr>
        <p:spPr>
          <a:xfrm>
            <a:off x="10007213" y="6579830"/>
            <a:ext cx="1277937" cy="276999"/>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中源科达订阅号</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884854951"/>
      </p:ext>
    </p:extLst>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14" presetClass="entr" presetSubtype="1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itchFamily="34" charset="-122"/>
                <a:ea typeface="微软雅黑" pitchFamily="34" charset="-122"/>
                <a:cs typeface="华文黑体" pitchFamily="2" charset="-122"/>
              </a:rPr>
              <a:t>项目备案</a:t>
            </a:r>
            <a:endParaRPr lang="zh-CN" altLang="en-US" sz="2800" dirty="0">
              <a:solidFill>
                <a:schemeClr val="bg1"/>
              </a:solidFill>
              <a:latin typeface="微软雅黑" pitchFamily="34" charset="-122"/>
              <a:ea typeface="微软雅黑" pitchFamily="34" charset="-122"/>
              <a:cs typeface="华文黑体" pitchFamily="2" charset="-122"/>
            </a:endParaRPr>
          </a:p>
        </p:txBody>
      </p:sp>
      <p:sp>
        <p:nvSpPr>
          <p:cNvPr id="5" name="TextBox 4"/>
          <p:cNvSpPr txBox="1"/>
          <p:nvPr/>
        </p:nvSpPr>
        <p:spPr>
          <a:xfrm>
            <a:off x="1153550" y="1167618"/>
            <a:ext cx="7695028" cy="338554"/>
          </a:xfrm>
          <a:prstGeom prst="rect">
            <a:avLst/>
          </a:prstGeom>
          <a:noFill/>
        </p:spPr>
        <p:txBody>
          <a:bodyPr wrap="square" rtlCol="0">
            <a:spAutoFit/>
          </a:bodyPr>
          <a:lstStyle/>
          <a:p>
            <a:pPr lvl="0"/>
            <a:r>
              <a:rPr lang="zh-CN" altLang="en-US" sz="1600" dirty="0">
                <a:solidFill>
                  <a:schemeClr val="tx1">
                    <a:lumMod val="50000"/>
                    <a:lumOff val="50000"/>
                  </a:schemeClr>
                </a:solidFill>
                <a:latin typeface="微软雅黑" pitchFamily="34" charset="-122"/>
                <a:ea typeface="微软雅黑" pitchFamily="34" charset="-122"/>
              </a:rPr>
              <a:t>加计扣除办理程序</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项目备案</a:t>
            </a:r>
          </a:p>
        </p:txBody>
      </p:sp>
      <p:sp>
        <p:nvSpPr>
          <p:cNvPr id="9" name="TextBox 34"/>
          <p:cNvSpPr txBox="1"/>
          <p:nvPr/>
        </p:nvSpPr>
        <p:spPr>
          <a:xfrm>
            <a:off x="7664590" y="1747072"/>
            <a:ext cx="1723549" cy="461665"/>
          </a:xfrm>
          <a:prstGeom prst="rect">
            <a:avLst/>
          </a:prstGeom>
          <a:noFill/>
        </p:spPr>
        <p:txBody>
          <a:bodyPr wrap="none" rtlCol="0">
            <a:spAutoFit/>
          </a:bodyPr>
          <a:lstStyle/>
          <a:p>
            <a:r>
              <a:rPr lang="zh-CN" altLang="en-US" sz="2400" dirty="0" smtClean="0">
                <a:solidFill>
                  <a:srgbClr val="00B0F0"/>
                </a:solidFill>
                <a:latin typeface="微软雅黑" panose="020B0503020204020204" pitchFamily="34" charset="-122"/>
                <a:ea typeface="微软雅黑" panose="020B0503020204020204" pitchFamily="34" charset="-122"/>
              </a:rPr>
              <a:t>立项数量？</a:t>
            </a:r>
            <a:endParaRPr lang="zh-CN" altLang="en-US" sz="2400" dirty="0">
              <a:solidFill>
                <a:srgbClr val="00B0F0"/>
              </a:solidFill>
              <a:latin typeface="微软雅黑" panose="020B0503020204020204" pitchFamily="34" charset="-122"/>
              <a:ea typeface="微软雅黑" panose="020B0503020204020204" pitchFamily="34" charset="-122"/>
            </a:endParaRPr>
          </a:p>
        </p:txBody>
      </p:sp>
      <p:sp>
        <p:nvSpPr>
          <p:cNvPr id="10" name="TextBox 33"/>
          <p:cNvSpPr txBox="1"/>
          <p:nvPr/>
        </p:nvSpPr>
        <p:spPr>
          <a:xfrm>
            <a:off x="7664590" y="2179120"/>
            <a:ext cx="2897378" cy="2031325"/>
          </a:xfrm>
          <a:prstGeom prst="rect">
            <a:avLst/>
          </a:prstGeom>
          <a:noFill/>
        </p:spPr>
        <p:txBody>
          <a:bodyPr wrap="square" rtlCol="0">
            <a:spAutoFit/>
          </a:bodyPr>
          <a:lstStyle/>
          <a:p>
            <a:pPr>
              <a:lnSpc>
                <a:spcPct val="150000"/>
              </a:lnSpc>
            </a:pPr>
            <a:r>
              <a:rPr lang="zh-CN" altLang="en-US" sz="1400" b="1" dirty="0" smtClean="0">
                <a:latin typeface="微软雅黑" panose="020B0503020204020204" pitchFamily="34" charset="-122"/>
                <a:ea typeface="微软雅黑" panose="020B0503020204020204" pitchFamily="34" charset="-122"/>
              </a:rPr>
              <a:t>科技局：</a:t>
            </a:r>
            <a:endParaRPr lang="en-US" altLang="zh-CN" sz="1400" b="1" dirty="0" smtClean="0">
              <a:latin typeface="微软雅黑" panose="020B0503020204020204" pitchFamily="34" charset="-122"/>
              <a:ea typeface="微软雅黑" panose="020B0503020204020204" pitchFamily="34" charset="-122"/>
            </a:endParaRPr>
          </a:p>
          <a:p>
            <a:pPr>
              <a:lnSpc>
                <a:spcPct val="150000"/>
              </a:lnSpc>
            </a:pPr>
            <a:r>
              <a:rPr lang="en-US" altLang="zh-CN" sz="1400" b="1" dirty="0" smtClean="0">
                <a:latin typeface="微软雅黑" panose="020B0503020204020204" pitchFamily="34" charset="-122"/>
                <a:ea typeface="微软雅黑" panose="020B0503020204020204" pitchFamily="34" charset="-122"/>
              </a:rPr>
              <a:t>1-2</a:t>
            </a:r>
            <a:r>
              <a:rPr lang="zh-CN" altLang="en-US" sz="1400" b="1" dirty="0" smtClean="0">
                <a:latin typeface="微软雅黑" panose="020B0503020204020204" pitchFamily="34" charset="-122"/>
                <a:ea typeface="微软雅黑" panose="020B0503020204020204" pitchFamily="34" charset="-122"/>
              </a:rPr>
              <a:t>个</a:t>
            </a:r>
            <a:endParaRPr lang="en-US" altLang="zh-CN" sz="1400" b="1" dirty="0">
              <a:latin typeface="微软雅黑" panose="020B0503020204020204" pitchFamily="34" charset="-122"/>
              <a:ea typeface="微软雅黑" panose="020B0503020204020204" pitchFamily="34" charset="-122"/>
            </a:endParaRPr>
          </a:p>
          <a:p>
            <a:pPr>
              <a:lnSpc>
                <a:spcPct val="150000"/>
              </a:lnSpc>
            </a:pPr>
            <a:r>
              <a:rPr lang="zh-CN" altLang="en-US" sz="1400" b="1" dirty="0" smtClean="0">
                <a:latin typeface="微软雅黑" panose="020B0503020204020204" pitchFamily="34" charset="-122"/>
                <a:ea typeface="微软雅黑" panose="020B0503020204020204" pitchFamily="34" charset="-122"/>
              </a:rPr>
              <a:t>税务局：</a:t>
            </a:r>
            <a:endParaRPr lang="en-US" altLang="zh-CN" sz="1400" b="1" dirty="0" smtClean="0">
              <a:latin typeface="微软雅黑" panose="020B0503020204020204" pitchFamily="34" charset="-122"/>
              <a:ea typeface="微软雅黑" panose="020B0503020204020204" pitchFamily="34" charset="-122"/>
            </a:endParaRPr>
          </a:p>
          <a:p>
            <a:pPr>
              <a:lnSpc>
                <a:spcPct val="150000"/>
              </a:lnSpc>
            </a:pPr>
            <a:r>
              <a:rPr lang="zh-CN" altLang="en-US" sz="1400" b="1" dirty="0" smtClean="0">
                <a:latin typeface="微软雅黑" panose="020B0503020204020204" pitchFamily="34" charset="-122"/>
                <a:ea typeface="微软雅黑" panose="020B0503020204020204" pitchFamily="34" charset="-122"/>
              </a:rPr>
              <a:t>个别项目研发费用过大</a:t>
            </a:r>
            <a:endParaRPr lang="en-US" altLang="zh-CN" sz="1400" b="1" dirty="0" smtClean="0">
              <a:latin typeface="微软雅黑" panose="020B0503020204020204" pitchFamily="34" charset="-122"/>
              <a:ea typeface="微软雅黑" panose="020B0503020204020204" pitchFamily="34" charset="-122"/>
            </a:endParaRPr>
          </a:p>
          <a:p>
            <a:pPr>
              <a:lnSpc>
                <a:spcPct val="150000"/>
              </a:lnSpc>
            </a:pPr>
            <a:r>
              <a:rPr lang="zh-CN" altLang="en-US" sz="1400" b="1" dirty="0" smtClean="0">
                <a:latin typeface="微软雅黑" panose="020B0503020204020204" pitchFamily="34" charset="-122"/>
                <a:ea typeface="微软雅黑" panose="020B0503020204020204" pitchFamily="34" charset="-122"/>
              </a:rPr>
              <a:t>建议：</a:t>
            </a:r>
            <a:endParaRPr lang="en-US" altLang="zh-CN" sz="1400" b="1" dirty="0" smtClean="0">
              <a:latin typeface="微软雅黑" panose="020B0503020204020204" pitchFamily="34" charset="-122"/>
              <a:ea typeface="微软雅黑" panose="020B0503020204020204" pitchFamily="34" charset="-122"/>
            </a:endParaRPr>
          </a:p>
          <a:p>
            <a:pPr>
              <a:lnSpc>
                <a:spcPct val="150000"/>
              </a:lnSpc>
            </a:pPr>
            <a:r>
              <a:rPr lang="zh-CN" altLang="en-US" sz="1400" b="1" dirty="0" smtClean="0">
                <a:latin typeface="微软雅黑" panose="020B0503020204020204" pitchFamily="34" charset="-122"/>
                <a:ea typeface="微软雅黑" panose="020B0503020204020204" pitchFamily="34" charset="-122"/>
              </a:rPr>
              <a:t>按照企业销售规模和实际情况确定</a:t>
            </a:r>
            <a:endParaRPr lang="en-US" altLang="zh-CN" sz="1400" b="1" dirty="0" smtClean="0">
              <a:latin typeface="微软雅黑" panose="020B0503020204020204" pitchFamily="34" charset="-122"/>
              <a:ea typeface="微软雅黑" panose="020B0503020204020204" pitchFamily="34" charset="-122"/>
            </a:endParaRPr>
          </a:p>
        </p:txBody>
      </p:sp>
      <p:sp>
        <p:nvSpPr>
          <p:cNvPr id="11" name="文本框 2"/>
          <p:cNvSpPr txBox="1"/>
          <p:nvPr/>
        </p:nvSpPr>
        <p:spPr>
          <a:xfrm>
            <a:off x="963001" y="1907048"/>
            <a:ext cx="461665" cy="1451513"/>
          </a:xfrm>
          <a:prstGeom prst="rect">
            <a:avLst/>
          </a:prstGeom>
          <a:noFill/>
        </p:spPr>
        <p:txBody>
          <a:bodyPr vert="eaVert" wrap="square" rtlCol="0">
            <a:spAutoFit/>
          </a:bodyPr>
          <a:lstStyle/>
          <a:p>
            <a:r>
              <a:rPr lang="zh-CN" altLang="en-US" dirty="0" smtClean="0">
                <a:latin typeface="微软雅黑" panose="020B0503020204020204" pitchFamily="34" charset="-122"/>
                <a:ea typeface="微软雅黑" panose="020B0503020204020204" pitchFamily="34" charset="-122"/>
              </a:rPr>
              <a:t>项  目  备  案</a:t>
            </a:r>
            <a:endParaRPr lang="zh-CN" altLang="en-US" dirty="0">
              <a:latin typeface="微软雅黑" panose="020B0503020204020204" pitchFamily="34" charset="-122"/>
              <a:ea typeface="微软雅黑" panose="020B0503020204020204" pitchFamily="34" charset="-122"/>
            </a:endParaRPr>
          </a:p>
        </p:txBody>
      </p:sp>
      <p:sp>
        <p:nvSpPr>
          <p:cNvPr id="12" name="文本框 16"/>
          <p:cNvSpPr txBox="1"/>
          <p:nvPr/>
        </p:nvSpPr>
        <p:spPr>
          <a:xfrm>
            <a:off x="6238082" y="4259023"/>
            <a:ext cx="461665" cy="2214578"/>
          </a:xfrm>
          <a:prstGeom prst="rect">
            <a:avLst/>
          </a:prstGeom>
          <a:noFill/>
        </p:spPr>
        <p:txBody>
          <a:bodyPr vert="eaVert" wrap="square" rtlCol="0">
            <a:spAutoFit/>
          </a:bodyPr>
          <a:lstStyle/>
          <a:p>
            <a:r>
              <a:rPr lang="zh-CN" altLang="en-US" dirty="0" smtClean="0">
                <a:latin typeface="微软雅黑" panose="020B0503020204020204" pitchFamily="34" charset="-122"/>
                <a:ea typeface="微软雅黑" panose="020B0503020204020204" pitchFamily="34" charset="-122"/>
              </a:rPr>
              <a:t>加</a:t>
            </a:r>
            <a:r>
              <a:rPr lang="zh-CN" altLang="en-US" dirty="0">
                <a:latin typeface="微软雅黑" panose="020B0503020204020204" pitchFamily="34" charset="-122"/>
                <a:ea typeface="微软雅黑" panose="020B0503020204020204" pitchFamily="34" charset="-122"/>
              </a:rPr>
              <a:t>计</a:t>
            </a:r>
            <a:r>
              <a:rPr lang="zh-CN" altLang="en-US" dirty="0" smtClean="0">
                <a:latin typeface="微软雅黑" panose="020B0503020204020204" pitchFamily="34" charset="-122"/>
                <a:ea typeface="微软雅黑" panose="020B0503020204020204" pitchFamily="34" charset="-122"/>
              </a:rPr>
              <a:t>扣除，项目登记</a:t>
            </a:r>
            <a:endParaRPr lang="zh-CN" altLang="en-US" dirty="0">
              <a:latin typeface="微软雅黑" panose="020B0503020204020204" pitchFamily="34" charset="-122"/>
              <a:ea typeface="微软雅黑" panose="020B0503020204020204" pitchFamily="34" charset="-122"/>
            </a:endParaRPr>
          </a:p>
        </p:txBody>
      </p:sp>
      <p:sp>
        <p:nvSpPr>
          <p:cNvPr id="13" name="左大括号 12"/>
          <p:cNvSpPr/>
          <p:nvPr/>
        </p:nvSpPr>
        <p:spPr>
          <a:xfrm>
            <a:off x="1689035" y="1631895"/>
            <a:ext cx="220607" cy="21619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右大括号 13"/>
          <p:cNvSpPr/>
          <p:nvPr/>
        </p:nvSpPr>
        <p:spPr>
          <a:xfrm>
            <a:off x="5612999" y="4407378"/>
            <a:ext cx="321471" cy="20662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TextBox 34"/>
          <p:cNvSpPr txBox="1"/>
          <p:nvPr/>
        </p:nvSpPr>
        <p:spPr>
          <a:xfrm>
            <a:off x="7647697" y="4061880"/>
            <a:ext cx="1723549" cy="461665"/>
          </a:xfrm>
          <a:prstGeom prst="rect">
            <a:avLst/>
          </a:prstGeom>
          <a:noFill/>
        </p:spPr>
        <p:txBody>
          <a:bodyPr wrap="none" rtlCol="0">
            <a:spAutoFit/>
          </a:bodyPr>
          <a:lstStyle/>
          <a:p>
            <a:r>
              <a:rPr lang="zh-CN" altLang="en-US" sz="2400" dirty="0" smtClean="0">
                <a:solidFill>
                  <a:srgbClr val="00B0F0"/>
                </a:solidFill>
                <a:latin typeface="微软雅黑" panose="020B0503020204020204" pitchFamily="34" charset="-122"/>
                <a:ea typeface="微软雅黑" panose="020B0503020204020204" pitchFamily="34" charset="-122"/>
              </a:rPr>
              <a:t>预算金额？</a:t>
            </a:r>
            <a:endParaRPr lang="zh-CN" altLang="en-US" sz="2400" dirty="0">
              <a:solidFill>
                <a:srgbClr val="00B0F0"/>
              </a:solidFill>
              <a:latin typeface="微软雅黑" panose="020B0503020204020204" pitchFamily="34" charset="-122"/>
              <a:ea typeface="微软雅黑" panose="020B0503020204020204" pitchFamily="34" charset="-122"/>
            </a:endParaRPr>
          </a:p>
        </p:txBody>
      </p:sp>
      <p:sp>
        <p:nvSpPr>
          <p:cNvPr id="16" name="TextBox 33"/>
          <p:cNvSpPr txBox="1"/>
          <p:nvPr/>
        </p:nvSpPr>
        <p:spPr>
          <a:xfrm>
            <a:off x="7647697" y="4437710"/>
            <a:ext cx="2897378" cy="1061829"/>
          </a:xfrm>
          <a:prstGeom prst="rect">
            <a:avLst/>
          </a:prstGeom>
          <a:noFill/>
        </p:spPr>
        <p:txBody>
          <a:bodyPr wrap="square" rtlCol="0">
            <a:spAutoFit/>
          </a:bodyPr>
          <a:lstStyle/>
          <a:p>
            <a:pPr>
              <a:lnSpc>
                <a:spcPct val="150000"/>
              </a:lnSpc>
            </a:pPr>
            <a:r>
              <a:rPr lang="zh-CN" altLang="en-US" sz="1400" b="1" dirty="0" smtClean="0">
                <a:latin typeface="微软雅黑" panose="020B0503020204020204" pitchFamily="34" charset="-122"/>
                <a:ea typeface="微软雅黑" panose="020B0503020204020204" pitchFamily="34" charset="-122"/>
              </a:rPr>
              <a:t>项目备案中的研发费用是预算金额，</a:t>
            </a:r>
            <a:endParaRPr lang="en-US" altLang="zh-CN" sz="1400" b="1" dirty="0" smtClean="0">
              <a:latin typeface="微软雅黑" panose="020B0503020204020204" pitchFamily="34" charset="-122"/>
              <a:ea typeface="微软雅黑" panose="020B0503020204020204" pitchFamily="34" charset="-122"/>
            </a:endParaRPr>
          </a:p>
          <a:p>
            <a:pPr>
              <a:lnSpc>
                <a:spcPct val="150000"/>
              </a:lnSpc>
            </a:pPr>
            <a:r>
              <a:rPr lang="zh-CN" altLang="en-US" sz="1400" b="1" dirty="0" smtClean="0">
                <a:latin typeface="微软雅黑" panose="020B0503020204020204" pitchFamily="34" charset="-122"/>
                <a:ea typeface="微软雅黑" panose="020B0503020204020204" pitchFamily="34" charset="-122"/>
              </a:rPr>
              <a:t>无需精确，尽量准确，适量放大，</a:t>
            </a:r>
            <a:endParaRPr lang="en-US" altLang="zh-CN" sz="1400" b="1" dirty="0" smtClean="0">
              <a:latin typeface="微软雅黑" panose="020B0503020204020204" pitchFamily="34" charset="-122"/>
              <a:ea typeface="微软雅黑" panose="020B0503020204020204" pitchFamily="34" charset="-122"/>
            </a:endParaRPr>
          </a:p>
          <a:p>
            <a:pPr>
              <a:lnSpc>
                <a:spcPct val="150000"/>
              </a:lnSpc>
            </a:pPr>
            <a:r>
              <a:rPr lang="zh-CN" altLang="en-US" sz="1400" b="1" dirty="0" smtClean="0">
                <a:latin typeface="微软雅黑" panose="020B0503020204020204" pitchFamily="34" charset="-122"/>
                <a:ea typeface="微软雅黑" panose="020B0503020204020204" pitchFamily="34" charset="-122"/>
              </a:rPr>
              <a:t>正负</a:t>
            </a:r>
            <a:r>
              <a:rPr lang="en-US" altLang="zh-CN" sz="1400" b="1" dirty="0" smtClean="0">
                <a:latin typeface="微软雅黑" panose="020B0503020204020204" pitchFamily="34" charset="-122"/>
                <a:ea typeface="微软雅黑" panose="020B0503020204020204" pitchFamily="34" charset="-122"/>
              </a:rPr>
              <a:t>20%</a:t>
            </a:r>
            <a:endParaRPr lang="en-US" altLang="zh-CN" sz="1400" b="1" dirty="0">
              <a:latin typeface="微软雅黑" panose="020B0503020204020204" pitchFamily="34" charset="-122"/>
              <a:ea typeface="微软雅黑" panose="020B0503020204020204" pitchFamily="34" charset="-122"/>
            </a:endParaRPr>
          </a:p>
        </p:txBody>
      </p:sp>
      <p:sp>
        <p:nvSpPr>
          <p:cNvPr id="17" name="流程图: 过程 16"/>
          <p:cNvSpPr/>
          <p:nvPr/>
        </p:nvSpPr>
        <p:spPr>
          <a:xfrm>
            <a:off x="2237554" y="2978618"/>
            <a:ext cx="2928958" cy="714380"/>
          </a:xfrm>
          <a:prstGeom prst="flowChartProcess">
            <a:avLst/>
          </a:prstGeom>
          <a:solidFill>
            <a:schemeClr val="bg1">
              <a:alpha val="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latin typeface="微软雅黑" panose="020B0503020204020204" pitchFamily="34" charset="-122"/>
                <a:ea typeface="微软雅黑" panose="020B0503020204020204" pitchFamily="34" charset="-122"/>
              </a:rPr>
              <a:t>科技主管部门项目确认</a:t>
            </a:r>
            <a:endParaRPr lang="en-US" altLang="zh-CN" dirty="0" smtClean="0">
              <a:solidFill>
                <a:srgbClr val="FF0000"/>
              </a:solidFill>
              <a:latin typeface="微软雅黑" panose="020B0503020204020204" pitchFamily="34" charset="-122"/>
              <a:ea typeface="微软雅黑" panose="020B0503020204020204" pitchFamily="34" charset="-122"/>
            </a:endParaRPr>
          </a:p>
          <a:p>
            <a:pPr algn="ctr"/>
            <a:r>
              <a:rPr lang="en-US" altLang="zh-CN" dirty="0" smtClean="0">
                <a:solidFill>
                  <a:srgbClr val="FF0000"/>
                </a:solidFill>
                <a:latin typeface="微软雅黑" panose="020B0503020204020204" pitchFamily="34" charset="-122"/>
                <a:ea typeface="微软雅黑" panose="020B0503020204020204" pitchFamily="34" charset="-122"/>
              </a:rPr>
              <a:t>(</a:t>
            </a:r>
            <a:r>
              <a:rPr lang="zh-CN" altLang="en-US" dirty="0" smtClean="0">
                <a:solidFill>
                  <a:srgbClr val="FF0000"/>
                </a:solidFill>
                <a:latin typeface="微软雅黑" panose="020B0503020204020204" pitchFamily="34" charset="-122"/>
                <a:ea typeface="微软雅黑" panose="020B0503020204020204" pitchFamily="34" charset="-122"/>
              </a:rPr>
              <a:t>网上系统</a:t>
            </a:r>
            <a:r>
              <a:rPr lang="en-US" altLang="zh-CN" dirty="0" smtClean="0">
                <a:solidFill>
                  <a:srgbClr val="FF0000"/>
                </a:solidFill>
                <a:latin typeface="微软雅黑" panose="020B0503020204020204" pitchFamily="34" charset="-122"/>
                <a:ea typeface="微软雅黑" panose="020B0503020204020204" pitchFamily="34" charset="-122"/>
              </a:rPr>
              <a:t>)</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18" name="流程图: 过程 17"/>
          <p:cNvSpPr/>
          <p:nvPr/>
        </p:nvSpPr>
        <p:spPr>
          <a:xfrm>
            <a:off x="2237554" y="1692734"/>
            <a:ext cx="2928958" cy="714380"/>
          </a:xfrm>
          <a:prstGeom prst="flowChartProcess">
            <a:avLst/>
          </a:prstGeom>
          <a:solidFill>
            <a:schemeClr val="bg1">
              <a:alpha val="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latin typeface="微软雅黑" panose="020B0503020204020204" pitchFamily="34" charset="-122"/>
                <a:ea typeface="微软雅黑" panose="020B0503020204020204" pitchFamily="34" charset="-122"/>
              </a:rPr>
              <a:t>企业立项</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19" name="流程图: 过程 18"/>
          <p:cNvSpPr/>
          <p:nvPr/>
        </p:nvSpPr>
        <p:spPr>
          <a:xfrm>
            <a:off x="2237554" y="4407378"/>
            <a:ext cx="2928958" cy="714380"/>
          </a:xfrm>
          <a:prstGeom prst="flowChartProcess">
            <a:avLst/>
          </a:prstGeom>
          <a:solidFill>
            <a:schemeClr val="bg1">
              <a:alpha val="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latin typeface="微软雅黑" panose="020B0503020204020204" pitchFamily="34" charset="-122"/>
                <a:ea typeface="微软雅黑" panose="020B0503020204020204" pitchFamily="34" charset="-122"/>
              </a:rPr>
              <a:t>税务主管部门项目登记</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20" name="流程图: 过程 19"/>
          <p:cNvSpPr/>
          <p:nvPr/>
        </p:nvSpPr>
        <p:spPr>
          <a:xfrm>
            <a:off x="2237554" y="5764700"/>
            <a:ext cx="2928958" cy="714380"/>
          </a:xfrm>
          <a:prstGeom prst="flowChartProcess">
            <a:avLst/>
          </a:prstGeom>
          <a:solidFill>
            <a:schemeClr val="bg1">
              <a:alpha val="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latin typeface="微软雅黑" panose="020B0503020204020204" pitchFamily="34" charset="-122"/>
                <a:ea typeface="微软雅黑" panose="020B0503020204020204" pitchFamily="34" charset="-122"/>
              </a:rPr>
              <a:t>汇算清缴</a:t>
            </a:r>
            <a:r>
              <a:rPr lang="en-US" altLang="zh-CN" dirty="0" smtClean="0">
                <a:solidFill>
                  <a:srgbClr val="FF0000"/>
                </a:solidFill>
                <a:latin typeface="微软雅黑" panose="020B0503020204020204" pitchFamily="34" charset="-122"/>
                <a:ea typeface="微软雅黑" panose="020B0503020204020204" pitchFamily="34" charset="-122"/>
              </a:rPr>
              <a:t>-</a:t>
            </a:r>
            <a:r>
              <a:rPr lang="zh-CN" altLang="en-US" dirty="0" smtClean="0">
                <a:solidFill>
                  <a:srgbClr val="FF0000"/>
                </a:solidFill>
                <a:latin typeface="微软雅黑" panose="020B0503020204020204" pitchFamily="34" charset="-122"/>
                <a:ea typeface="微软雅黑" panose="020B0503020204020204" pitchFamily="34" charset="-122"/>
              </a:rPr>
              <a:t>加计扣除</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21" name="下箭头 20"/>
          <p:cNvSpPr/>
          <p:nvPr/>
        </p:nvSpPr>
        <p:spPr>
          <a:xfrm>
            <a:off x="3594876" y="2478552"/>
            <a:ext cx="142876"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下箭头 21"/>
          <p:cNvSpPr/>
          <p:nvPr/>
        </p:nvSpPr>
        <p:spPr>
          <a:xfrm>
            <a:off x="3594876" y="3835874"/>
            <a:ext cx="142876"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下箭头 22"/>
          <p:cNvSpPr/>
          <p:nvPr/>
        </p:nvSpPr>
        <p:spPr>
          <a:xfrm>
            <a:off x="3594876" y="5264634"/>
            <a:ext cx="142876"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右箭头 23"/>
          <p:cNvSpPr/>
          <p:nvPr/>
        </p:nvSpPr>
        <p:spPr>
          <a:xfrm>
            <a:off x="5452264" y="3192932"/>
            <a:ext cx="482206" cy="285752"/>
          </a:xfrm>
          <a:prstGeom prst="right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6"/>
          <p:cNvSpPr txBox="1"/>
          <p:nvPr/>
        </p:nvSpPr>
        <p:spPr>
          <a:xfrm>
            <a:off x="6238082" y="2478552"/>
            <a:ext cx="461665" cy="1714512"/>
          </a:xfrm>
          <a:prstGeom prst="rect">
            <a:avLst/>
          </a:prstGeom>
          <a:noFill/>
        </p:spPr>
        <p:txBody>
          <a:bodyPr vert="eaVert" wrap="square" rtlCol="0">
            <a:spAutoFit/>
          </a:bodyPr>
          <a:lstStyle/>
          <a:p>
            <a:r>
              <a:rPr lang="zh-CN" altLang="en-US" dirty="0" smtClean="0">
                <a:latin typeface="微软雅黑" panose="020B0503020204020204" pitchFamily="34" charset="-122"/>
                <a:ea typeface="微软雅黑" panose="020B0503020204020204" pitchFamily="34" charset="-122"/>
              </a:rPr>
              <a:t>研发项目确认书</a:t>
            </a:r>
            <a:endParaRPr lang="zh-CN" altLang="en-US" dirty="0">
              <a:latin typeface="微软雅黑" panose="020B0503020204020204" pitchFamily="34" charset="-122"/>
              <a:ea typeface="微软雅黑" panose="020B0503020204020204" pitchFamily="34" charset="-122"/>
            </a:endParaRPr>
          </a:p>
        </p:txBody>
      </p:sp>
      <p:sp>
        <p:nvSpPr>
          <p:cNvPr id="26" name="右箭头 25"/>
          <p:cNvSpPr/>
          <p:nvPr/>
        </p:nvSpPr>
        <p:spPr>
          <a:xfrm rot="10800000">
            <a:off x="1677208" y="4621692"/>
            <a:ext cx="444508" cy="285752"/>
          </a:xfrm>
          <a:prstGeom prst="right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6"/>
          <p:cNvSpPr txBox="1"/>
          <p:nvPr/>
        </p:nvSpPr>
        <p:spPr>
          <a:xfrm>
            <a:off x="977068" y="3692998"/>
            <a:ext cx="461665" cy="2214578"/>
          </a:xfrm>
          <a:prstGeom prst="rect">
            <a:avLst/>
          </a:prstGeom>
          <a:noFill/>
        </p:spPr>
        <p:txBody>
          <a:bodyPr vert="eaVert" wrap="square" rtlCol="0">
            <a:spAutoFit/>
          </a:bodyPr>
          <a:lstStyle/>
          <a:p>
            <a:r>
              <a:rPr lang="zh-CN" altLang="en-US" dirty="0" smtClean="0">
                <a:latin typeface="微软雅黑" panose="020B0503020204020204" pitchFamily="34" charset="-122"/>
                <a:ea typeface="微软雅黑" panose="020B0503020204020204" pitchFamily="34" charset="-122"/>
              </a:rPr>
              <a:t>研发项目信息告知书</a:t>
            </a:r>
            <a:endParaRPr lang="zh-CN" altLang="en-US"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79966" y="1791040"/>
            <a:ext cx="0" cy="4804587"/>
          </a:xfrm>
          <a:prstGeom prst="line">
            <a:avLst/>
          </a:prstGeom>
          <a:ln>
            <a:solidFill>
              <a:schemeClr val="accent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3533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22" presetClass="entr" presetSubtype="1" fill="hold" nodeType="withEffect">
                                  <p:stCondLst>
                                    <p:cond delay="40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1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itchFamily="34" charset="-122"/>
                <a:ea typeface="微软雅黑" pitchFamily="34" charset="-122"/>
                <a:cs typeface="华文黑体" pitchFamily="2" charset="-122"/>
              </a:rPr>
              <a:t>项目备案</a:t>
            </a:r>
            <a:endParaRPr lang="zh-CN" altLang="en-US" sz="2800" dirty="0">
              <a:solidFill>
                <a:schemeClr val="bg1"/>
              </a:solidFill>
              <a:latin typeface="微软雅黑" pitchFamily="34" charset="-122"/>
              <a:ea typeface="微软雅黑" pitchFamily="34" charset="-122"/>
              <a:cs typeface="华文黑体" pitchFamily="2" charset="-122"/>
            </a:endParaRPr>
          </a:p>
        </p:txBody>
      </p:sp>
      <p:sp>
        <p:nvSpPr>
          <p:cNvPr id="4" name="TextBox 3"/>
          <p:cNvSpPr txBox="1"/>
          <p:nvPr/>
        </p:nvSpPr>
        <p:spPr>
          <a:xfrm>
            <a:off x="1153550" y="1167618"/>
            <a:ext cx="7695028" cy="338554"/>
          </a:xfrm>
          <a:prstGeom prst="rect">
            <a:avLst/>
          </a:prstGeom>
          <a:noFill/>
        </p:spPr>
        <p:txBody>
          <a:bodyPr wrap="square" rtlCol="0">
            <a:spAutoFit/>
          </a:bodyPr>
          <a:lstStyle/>
          <a:p>
            <a:r>
              <a:rPr lang="zh-CN" altLang="en-US" sz="1600" dirty="0">
                <a:solidFill>
                  <a:schemeClr val="tx1">
                    <a:lumMod val="50000"/>
                    <a:lumOff val="50000"/>
                  </a:schemeClr>
                </a:solidFill>
                <a:latin typeface="微软雅黑" pitchFamily="34" charset="-122"/>
                <a:ea typeface="微软雅黑" pitchFamily="34" charset="-122"/>
              </a:rPr>
              <a:t>加计扣除办理程序</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项目备案确认</a:t>
            </a:r>
          </a:p>
        </p:txBody>
      </p:sp>
      <p:cxnSp>
        <p:nvCxnSpPr>
          <p:cNvPr id="9" name="直接连接符 8"/>
          <p:cNvCxnSpPr/>
          <p:nvPr/>
        </p:nvCxnSpPr>
        <p:spPr>
          <a:xfrm>
            <a:off x="7079966" y="1791040"/>
            <a:ext cx="0" cy="4804587"/>
          </a:xfrm>
          <a:prstGeom prst="line">
            <a:avLst/>
          </a:prstGeom>
          <a:ln>
            <a:solidFill>
              <a:schemeClr val="accent1"/>
            </a:solidFill>
            <a:prstDash val="dashDot"/>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8620" y="2354523"/>
            <a:ext cx="6026414" cy="4524315"/>
          </a:xfrm>
          <a:prstGeom prst="rect">
            <a:avLst/>
          </a:prstGeom>
          <a:noFill/>
        </p:spPr>
        <p:txBody>
          <a:bodyPr wrap="square" rtlCol="0">
            <a:spAutoFit/>
          </a:bodyPr>
          <a:lstStyle/>
          <a:p>
            <a:pPr algn="just">
              <a:lnSpc>
                <a:spcPct val="150000"/>
              </a:lnSpc>
            </a:pPr>
            <a:r>
              <a:rPr lang="en-US" altLang="zh-CN" sz="1600" dirty="0" smtClean="0">
                <a:latin typeface="微软雅黑" panose="020B0503020204020204" pitchFamily="34" charset="-122"/>
                <a:ea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rPr>
              <a:t>、</a:t>
            </a:r>
            <a:r>
              <a:rPr lang="en-US" altLang="zh-CN" sz="1600" b="1"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企业研究开发项目确认书</a:t>
            </a:r>
            <a:r>
              <a:rPr lang="en-US" altLang="zh-CN" sz="1600" b="1"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，一式三份，一份科技部门留存，一份申报企业留存，一份报送同级税务主管部门。可直接在系统中填写。</a:t>
            </a:r>
            <a:endParaRPr lang="en-US" altLang="zh-CN" sz="1600" dirty="0" smtClean="0">
              <a:latin typeface="微软雅黑" panose="020B0503020204020204" pitchFamily="34" charset="-122"/>
              <a:ea typeface="微软雅黑" panose="020B0503020204020204" pitchFamily="34" charset="-122"/>
            </a:endParaRPr>
          </a:p>
          <a:p>
            <a:pPr algn="just">
              <a:lnSpc>
                <a:spcPct val="150000"/>
              </a:lnSpc>
            </a:pPr>
            <a:r>
              <a:rPr lang="en-US" altLang="zh-CN" sz="1600" dirty="0" smtClean="0">
                <a:latin typeface="微软雅黑" panose="020B0503020204020204" pitchFamily="34" charset="-122"/>
                <a:ea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rPr>
              <a:t>、上传的附件清单：</a:t>
            </a:r>
            <a:endParaRPr lang="en-US" altLang="zh-CN" sz="1600" dirty="0" smtClean="0">
              <a:latin typeface="微软雅黑" panose="020B0503020204020204" pitchFamily="34" charset="-122"/>
              <a:ea typeface="微软雅黑" panose="020B0503020204020204" pitchFamily="34" charset="-122"/>
            </a:endParaRPr>
          </a:p>
          <a:p>
            <a:pPr algn="just">
              <a:lnSpc>
                <a:spcPct val="150000"/>
              </a:lnSpc>
            </a:pPr>
            <a:r>
              <a:rPr lang="zh-CN" altLang="en-US"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rPr>
              <a:t>）</a:t>
            </a:r>
            <a:r>
              <a:rPr lang="en-US" altLang="zh-CN" sz="1600" b="1"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江苏省企业研发项目情况表</a:t>
            </a:r>
            <a:r>
              <a:rPr lang="en-US" altLang="zh-CN" sz="1600" b="1"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（分自行开发、委托开发、合作开发、集中开发</a:t>
            </a:r>
          </a:p>
          <a:p>
            <a:pPr algn="just">
              <a:lnSpc>
                <a:spcPct val="150000"/>
              </a:lnSpc>
            </a:pPr>
            <a:r>
              <a:rPr lang="zh-CN" altLang="en-US" sz="1600" dirty="0" smtClean="0">
                <a:solidFill>
                  <a:srgbClr val="0EADE7"/>
                </a:solidFill>
                <a:latin typeface="微软雅黑" panose="020B0503020204020204" pitchFamily="34" charset="-122"/>
                <a:ea typeface="微软雅黑" panose="020B0503020204020204" pitchFamily="34" charset="-122"/>
              </a:rPr>
              <a:t>（</a:t>
            </a:r>
            <a:r>
              <a:rPr lang="en-US" altLang="zh-CN" sz="1600" dirty="0" smtClean="0">
                <a:solidFill>
                  <a:srgbClr val="0EADE7"/>
                </a:solidFill>
                <a:latin typeface="微软雅黑" panose="020B0503020204020204" pitchFamily="34" charset="-122"/>
                <a:ea typeface="微软雅黑" panose="020B0503020204020204" pitchFamily="34" charset="-122"/>
              </a:rPr>
              <a:t>2</a:t>
            </a:r>
            <a:r>
              <a:rPr lang="zh-CN" altLang="en-US" sz="1600" dirty="0" smtClean="0">
                <a:solidFill>
                  <a:srgbClr val="0EADE7"/>
                </a:solidFill>
                <a:latin typeface="微软雅黑" panose="020B0503020204020204" pitchFamily="34" charset="-122"/>
                <a:ea typeface="微软雅黑" panose="020B0503020204020204" pitchFamily="34" charset="-122"/>
              </a:rPr>
              <a:t>）</a:t>
            </a:r>
            <a:r>
              <a:rPr lang="en-US" altLang="zh-CN" sz="1600" dirty="0" smtClean="0">
                <a:solidFill>
                  <a:srgbClr val="0EADE7"/>
                </a:solidFill>
                <a:latin typeface="微软雅黑" panose="020B0503020204020204" pitchFamily="34" charset="-122"/>
                <a:ea typeface="微软雅黑" panose="020B0503020204020204" pitchFamily="34" charset="-122"/>
              </a:rPr>
              <a:t>《</a:t>
            </a:r>
            <a:r>
              <a:rPr lang="zh-CN" altLang="en-US" sz="1600" dirty="0" smtClean="0">
                <a:solidFill>
                  <a:srgbClr val="0EADE7"/>
                </a:solidFill>
                <a:latin typeface="微软雅黑" panose="020B0503020204020204" pitchFamily="34" charset="-122"/>
                <a:ea typeface="微软雅黑" panose="020B0503020204020204" pitchFamily="34" charset="-122"/>
              </a:rPr>
              <a:t>企业研究开发费用支出明细表</a:t>
            </a:r>
            <a:r>
              <a:rPr lang="en-US" altLang="zh-CN" sz="1600" dirty="0" smtClean="0">
                <a:solidFill>
                  <a:srgbClr val="0EADE7"/>
                </a:solidFill>
                <a:latin typeface="微软雅黑" panose="020B0503020204020204" pitchFamily="34" charset="-122"/>
                <a:ea typeface="微软雅黑" panose="020B0503020204020204" pitchFamily="34" charset="-122"/>
              </a:rPr>
              <a:t>》</a:t>
            </a:r>
            <a:r>
              <a:rPr lang="zh-CN" altLang="en-US" sz="1600" dirty="0" smtClean="0">
                <a:solidFill>
                  <a:srgbClr val="0EADE7"/>
                </a:solidFill>
                <a:latin typeface="微软雅黑" panose="020B0503020204020204" pitchFamily="34" charset="-122"/>
                <a:ea typeface="微软雅黑" panose="020B0503020204020204" pitchFamily="34" charset="-122"/>
              </a:rPr>
              <a:t>（只要委托关联企业开发项目填报），（其余项目不需填报）</a:t>
            </a:r>
          </a:p>
          <a:p>
            <a:pPr algn="just">
              <a:lnSpc>
                <a:spcPct val="150000"/>
              </a:lnSpc>
            </a:pPr>
            <a:r>
              <a:rPr lang="zh-CN" altLang="en-US"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3</a:t>
            </a:r>
            <a:r>
              <a:rPr lang="zh-CN" altLang="en-US" sz="1600"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上年度财务报告</a:t>
            </a:r>
            <a:endParaRPr lang="en-US" altLang="zh-CN" sz="1600" b="1" dirty="0" smtClean="0">
              <a:latin typeface="微软雅黑" panose="020B0503020204020204" pitchFamily="34" charset="-122"/>
              <a:ea typeface="微软雅黑" panose="020B0503020204020204" pitchFamily="34" charset="-122"/>
            </a:endParaRPr>
          </a:p>
          <a:p>
            <a:pPr algn="just">
              <a:lnSpc>
                <a:spcPct val="150000"/>
              </a:lnSpc>
            </a:pPr>
            <a:r>
              <a:rPr lang="zh-CN" altLang="en-US"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4</a:t>
            </a:r>
            <a:r>
              <a:rPr lang="zh-CN" altLang="en-US" sz="1600" dirty="0" smtClean="0">
                <a:latin typeface="微软雅黑" panose="020B0503020204020204" pitchFamily="34" charset="-122"/>
                <a:ea typeface="微软雅黑" panose="020B0503020204020204" pitchFamily="34" charset="-122"/>
              </a:rPr>
              <a:t>）</a:t>
            </a:r>
            <a:r>
              <a:rPr lang="en-US" altLang="zh-CN" sz="1600" b="1"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企业技术开发项目设计书</a:t>
            </a:r>
            <a:r>
              <a:rPr lang="en-US" altLang="zh-CN" sz="1600" b="1" dirty="0" smtClean="0">
                <a:latin typeface="微软雅黑" panose="020B0503020204020204" pitchFamily="34" charset="-122"/>
                <a:ea typeface="微软雅黑" panose="020B0503020204020204" pitchFamily="34" charset="-122"/>
              </a:rPr>
              <a:t>》</a:t>
            </a:r>
          </a:p>
          <a:p>
            <a:pPr algn="just">
              <a:lnSpc>
                <a:spcPct val="150000"/>
              </a:lnSpc>
            </a:pPr>
            <a:r>
              <a:rPr lang="zh-CN" altLang="en-US"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5</a:t>
            </a:r>
            <a:r>
              <a:rPr lang="zh-CN" altLang="en-US" sz="1600"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企业总经理办公会议或董事会关于研究开发项目立项的决议文件</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838621" y="1772816"/>
            <a:ext cx="2242203" cy="43698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r>
              <a:rPr lang="zh-CN" altLang="en-US" b="1" dirty="0">
                <a:solidFill>
                  <a:schemeClr val="bg1"/>
                </a:solidFill>
                <a:latin typeface="微软雅黑" panose="020B0503020204020204" pitchFamily="34" charset="-122"/>
                <a:ea typeface="微软雅黑" panose="020B0503020204020204" pitchFamily="34" charset="-122"/>
              </a:rPr>
              <a:t>项目备案提交文件？</a:t>
            </a:r>
          </a:p>
        </p:txBody>
      </p:sp>
      <p:sp>
        <p:nvSpPr>
          <p:cNvPr id="12" name="圆角矩形 11"/>
          <p:cNvSpPr/>
          <p:nvPr/>
        </p:nvSpPr>
        <p:spPr>
          <a:xfrm>
            <a:off x="7307415" y="1772816"/>
            <a:ext cx="1711894" cy="455207"/>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r>
              <a:rPr lang="zh-CN" altLang="en-US" b="1" dirty="0" smtClean="0">
                <a:solidFill>
                  <a:schemeClr val="bg1"/>
                </a:solidFill>
                <a:latin typeface="微软雅黑" panose="020B0503020204020204" pitchFamily="34" charset="-122"/>
                <a:ea typeface="微软雅黑" panose="020B0503020204020204" pitchFamily="34" charset="-122"/>
              </a:rPr>
              <a:t>什么时候备案？</a:t>
            </a:r>
          </a:p>
        </p:txBody>
      </p:sp>
      <p:sp>
        <p:nvSpPr>
          <p:cNvPr id="13" name="TextBox 12"/>
          <p:cNvSpPr txBox="1"/>
          <p:nvPr/>
        </p:nvSpPr>
        <p:spPr>
          <a:xfrm>
            <a:off x="7340653" y="2366964"/>
            <a:ext cx="4391802" cy="787523"/>
          </a:xfrm>
          <a:prstGeom prst="rect">
            <a:avLst/>
          </a:prstGeom>
          <a:noFill/>
        </p:spPr>
        <p:txBody>
          <a:bodyPr wrap="square" rtlCol="0">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企业应在研发项目立项</a:t>
            </a:r>
            <a:r>
              <a:rPr lang="zh-CN" altLang="en-US" sz="1600" b="1" dirty="0" smtClean="0">
                <a:solidFill>
                  <a:srgbClr val="FF0000"/>
                </a:solidFill>
                <a:latin typeface="微软雅黑" panose="020B0503020204020204" pitchFamily="34" charset="-122"/>
                <a:ea typeface="微软雅黑" panose="020B0503020204020204" pitchFamily="34" charset="-122"/>
              </a:rPr>
              <a:t>一个月</a:t>
            </a:r>
            <a:r>
              <a:rPr lang="zh-CN" altLang="en-US" sz="1600" b="1" dirty="0" smtClean="0">
                <a:latin typeface="微软雅黑" panose="020B0503020204020204" pitchFamily="34" charset="-122"/>
                <a:ea typeface="微软雅黑" panose="020B0503020204020204" pitchFamily="34" charset="-122"/>
              </a:rPr>
              <a:t>内在昆山市企业研究开发项目确认平台上提出项目备案申请</a:t>
            </a:r>
            <a:endParaRPr lang="zh-CN" altLang="en-US" sz="1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23032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2000"/>
                            </p:stCondLst>
                            <p:childTnLst>
                              <p:par>
                                <p:cTn id="10" presetID="49" presetClass="entr" presetSubtype="0"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childTnLst>
                          </p:cTn>
                        </p:par>
                        <p:par>
                          <p:cTn id="16" fill="hold">
                            <p:stCondLst>
                              <p:cond delay="2500"/>
                            </p:stCondLst>
                            <p:childTnLst>
                              <p:par>
                                <p:cTn id="17" presetID="49" presetClass="entr" presetSubtype="0" decel="10000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style.rotation</p:attrName>
                                        </p:attrNameLst>
                                      </p:cBhvr>
                                      <p:tavLst>
                                        <p:tav tm="0">
                                          <p:val>
                                            <p:fltVal val="360"/>
                                          </p:val>
                                        </p:tav>
                                        <p:tav tm="100000">
                                          <p:val>
                                            <p:fltVal val="0"/>
                                          </p:val>
                                        </p:tav>
                                      </p:tavLst>
                                    </p:anim>
                                    <p:animEffect transition="in" filter="fade">
                                      <p:cBhvr>
                                        <p:cTn id="22" dur="500"/>
                                        <p:tgtEl>
                                          <p:spTgt spid="12"/>
                                        </p:tgtEl>
                                      </p:cBhvr>
                                    </p:animEffect>
                                  </p:childTnLst>
                                </p:cTn>
                              </p:par>
                              <p:par>
                                <p:cTn id="23" presetID="22" presetClass="entr" presetSubtype="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ppt_x</p:attrName>
                                        </p:attrNameLst>
                                      </p:cBhvr>
                                      <p:tavLst>
                                        <p:tav tm="0">
                                          <p:val>
                                            <p:strVal val="#ppt_x-#ppt_w*1.125000"/>
                                          </p:val>
                                        </p:tav>
                                        <p:tav tm="100000">
                                          <p:val>
                                            <p:strVal val="#ppt_x"/>
                                          </p:val>
                                        </p:tav>
                                      </p:tavLst>
                                    </p:anim>
                                    <p:animEffect transition="in" filter="wipe(righ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1"/>
          <p:cNvSpPr txBox="1"/>
          <p:nvPr/>
        </p:nvSpPr>
        <p:spPr>
          <a:xfrm>
            <a:off x="1485265" y="85090"/>
            <a:ext cx="1643399" cy="523220"/>
          </a:xfrm>
          <a:prstGeom prst="rect">
            <a:avLst/>
          </a:prstGeom>
          <a:noFill/>
        </p:spPr>
        <p:txBody>
          <a:bodyPr wrap="non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目       录</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8" name="文本框 4"/>
          <p:cNvSpPr txBox="1"/>
          <p:nvPr/>
        </p:nvSpPr>
        <p:spPr>
          <a:xfrm>
            <a:off x="389113" y="39329"/>
            <a:ext cx="461665" cy="760786"/>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总   览</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32" name="组合 1"/>
          <p:cNvGrpSpPr>
            <a:grpSpLocks/>
          </p:cNvGrpSpPr>
          <p:nvPr/>
        </p:nvGrpSpPr>
        <p:grpSpPr bwMode="auto">
          <a:xfrm>
            <a:off x="2539244" y="1965473"/>
            <a:ext cx="1501775" cy="461962"/>
            <a:chOff x="0" y="0"/>
            <a:chExt cx="1501775" cy="461665"/>
          </a:xfrm>
          <a:solidFill>
            <a:schemeClr val="accent1"/>
          </a:solidFill>
        </p:grpSpPr>
        <p:sp>
          <p:nvSpPr>
            <p:cNvPr id="33" name="Freeform 5"/>
            <p:cNvSpPr>
              <a:spLocks/>
            </p:cNvSpPr>
            <p:nvPr/>
          </p:nvSpPr>
          <p:spPr bwMode="auto">
            <a:xfrm>
              <a:off x="0" y="12651"/>
              <a:ext cx="1501775" cy="446088"/>
            </a:xfrm>
            <a:custGeom>
              <a:avLst/>
              <a:gdLst>
                <a:gd name="T0" fmla="*/ 2147483647 w 2806"/>
                <a:gd name="T1" fmla="*/ 0 h 818"/>
                <a:gd name="T2" fmla="*/ 2147483647 w 2806"/>
                <a:gd name="T3" fmla="*/ 0 h 818"/>
                <a:gd name="T4" fmla="*/ 2147483647 w 2806"/>
                <a:gd name="T5" fmla="*/ 2147483647 h 818"/>
                <a:gd name="T6" fmla="*/ 2147483647 w 2806"/>
                <a:gd name="T7" fmla="*/ 2147483647 h 818"/>
                <a:gd name="T8" fmla="*/ 2147483647 w 2806"/>
                <a:gd name="T9" fmla="*/ 2147483647 h 818"/>
                <a:gd name="T10" fmla="*/ 2147483647 w 2806"/>
                <a:gd name="T11" fmla="*/ 2147483647 h 818"/>
                <a:gd name="T12" fmla="*/ 2147483647 w 2806"/>
                <a:gd name="T13" fmla="*/ 2147483647 h 818"/>
                <a:gd name="T14" fmla="*/ 2147483647 w 2806"/>
                <a:gd name="T15" fmla="*/ 2147483647 h 818"/>
                <a:gd name="T16" fmla="*/ 2147483647 w 2806"/>
                <a:gd name="T17" fmla="*/ 2147483647 h 818"/>
                <a:gd name="T18" fmla="*/ 2147483647 w 2806"/>
                <a:gd name="T19" fmla="*/ 2147483647 h 818"/>
                <a:gd name="T20" fmla="*/ 2147483647 w 2806"/>
                <a:gd name="T21" fmla="*/ 2147483647 h 818"/>
                <a:gd name="T22" fmla="*/ 0 w 2806"/>
                <a:gd name="T23" fmla="*/ 2147483647 h 818"/>
                <a:gd name="T24" fmla="*/ 0 w 2806"/>
                <a:gd name="T25" fmla="*/ 2147483647 h 818"/>
                <a:gd name="T26" fmla="*/ 2147483647 w 2806"/>
                <a:gd name="T27" fmla="*/ 0 h 8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6" h="818">
                  <a:moveTo>
                    <a:pt x="146" y="0"/>
                  </a:moveTo>
                  <a:lnTo>
                    <a:pt x="2386" y="0"/>
                  </a:lnTo>
                  <a:cubicBezTo>
                    <a:pt x="2467" y="0"/>
                    <a:pt x="2532" y="66"/>
                    <a:pt x="2532" y="146"/>
                  </a:cubicBezTo>
                  <a:lnTo>
                    <a:pt x="2532" y="178"/>
                  </a:lnTo>
                  <a:lnTo>
                    <a:pt x="2660" y="280"/>
                  </a:lnTo>
                  <a:lnTo>
                    <a:pt x="2806" y="395"/>
                  </a:lnTo>
                  <a:lnTo>
                    <a:pt x="2660" y="510"/>
                  </a:lnTo>
                  <a:lnTo>
                    <a:pt x="2532" y="611"/>
                  </a:lnTo>
                  <a:lnTo>
                    <a:pt x="2532" y="672"/>
                  </a:lnTo>
                  <a:cubicBezTo>
                    <a:pt x="2532" y="752"/>
                    <a:pt x="2466" y="818"/>
                    <a:pt x="2386" y="818"/>
                  </a:cubicBezTo>
                  <a:lnTo>
                    <a:pt x="146" y="818"/>
                  </a:lnTo>
                  <a:cubicBezTo>
                    <a:pt x="66" y="818"/>
                    <a:pt x="0" y="752"/>
                    <a:pt x="0" y="672"/>
                  </a:cubicBezTo>
                  <a:lnTo>
                    <a:pt x="0" y="146"/>
                  </a:lnTo>
                  <a:cubicBezTo>
                    <a:pt x="0" y="66"/>
                    <a:pt x="66" y="0"/>
                    <a:pt x="14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4" name="TextBox 43"/>
            <p:cNvSpPr txBox="1">
              <a:spLocks noChangeArrowheads="1"/>
            </p:cNvSpPr>
            <p:nvPr/>
          </p:nvSpPr>
          <p:spPr bwMode="auto">
            <a:xfrm>
              <a:off x="58283" y="0"/>
              <a:ext cx="1175094" cy="46166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zh-CN" altLang="en-US" sz="2400" b="1" dirty="0">
                  <a:solidFill>
                    <a:schemeClr val="bg1"/>
                  </a:solidFill>
                  <a:latin typeface="微软雅黑" pitchFamily="34" charset="-122"/>
                  <a:ea typeface="微软雅黑" pitchFamily="34" charset="-122"/>
                </a:rPr>
                <a:t>第一章</a:t>
              </a:r>
            </a:p>
          </p:txBody>
        </p:sp>
      </p:grpSp>
      <p:sp>
        <p:nvSpPr>
          <p:cNvPr id="35" name="TextBox 44"/>
          <p:cNvSpPr txBox="1">
            <a:spLocks noChangeArrowheads="1"/>
          </p:cNvSpPr>
          <p:nvPr/>
        </p:nvSpPr>
        <p:spPr bwMode="auto">
          <a:xfrm>
            <a:off x="4237869" y="1251722"/>
            <a:ext cx="560951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研究开发项目加计扣除最新政策</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6" name="直接连接符 7"/>
          <p:cNvCxnSpPr>
            <a:cxnSpLocks noChangeShapeType="1"/>
          </p:cNvCxnSpPr>
          <p:nvPr/>
        </p:nvCxnSpPr>
        <p:spPr bwMode="auto">
          <a:xfrm>
            <a:off x="4121982" y="1239022"/>
            <a:ext cx="0" cy="1836853"/>
          </a:xfrm>
          <a:prstGeom prst="line">
            <a:avLst/>
          </a:prstGeom>
          <a:noFill/>
          <a:ln w="9525">
            <a:solidFill>
              <a:schemeClr val="accent1">
                <a:lumMod val="60000"/>
                <a:lumOff val="4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37" name="组合 2"/>
          <p:cNvGrpSpPr>
            <a:grpSpLocks/>
          </p:cNvGrpSpPr>
          <p:nvPr/>
        </p:nvGrpSpPr>
        <p:grpSpPr bwMode="auto">
          <a:xfrm>
            <a:off x="2539244" y="3823053"/>
            <a:ext cx="1501775" cy="460375"/>
            <a:chOff x="0" y="0"/>
            <a:chExt cx="1501775" cy="461665"/>
          </a:xfrm>
          <a:solidFill>
            <a:schemeClr val="accent1"/>
          </a:solidFill>
        </p:grpSpPr>
        <p:sp>
          <p:nvSpPr>
            <p:cNvPr id="44" name="Freeform 5"/>
            <p:cNvSpPr>
              <a:spLocks/>
            </p:cNvSpPr>
            <p:nvPr/>
          </p:nvSpPr>
          <p:spPr bwMode="auto">
            <a:xfrm>
              <a:off x="0" y="12651"/>
              <a:ext cx="1501775" cy="446088"/>
            </a:xfrm>
            <a:custGeom>
              <a:avLst/>
              <a:gdLst>
                <a:gd name="T0" fmla="*/ 2147483647 w 2806"/>
                <a:gd name="T1" fmla="*/ 0 h 818"/>
                <a:gd name="T2" fmla="*/ 2147483647 w 2806"/>
                <a:gd name="T3" fmla="*/ 0 h 818"/>
                <a:gd name="T4" fmla="*/ 2147483647 w 2806"/>
                <a:gd name="T5" fmla="*/ 2147483647 h 818"/>
                <a:gd name="T6" fmla="*/ 2147483647 w 2806"/>
                <a:gd name="T7" fmla="*/ 2147483647 h 818"/>
                <a:gd name="T8" fmla="*/ 2147483647 w 2806"/>
                <a:gd name="T9" fmla="*/ 2147483647 h 818"/>
                <a:gd name="T10" fmla="*/ 2147483647 w 2806"/>
                <a:gd name="T11" fmla="*/ 2147483647 h 818"/>
                <a:gd name="T12" fmla="*/ 2147483647 w 2806"/>
                <a:gd name="T13" fmla="*/ 2147483647 h 818"/>
                <a:gd name="T14" fmla="*/ 2147483647 w 2806"/>
                <a:gd name="T15" fmla="*/ 2147483647 h 818"/>
                <a:gd name="T16" fmla="*/ 2147483647 w 2806"/>
                <a:gd name="T17" fmla="*/ 2147483647 h 818"/>
                <a:gd name="T18" fmla="*/ 2147483647 w 2806"/>
                <a:gd name="T19" fmla="*/ 2147483647 h 818"/>
                <a:gd name="T20" fmla="*/ 2147483647 w 2806"/>
                <a:gd name="T21" fmla="*/ 2147483647 h 818"/>
                <a:gd name="T22" fmla="*/ 0 w 2806"/>
                <a:gd name="T23" fmla="*/ 2147483647 h 818"/>
                <a:gd name="T24" fmla="*/ 0 w 2806"/>
                <a:gd name="T25" fmla="*/ 2147483647 h 818"/>
                <a:gd name="T26" fmla="*/ 2147483647 w 2806"/>
                <a:gd name="T27" fmla="*/ 0 h 8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6" h="818">
                  <a:moveTo>
                    <a:pt x="146" y="0"/>
                  </a:moveTo>
                  <a:lnTo>
                    <a:pt x="2386" y="0"/>
                  </a:lnTo>
                  <a:cubicBezTo>
                    <a:pt x="2467" y="0"/>
                    <a:pt x="2532" y="66"/>
                    <a:pt x="2532" y="146"/>
                  </a:cubicBezTo>
                  <a:lnTo>
                    <a:pt x="2532" y="178"/>
                  </a:lnTo>
                  <a:lnTo>
                    <a:pt x="2660" y="280"/>
                  </a:lnTo>
                  <a:lnTo>
                    <a:pt x="2806" y="395"/>
                  </a:lnTo>
                  <a:lnTo>
                    <a:pt x="2660" y="510"/>
                  </a:lnTo>
                  <a:lnTo>
                    <a:pt x="2532" y="611"/>
                  </a:lnTo>
                  <a:lnTo>
                    <a:pt x="2532" y="672"/>
                  </a:lnTo>
                  <a:cubicBezTo>
                    <a:pt x="2532" y="752"/>
                    <a:pt x="2466" y="818"/>
                    <a:pt x="2386" y="818"/>
                  </a:cubicBezTo>
                  <a:lnTo>
                    <a:pt x="146" y="818"/>
                  </a:lnTo>
                  <a:cubicBezTo>
                    <a:pt x="66" y="818"/>
                    <a:pt x="0" y="752"/>
                    <a:pt x="0" y="672"/>
                  </a:cubicBezTo>
                  <a:lnTo>
                    <a:pt x="0" y="146"/>
                  </a:lnTo>
                  <a:cubicBezTo>
                    <a:pt x="0" y="66"/>
                    <a:pt x="66" y="0"/>
                    <a:pt x="14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45" name="TextBox 52"/>
            <p:cNvSpPr txBox="1">
              <a:spLocks noChangeArrowheads="1"/>
            </p:cNvSpPr>
            <p:nvPr/>
          </p:nvSpPr>
          <p:spPr bwMode="auto">
            <a:xfrm>
              <a:off x="58283" y="0"/>
              <a:ext cx="1175094" cy="46166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zh-CN" altLang="en-US" sz="2400" b="1" dirty="0">
                  <a:solidFill>
                    <a:schemeClr val="bg1"/>
                  </a:solidFill>
                  <a:latin typeface="微软雅黑" pitchFamily="34" charset="-122"/>
                  <a:ea typeface="微软雅黑" pitchFamily="34" charset="-122"/>
                </a:rPr>
                <a:t>第二章</a:t>
              </a:r>
            </a:p>
          </p:txBody>
        </p:sp>
      </p:grpSp>
      <p:sp>
        <p:nvSpPr>
          <p:cNvPr id="46" name="TextBox 53"/>
          <p:cNvSpPr txBox="1">
            <a:spLocks noChangeArrowheads="1"/>
          </p:cNvSpPr>
          <p:nvPr/>
        </p:nvSpPr>
        <p:spPr bwMode="auto">
          <a:xfrm>
            <a:off x="4237869" y="3564969"/>
            <a:ext cx="560951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研究开发项目加</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计</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扣除申请流程</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2" name="组合 3"/>
          <p:cNvGrpSpPr>
            <a:grpSpLocks/>
          </p:cNvGrpSpPr>
          <p:nvPr/>
        </p:nvGrpSpPr>
        <p:grpSpPr bwMode="auto">
          <a:xfrm>
            <a:off x="2539244" y="5135053"/>
            <a:ext cx="1501775" cy="461962"/>
            <a:chOff x="0" y="0"/>
            <a:chExt cx="1501775" cy="461665"/>
          </a:xfrm>
          <a:solidFill>
            <a:schemeClr val="accent1"/>
          </a:solidFill>
        </p:grpSpPr>
        <p:sp>
          <p:nvSpPr>
            <p:cNvPr id="53" name="Freeform 5"/>
            <p:cNvSpPr>
              <a:spLocks/>
            </p:cNvSpPr>
            <p:nvPr/>
          </p:nvSpPr>
          <p:spPr bwMode="auto">
            <a:xfrm>
              <a:off x="0" y="12651"/>
              <a:ext cx="1501775" cy="446088"/>
            </a:xfrm>
            <a:custGeom>
              <a:avLst/>
              <a:gdLst>
                <a:gd name="T0" fmla="*/ 2147483647 w 2806"/>
                <a:gd name="T1" fmla="*/ 0 h 818"/>
                <a:gd name="T2" fmla="*/ 2147483647 w 2806"/>
                <a:gd name="T3" fmla="*/ 0 h 818"/>
                <a:gd name="T4" fmla="*/ 2147483647 w 2806"/>
                <a:gd name="T5" fmla="*/ 2147483647 h 818"/>
                <a:gd name="T6" fmla="*/ 2147483647 w 2806"/>
                <a:gd name="T7" fmla="*/ 2147483647 h 818"/>
                <a:gd name="T8" fmla="*/ 2147483647 w 2806"/>
                <a:gd name="T9" fmla="*/ 2147483647 h 818"/>
                <a:gd name="T10" fmla="*/ 2147483647 w 2806"/>
                <a:gd name="T11" fmla="*/ 2147483647 h 818"/>
                <a:gd name="T12" fmla="*/ 2147483647 w 2806"/>
                <a:gd name="T13" fmla="*/ 2147483647 h 818"/>
                <a:gd name="T14" fmla="*/ 2147483647 w 2806"/>
                <a:gd name="T15" fmla="*/ 2147483647 h 818"/>
                <a:gd name="T16" fmla="*/ 2147483647 w 2806"/>
                <a:gd name="T17" fmla="*/ 2147483647 h 818"/>
                <a:gd name="T18" fmla="*/ 2147483647 w 2806"/>
                <a:gd name="T19" fmla="*/ 2147483647 h 818"/>
                <a:gd name="T20" fmla="*/ 2147483647 w 2806"/>
                <a:gd name="T21" fmla="*/ 2147483647 h 818"/>
                <a:gd name="T22" fmla="*/ 0 w 2806"/>
                <a:gd name="T23" fmla="*/ 2147483647 h 818"/>
                <a:gd name="T24" fmla="*/ 0 w 2806"/>
                <a:gd name="T25" fmla="*/ 2147483647 h 818"/>
                <a:gd name="T26" fmla="*/ 2147483647 w 2806"/>
                <a:gd name="T27" fmla="*/ 0 h 8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6" h="818">
                  <a:moveTo>
                    <a:pt x="146" y="0"/>
                  </a:moveTo>
                  <a:lnTo>
                    <a:pt x="2386" y="0"/>
                  </a:lnTo>
                  <a:cubicBezTo>
                    <a:pt x="2467" y="0"/>
                    <a:pt x="2532" y="66"/>
                    <a:pt x="2532" y="146"/>
                  </a:cubicBezTo>
                  <a:lnTo>
                    <a:pt x="2532" y="178"/>
                  </a:lnTo>
                  <a:lnTo>
                    <a:pt x="2660" y="280"/>
                  </a:lnTo>
                  <a:lnTo>
                    <a:pt x="2806" y="395"/>
                  </a:lnTo>
                  <a:lnTo>
                    <a:pt x="2660" y="510"/>
                  </a:lnTo>
                  <a:lnTo>
                    <a:pt x="2532" y="611"/>
                  </a:lnTo>
                  <a:lnTo>
                    <a:pt x="2532" y="672"/>
                  </a:lnTo>
                  <a:cubicBezTo>
                    <a:pt x="2532" y="752"/>
                    <a:pt x="2466" y="818"/>
                    <a:pt x="2386" y="818"/>
                  </a:cubicBezTo>
                  <a:lnTo>
                    <a:pt x="146" y="818"/>
                  </a:lnTo>
                  <a:cubicBezTo>
                    <a:pt x="66" y="818"/>
                    <a:pt x="0" y="752"/>
                    <a:pt x="0" y="672"/>
                  </a:cubicBezTo>
                  <a:lnTo>
                    <a:pt x="0" y="146"/>
                  </a:lnTo>
                  <a:cubicBezTo>
                    <a:pt x="0" y="66"/>
                    <a:pt x="66" y="0"/>
                    <a:pt x="14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60" name="TextBox 63"/>
            <p:cNvSpPr txBox="1">
              <a:spLocks noChangeArrowheads="1"/>
            </p:cNvSpPr>
            <p:nvPr/>
          </p:nvSpPr>
          <p:spPr bwMode="auto">
            <a:xfrm>
              <a:off x="58283" y="0"/>
              <a:ext cx="1175094" cy="46166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zh-CN" altLang="en-US" sz="2400" b="1" dirty="0">
                  <a:solidFill>
                    <a:schemeClr val="bg1"/>
                  </a:solidFill>
                  <a:latin typeface="微软雅黑" pitchFamily="34" charset="-122"/>
                  <a:ea typeface="微软雅黑" pitchFamily="34" charset="-122"/>
                </a:rPr>
                <a:t>第三章</a:t>
              </a:r>
            </a:p>
          </p:txBody>
        </p:sp>
      </p:grpSp>
      <p:sp>
        <p:nvSpPr>
          <p:cNvPr id="64" name="TextBox 64"/>
          <p:cNvSpPr txBox="1">
            <a:spLocks noChangeArrowheads="1"/>
          </p:cNvSpPr>
          <p:nvPr/>
        </p:nvSpPr>
        <p:spPr bwMode="auto">
          <a:xfrm>
            <a:off x="4237869" y="4992989"/>
            <a:ext cx="560951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研究开发项目加计扣除常见问题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65" name="直接连接符 73"/>
          <p:cNvCxnSpPr>
            <a:cxnSpLocks noChangeShapeType="1"/>
          </p:cNvCxnSpPr>
          <p:nvPr/>
        </p:nvCxnSpPr>
        <p:spPr bwMode="auto">
          <a:xfrm>
            <a:off x="4140658" y="3619904"/>
            <a:ext cx="0" cy="743648"/>
          </a:xfrm>
          <a:prstGeom prst="line">
            <a:avLst/>
          </a:prstGeom>
          <a:noFill/>
          <a:ln w="9525">
            <a:solidFill>
              <a:schemeClr val="accent1">
                <a:lumMod val="60000"/>
                <a:lumOff val="4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6" name="直接连接符 7"/>
          <p:cNvCxnSpPr>
            <a:cxnSpLocks noChangeShapeType="1"/>
          </p:cNvCxnSpPr>
          <p:nvPr/>
        </p:nvCxnSpPr>
        <p:spPr bwMode="auto">
          <a:xfrm>
            <a:off x="4122037" y="4961028"/>
            <a:ext cx="0" cy="823912"/>
          </a:xfrm>
          <a:prstGeom prst="line">
            <a:avLst/>
          </a:prstGeom>
          <a:noFill/>
          <a:ln w="9525">
            <a:solidFill>
              <a:schemeClr val="accent1">
                <a:lumMod val="60000"/>
                <a:lumOff val="4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67" name="组合 66"/>
          <p:cNvGrpSpPr/>
          <p:nvPr/>
        </p:nvGrpSpPr>
        <p:grpSpPr>
          <a:xfrm>
            <a:off x="4253525" y="5385102"/>
            <a:ext cx="3976075" cy="422686"/>
            <a:chOff x="4253525" y="5005470"/>
            <a:chExt cx="3976075" cy="422686"/>
          </a:xfrm>
        </p:grpSpPr>
        <p:grpSp>
          <p:nvGrpSpPr>
            <p:cNvPr id="68" name="组合 8"/>
            <p:cNvGrpSpPr>
              <a:grpSpLocks/>
            </p:cNvGrpSpPr>
            <p:nvPr/>
          </p:nvGrpSpPr>
          <p:grpSpPr bwMode="auto">
            <a:xfrm>
              <a:off x="4253525" y="5005470"/>
              <a:ext cx="2690624" cy="418191"/>
              <a:chOff x="14069" y="0"/>
              <a:chExt cx="2690894" cy="418306"/>
            </a:xfrm>
          </p:grpSpPr>
          <p:sp>
            <p:nvSpPr>
              <p:cNvPr id="72" name="TextBox 72"/>
              <p:cNvSpPr txBox="1">
                <a:spLocks noChangeArrowheads="1"/>
              </p:cNvSpPr>
              <p:nvPr/>
            </p:nvSpPr>
            <p:spPr bwMode="auto">
              <a:xfrm>
                <a:off x="14069" y="0"/>
                <a:ext cx="1545652" cy="418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Font typeface="Arial" pitchFamily="34" charset="0"/>
                  <a:buNone/>
                </a:pP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研发费用</a:t>
                </a:r>
                <a:endParaRPr lang="zh-CN" altLang="en-US" sz="1600" dirty="0">
                  <a:latin typeface="微软雅黑" panose="020B0503020204020204" pitchFamily="34" charset="-122"/>
                  <a:ea typeface="微软雅黑" panose="020B0503020204020204" pitchFamily="34" charset="-122"/>
                </a:endParaRPr>
              </a:p>
            </p:txBody>
          </p:sp>
          <p:sp>
            <p:nvSpPr>
              <p:cNvPr id="73" name="TextBox 74"/>
              <p:cNvSpPr txBox="1">
                <a:spLocks noChangeArrowheads="1"/>
              </p:cNvSpPr>
              <p:nvPr/>
            </p:nvSpPr>
            <p:spPr bwMode="auto">
              <a:xfrm>
                <a:off x="1402404" y="0"/>
                <a:ext cx="1302559" cy="418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Font typeface="Arial" pitchFamily="34" charset="0"/>
                  <a:buNone/>
                </a:pP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研发证明</a:t>
                </a:r>
                <a:endParaRPr lang="zh-CN" altLang="en-US" sz="1600" dirty="0">
                  <a:latin typeface="微软雅黑" panose="020B0503020204020204" pitchFamily="34" charset="-122"/>
                  <a:ea typeface="微软雅黑" panose="020B0503020204020204" pitchFamily="34" charset="-122"/>
                </a:endParaRPr>
              </a:p>
            </p:txBody>
          </p:sp>
        </p:grpSp>
        <p:sp>
          <p:nvSpPr>
            <p:cNvPr id="69" name="TextBox 74"/>
            <p:cNvSpPr txBox="1">
              <a:spLocks noChangeArrowheads="1"/>
            </p:cNvSpPr>
            <p:nvPr/>
          </p:nvSpPr>
          <p:spPr bwMode="auto">
            <a:xfrm>
              <a:off x="7088377" y="5009965"/>
              <a:ext cx="1141223" cy="418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nSpc>
                  <a:spcPct val="150000"/>
                </a:lnSpc>
                <a:buFont typeface="Arial" pitchFamily="34" charset="0"/>
                <a:buNone/>
                <a:defRPr sz="1600">
                  <a:latin typeface="宋体" pitchFamily="2" charset="-122"/>
                  <a:ea typeface="宋体" pitchFamily="2" charset="-122"/>
                </a:defRPr>
              </a:lvl1pPr>
              <a:lvl2pPr marL="742950" indent="-285750" eaLnBrk="0" hangingPunct="0">
                <a:defRPr>
                  <a:latin typeface="Arial" pitchFamily="34" charset="0"/>
                  <a:ea typeface="宋体" pitchFamily="2" charset="-122"/>
                </a:defRPr>
              </a:lvl2pPr>
              <a:lvl3pPr marL="1143000" indent="-228600" eaLnBrk="0" hangingPunct="0">
                <a:defRPr>
                  <a:latin typeface="Arial" pitchFamily="34" charset="0"/>
                  <a:ea typeface="宋体" pitchFamily="2" charset="-122"/>
                </a:defRPr>
              </a:lvl3pPr>
              <a:lvl4pPr marL="1600200" indent="-228600" eaLnBrk="0" hangingPunct="0">
                <a:defRPr>
                  <a:latin typeface="Arial" pitchFamily="34" charset="0"/>
                  <a:ea typeface="宋体" pitchFamily="2" charset="-122"/>
                </a:defRPr>
              </a:lvl4pPr>
              <a:lvl5pPr marL="2057400" indent="-228600" eaLnBrk="0" hangingPunct="0">
                <a:defRPr>
                  <a:latin typeface="Arial" pitchFamily="34" charset="0"/>
                  <a:ea typeface="宋体" pitchFamily="2" charset="-122"/>
                </a:defRPr>
              </a:lvl5pPr>
              <a:lvl6pPr marL="2514600" indent="-228600" eaLnBrk="0" fontAlgn="base" hangingPunct="0">
                <a:spcBef>
                  <a:spcPct val="0"/>
                </a:spcBef>
                <a:spcAft>
                  <a:spcPct val="0"/>
                </a:spcAft>
                <a:defRPr>
                  <a:latin typeface="Arial" pitchFamily="34" charset="0"/>
                  <a:ea typeface="宋体" pitchFamily="2" charset="-122"/>
                </a:defRPr>
              </a:lvl6pPr>
              <a:lvl7pPr marL="2971800" indent="-228600" eaLnBrk="0" fontAlgn="base" hangingPunct="0">
                <a:spcBef>
                  <a:spcPct val="0"/>
                </a:spcBef>
                <a:spcAft>
                  <a:spcPct val="0"/>
                </a:spcAft>
                <a:defRPr>
                  <a:latin typeface="Arial" pitchFamily="34" charset="0"/>
                  <a:ea typeface="宋体" pitchFamily="2" charset="-122"/>
                </a:defRPr>
              </a:lvl7pPr>
              <a:lvl8pPr marL="3429000" indent="-228600" eaLnBrk="0" fontAlgn="base" hangingPunct="0">
                <a:spcBef>
                  <a:spcPct val="0"/>
                </a:spcBef>
                <a:spcAft>
                  <a:spcPct val="0"/>
                </a:spcAft>
                <a:defRPr>
                  <a:latin typeface="Arial" pitchFamily="34" charset="0"/>
                  <a:ea typeface="宋体" pitchFamily="2" charset="-122"/>
                </a:defRPr>
              </a:lvl8pPr>
              <a:lvl9pPr marL="3886200" indent="-228600" eaLnBrk="0" fontAlgn="base" hangingPunct="0">
                <a:spcBef>
                  <a:spcPct val="0"/>
                </a:spcBef>
                <a:spcAft>
                  <a:spcPct val="0"/>
                </a:spcAft>
                <a:defRPr>
                  <a:latin typeface="Arial" pitchFamily="34" charset="0"/>
                  <a:ea typeface="宋体" pitchFamily="2" charset="-122"/>
                </a:defRPr>
              </a:lvl9pPr>
            </a:lstStyle>
            <a:p>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研发支出</a:t>
              </a:r>
              <a:endParaRPr lang="zh-CN" altLang="en-US" dirty="0">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4325257" y="3945361"/>
            <a:ext cx="3901995" cy="425122"/>
            <a:chOff x="5641721" y="3467253"/>
            <a:chExt cx="2585531" cy="425122"/>
          </a:xfrm>
        </p:grpSpPr>
        <p:sp>
          <p:nvSpPr>
            <p:cNvPr id="75" name="TextBox 56"/>
            <p:cNvSpPr txBox="1">
              <a:spLocks noChangeArrowheads="1"/>
            </p:cNvSpPr>
            <p:nvPr/>
          </p:nvSpPr>
          <p:spPr bwMode="auto">
            <a:xfrm>
              <a:off x="5641721" y="3467253"/>
              <a:ext cx="1676961" cy="418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Font typeface="Arial" pitchFamily="34" charset="0"/>
                <a:buNone/>
              </a:pP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备案确认</a:t>
              </a:r>
              <a:endParaRPr lang="zh-CN" altLang="en-US" sz="1600" dirty="0">
                <a:latin typeface="微软雅黑" panose="020B0503020204020204" pitchFamily="34" charset="-122"/>
                <a:ea typeface="微软雅黑" panose="020B0503020204020204" pitchFamily="34" charset="-122"/>
              </a:endParaRPr>
            </a:p>
          </p:txBody>
        </p:sp>
        <p:sp>
          <p:nvSpPr>
            <p:cNvPr id="76" name="TextBox 74"/>
            <p:cNvSpPr txBox="1">
              <a:spLocks noChangeArrowheads="1"/>
            </p:cNvSpPr>
            <p:nvPr/>
          </p:nvSpPr>
          <p:spPr bwMode="auto">
            <a:xfrm>
              <a:off x="7086029" y="3474184"/>
              <a:ext cx="1141223" cy="418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nSpc>
                  <a:spcPct val="150000"/>
                </a:lnSpc>
                <a:buFont typeface="Arial" pitchFamily="34" charset="0"/>
                <a:buNone/>
                <a:defRPr sz="1600">
                  <a:latin typeface="宋体" pitchFamily="2" charset="-122"/>
                  <a:ea typeface="宋体" pitchFamily="2" charset="-122"/>
                </a:defRPr>
              </a:lvl1pPr>
              <a:lvl2pPr marL="742950" indent="-285750" eaLnBrk="0" hangingPunct="0">
                <a:defRPr>
                  <a:latin typeface="Arial" pitchFamily="34" charset="0"/>
                  <a:ea typeface="宋体" pitchFamily="2" charset="-122"/>
                </a:defRPr>
              </a:lvl2pPr>
              <a:lvl3pPr marL="1143000" indent="-228600" eaLnBrk="0" hangingPunct="0">
                <a:defRPr>
                  <a:latin typeface="Arial" pitchFamily="34" charset="0"/>
                  <a:ea typeface="宋体" pitchFamily="2" charset="-122"/>
                </a:defRPr>
              </a:lvl3pPr>
              <a:lvl4pPr marL="1600200" indent="-228600" eaLnBrk="0" hangingPunct="0">
                <a:defRPr>
                  <a:latin typeface="Arial" pitchFamily="34" charset="0"/>
                  <a:ea typeface="宋体" pitchFamily="2" charset="-122"/>
                </a:defRPr>
              </a:lvl4pPr>
              <a:lvl5pPr marL="2057400" indent="-228600" eaLnBrk="0" hangingPunct="0">
                <a:defRPr>
                  <a:latin typeface="Arial" pitchFamily="34" charset="0"/>
                  <a:ea typeface="宋体" pitchFamily="2" charset="-122"/>
                </a:defRPr>
              </a:lvl5pPr>
              <a:lvl6pPr marL="2514600" indent="-228600" eaLnBrk="0" fontAlgn="base" hangingPunct="0">
                <a:spcBef>
                  <a:spcPct val="0"/>
                </a:spcBef>
                <a:spcAft>
                  <a:spcPct val="0"/>
                </a:spcAft>
                <a:defRPr>
                  <a:latin typeface="Arial" pitchFamily="34" charset="0"/>
                  <a:ea typeface="宋体" pitchFamily="2" charset="-122"/>
                </a:defRPr>
              </a:lvl6pPr>
              <a:lvl7pPr marL="2971800" indent="-228600" eaLnBrk="0" fontAlgn="base" hangingPunct="0">
                <a:spcBef>
                  <a:spcPct val="0"/>
                </a:spcBef>
                <a:spcAft>
                  <a:spcPct val="0"/>
                </a:spcAft>
                <a:defRPr>
                  <a:latin typeface="Arial" pitchFamily="34" charset="0"/>
                  <a:ea typeface="宋体" pitchFamily="2" charset="-122"/>
                </a:defRPr>
              </a:lvl7pPr>
              <a:lvl8pPr marL="3429000" indent="-228600" eaLnBrk="0" fontAlgn="base" hangingPunct="0">
                <a:spcBef>
                  <a:spcPct val="0"/>
                </a:spcBef>
                <a:spcAft>
                  <a:spcPct val="0"/>
                </a:spcAft>
                <a:defRPr>
                  <a:latin typeface="Arial" pitchFamily="34" charset="0"/>
                  <a:ea typeface="宋体" pitchFamily="2" charset="-122"/>
                </a:defRPr>
              </a:lvl8pPr>
              <a:lvl9pPr marL="3886200" indent="-228600" eaLnBrk="0" fontAlgn="base" hangingPunct="0">
                <a:spcBef>
                  <a:spcPct val="0"/>
                </a:spcBef>
                <a:spcAft>
                  <a:spcPct val="0"/>
                </a:spcAft>
                <a:defRPr>
                  <a:latin typeface="Arial" pitchFamily="34" charset="0"/>
                  <a:ea typeface="宋体" pitchFamily="2" charset="-122"/>
                </a:defRPr>
              </a:lvl9pPr>
            </a:lstStyle>
            <a:p>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报送资料</a:t>
              </a:r>
              <a:endParaRPr lang="zh-CN" altLang="en-US" dirty="0">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4234760" y="1637764"/>
            <a:ext cx="4416870" cy="1529859"/>
            <a:chOff x="4234760" y="2102212"/>
            <a:chExt cx="4416870" cy="1529859"/>
          </a:xfrm>
        </p:grpSpPr>
        <p:grpSp>
          <p:nvGrpSpPr>
            <p:cNvPr id="78" name="组合 59"/>
            <p:cNvGrpSpPr/>
            <p:nvPr/>
          </p:nvGrpSpPr>
          <p:grpSpPr>
            <a:xfrm>
              <a:off x="4234760" y="2814984"/>
              <a:ext cx="4412174" cy="424261"/>
              <a:chOff x="4225388" y="2102212"/>
              <a:chExt cx="4412174" cy="424261"/>
            </a:xfrm>
          </p:grpSpPr>
          <p:grpSp>
            <p:nvGrpSpPr>
              <p:cNvPr id="94" name="组合 4"/>
              <p:cNvGrpSpPr>
                <a:grpSpLocks/>
              </p:cNvGrpSpPr>
              <p:nvPr/>
            </p:nvGrpSpPr>
            <p:grpSpPr bwMode="auto">
              <a:xfrm>
                <a:off x="4225388" y="2108282"/>
                <a:ext cx="2967859" cy="418191"/>
                <a:chOff x="-14070" y="0"/>
                <a:chExt cx="2968157" cy="417921"/>
              </a:xfrm>
            </p:grpSpPr>
            <p:sp>
              <p:nvSpPr>
                <p:cNvPr id="96" name="TextBox 45"/>
                <p:cNvSpPr txBox="1">
                  <a:spLocks noChangeArrowheads="1"/>
                </p:cNvSpPr>
                <p:nvPr/>
              </p:nvSpPr>
              <p:spPr bwMode="auto">
                <a:xfrm>
                  <a:off x="-14070" y="0"/>
                  <a:ext cx="1562070" cy="417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Font typeface="Arial" pitchFamily="34" charset="0"/>
                    <a:buNone/>
                  </a:pP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委外研发</a:t>
                  </a:r>
                  <a:endParaRPr lang="zh-CN" altLang="en-US" sz="1600" dirty="0">
                    <a:latin typeface="微软雅黑" panose="020B0503020204020204" pitchFamily="34" charset="-122"/>
                    <a:ea typeface="微软雅黑" panose="020B0503020204020204" pitchFamily="34" charset="-122"/>
                  </a:endParaRPr>
                </a:p>
              </p:txBody>
            </p:sp>
            <p:sp>
              <p:nvSpPr>
                <p:cNvPr id="97" name="TextBox 48"/>
                <p:cNvSpPr txBox="1">
                  <a:spLocks noChangeArrowheads="1"/>
                </p:cNvSpPr>
                <p:nvPr/>
              </p:nvSpPr>
              <p:spPr bwMode="auto">
                <a:xfrm>
                  <a:off x="1402405" y="0"/>
                  <a:ext cx="1551682" cy="417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Font typeface="Arial" pitchFamily="34" charset="0"/>
                    <a:buNone/>
                  </a:pP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合作开发</a:t>
                  </a:r>
                  <a:endParaRPr lang="zh-CN" altLang="en-US" sz="1600" dirty="0">
                    <a:latin typeface="微软雅黑" panose="020B0503020204020204" pitchFamily="34" charset="-122"/>
                    <a:ea typeface="微软雅黑" panose="020B0503020204020204" pitchFamily="34" charset="-122"/>
                  </a:endParaRPr>
                </a:p>
              </p:txBody>
            </p:sp>
          </p:grpSp>
          <p:sp>
            <p:nvSpPr>
              <p:cNvPr id="95" name="TextBox 48"/>
              <p:cNvSpPr txBox="1">
                <a:spLocks noChangeArrowheads="1"/>
              </p:cNvSpPr>
              <p:nvPr/>
            </p:nvSpPr>
            <p:spPr bwMode="auto">
              <a:xfrm>
                <a:off x="7073141" y="2102212"/>
                <a:ext cx="1564421" cy="418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Font typeface="Arial" pitchFamily="34" charset="0"/>
                  <a:buNone/>
                </a:pP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会计核算</a:t>
                </a:r>
                <a:endParaRPr lang="zh-CN" altLang="en-US" sz="1600" dirty="0">
                  <a:latin typeface="微软雅黑" panose="020B0503020204020204" pitchFamily="34" charset="-122"/>
                  <a:ea typeface="微软雅黑" panose="020B0503020204020204" pitchFamily="34" charset="-122"/>
                </a:endParaRPr>
              </a:p>
            </p:txBody>
          </p:sp>
        </p:grpSp>
        <p:grpSp>
          <p:nvGrpSpPr>
            <p:cNvPr id="79" name="组合 8"/>
            <p:cNvGrpSpPr/>
            <p:nvPr/>
          </p:nvGrpSpPr>
          <p:grpSpPr>
            <a:xfrm>
              <a:off x="4237108" y="2102212"/>
              <a:ext cx="4414522" cy="1529859"/>
              <a:chOff x="4237108" y="2102212"/>
              <a:chExt cx="4414522" cy="1529859"/>
            </a:xfrm>
          </p:grpSpPr>
          <p:grpSp>
            <p:nvGrpSpPr>
              <p:cNvPr id="80" name="组合 43"/>
              <p:cNvGrpSpPr/>
              <p:nvPr/>
            </p:nvGrpSpPr>
            <p:grpSpPr>
              <a:xfrm>
                <a:off x="4237108" y="2465632"/>
                <a:ext cx="4412174" cy="467735"/>
                <a:chOff x="4239456" y="2102212"/>
                <a:chExt cx="4412174" cy="467735"/>
              </a:xfrm>
            </p:grpSpPr>
            <p:grpSp>
              <p:nvGrpSpPr>
                <p:cNvPr id="90" name="组合 4"/>
                <p:cNvGrpSpPr>
                  <a:grpSpLocks/>
                </p:cNvGrpSpPr>
                <p:nvPr/>
              </p:nvGrpSpPr>
              <p:grpSpPr bwMode="auto">
                <a:xfrm>
                  <a:off x="4239456" y="2108282"/>
                  <a:ext cx="2967859" cy="461665"/>
                  <a:chOff x="-1" y="0"/>
                  <a:chExt cx="2968157" cy="461367"/>
                </a:xfrm>
              </p:grpSpPr>
              <p:sp>
                <p:nvSpPr>
                  <p:cNvPr id="92" name="TextBox 45"/>
                  <p:cNvSpPr txBox="1">
                    <a:spLocks noChangeArrowheads="1"/>
                  </p:cNvSpPr>
                  <p:nvPr/>
                </p:nvSpPr>
                <p:spPr bwMode="auto">
                  <a:xfrm>
                    <a:off x="-1" y="0"/>
                    <a:ext cx="1562070" cy="461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Font typeface="Arial" pitchFamily="34" charset="0"/>
                      <a:buNone/>
                    </a:pP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研发活动范围</a:t>
                    </a:r>
                    <a:endParaRPr lang="zh-CN" altLang="en-US" sz="1600" dirty="0">
                      <a:latin typeface="微软雅黑" panose="020B0503020204020204" pitchFamily="34" charset="-122"/>
                      <a:ea typeface="微软雅黑" panose="020B0503020204020204" pitchFamily="34" charset="-122"/>
                    </a:endParaRPr>
                  </a:p>
                </p:txBody>
              </p:sp>
              <p:sp>
                <p:nvSpPr>
                  <p:cNvPr id="93" name="TextBox 48"/>
                  <p:cNvSpPr txBox="1">
                    <a:spLocks noChangeArrowheads="1"/>
                  </p:cNvSpPr>
                  <p:nvPr/>
                </p:nvSpPr>
                <p:spPr bwMode="auto">
                  <a:xfrm>
                    <a:off x="1416474" y="0"/>
                    <a:ext cx="1551682" cy="461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Font typeface="Arial" pitchFamily="34" charset="0"/>
                      <a:buNone/>
                    </a:pP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研发费用范围</a:t>
                    </a:r>
                    <a:endParaRPr lang="zh-CN" altLang="en-US" sz="1600" dirty="0">
                      <a:latin typeface="微软雅黑" panose="020B0503020204020204" pitchFamily="34" charset="-122"/>
                      <a:ea typeface="微软雅黑" panose="020B0503020204020204" pitchFamily="34" charset="-122"/>
                    </a:endParaRPr>
                  </a:p>
                </p:txBody>
              </p:sp>
            </p:grpSp>
            <p:sp>
              <p:nvSpPr>
                <p:cNvPr id="91" name="TextBox 48"/>
                <p:cNvSpPr txBox="1">
                  <a:spLocks noChangeArrowheads="1"/>
                </p:cNvSpPr>
                <p:nvPr/>
              </p:nvSpPr>
              <p:spPr bwMode="auto">
                <a:xfrm>
                  <a:off x="7087209" y="2102212"/>
                  <a:ext cx="156442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Font typeface="Arial" pitchFamily="34" charset="0"/>
                    <a:buNone/>
                  </a:pP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新增利好</a:t>
                  </a:r>
                  <a:endParaRPr lang="zh-CN" altLang="en-US" sz="1600" dirty="0">
                    <a:latin typeface="微软雅黑" panose="020B0503020204020204" pitchFamily="34" charset="-122"/>
                    <a:ea typeface="微软雅黑" panose="020B0503020204020204" pitchFamily="34" charset="-122"/>
                  </a:endParaRPr>
                </a:p>
              </p:txBody>
            </p:sp>
          </p:grpSp>
          <p:grpSp>
            <p:nvGrpSpPr>
              <p:cNvPr id="81" name="组合 7"/>
              <p:cNvGrpSpPr/>
              <p:nvPr/>
            </p:nvGrpSpPr>
            <p:grpSpPr>
              <a:xfrm>
                <a:off x="4239457" y="2102212"/>
                <a:ext cx="4412173" cy="1529859"/>
                <a:chOff x="4239457" y="2102212"/>
                <a:chExt cx="4412173" cy="1529859"/>
              </a:xfrm>
            </p:grpSpPr>
            <p:grpSp>
              <p:nvGrpSpPr>
                <p:cNvPr id="82" name="组合 1"/>
                <p:cNvGrpSpPr/>
                <p:nvPr/>
              </p:nvGrpSpPr>
              <p:grpSpPr>
                <a:xfrm>
                  <a:off x="4239457" y="2102212"/>
                  <a:ext cx="4412173" cy="467735"/>
                  <a:chOff x="4239457" y="2102212"/>
                  <a:chExt cx="4412173" cy="467735"/>
                </a:xfrm>
              </p:grpSpPr>
              <p:grpSp>
                <p:nvGrpSpPr>
                  <p:cNvPr id="86" name="组合 4"/>
                  <p:cNvGrpSpPr>
                    <a:grpSpLocks/>
                  </p:cNvGrpSpPr>
                  <p:nvPr/>
                </p:nvGrpSpPr>
                <p:grpSpPr bwMode="auto">
                  <a:xfrm>
                    <a:off x="4239457" y="2108282"/>
                    <a:ext cx="2953790" cy="461665"/>
                    <a:chOff x="0" y="0"/>
                    <a:chExt cx="2954087" cy="461367"/>
                  </a:xfrm>
                </p:grpSpPr>
                <p:sp>
                  <p:nvSpPr>
                    <p:cNvPr id="88" name="TextBox 45"/>
                    <p:cNvSpPr txBox="1">
                      <a:spLocks noChangeArrowheads="1"/>
                    </p:cNvSpPr>
                    <p:nvPr/>
                  </p:nvSpPr>
                  <p:spPr bwMode="auto">
                    <a:xfrm>
                      <a:off x="0" y="0"/>
                      <a:ext cx="1500889" cy="417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Font typeface="Arial" pitchFamily="34" charset="0"/>
                        <a:buNone/>
                      </a:pP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政策变化</a:t>
                      </a:r>
                      <a:endParaRPr lang="zh-CN" altLang="en-US" sz="1600" dirty="0">
                        <a:latin typeface="微软雅黑" panose="020B0503020204020204" pitchFamily="34" charset="-122"/>
                        <a:ea typeface="微软雅黑" panose="020B0503020204020204" pitchFamily="34" charset="-122"/>
                      </a:endParaRPr>
                    </a:p>
                  </p:txBody>
                </p:sp>
                <p:sp>
                  <p:nvSpPr>
                    <p:cNvPr id="89" name="TextBox 48"/>
                    <p:cNvSpPr txBox="1">
                      <a:spLocks noChangeArrowheads="1"/>
                    </p:cNvSpPr>
                    <p:nvPr/>
                  </p:nvSpPr>
                  <p:spPr bwMode="auto">
                    <a:xfrm>
                      <a:off x="1402405" y="0"/>
                      <a:ext cx="1551682" cy="461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Font typeface="Arial" pitchFamily="34" charset="0"/>
                        <a:buNone/>
                      </a:pP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适用企业范围</a:t>
                      </a:r>
                      <a:endParaRPr lang="zh-CN" altLang="en-US" sz="1600" dirty="0">
                        <a:latin typeface="微软雅黑" panose="020B0503020204020204" pitchFamily="34" charset="-122"/>
                        <a:ea typeface="微软雅黑" panose="020B0503020204020204" pitchFamily="34" charset="-122"/>
                      </a:endParaRPr>
                    </a:p>
                  </p:txBody>
                </p:sp>
              </p:grpSp>
              <p:sp>
                <p:nvSpPr>
                  <p:cNvPr id="87" name="TextBox 48"/>
                  <p:cNvSpPr txBox="1">
                    <a:spLocks noChangeArrowheads="1"/>
                  </p:cNvSpPr>
                  <p:nvPr/>
                </p:nvSpPr>
                <p:spPr bwMode="auto">
                  <a:xfrm>
                    <a:off x="7087209" y="2102212"/>
                    <a:ext cx="156442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Font typeface="Arial" pitchFamily="34" charset="0"/>
                      <a:buNone/>
                    </a:pP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研发活动定义</a:t>
                    </a:r>
                    <a:endParaRPr lang="zh-CN" altLang="en-US" sz="1600" dirty="0">
                      <a:latin typeface="微软雅黑" panose="020B0503020204020204" pitchFamily="34" charset="-122"/>
                      <a:ea typeface="微软雅黑" panose="020B0503020204020204" pitchFamily="34" charset="-122"/>
                    </a:endParaRPr>
                  </a:p>
                </p:txBody>
              </p:sp>
            </p:grpSp>
            <p:grpSp>
              <p:nvGrpSpPr>
                <p:cNvPr id="83" name="组合 64"/>
                <p:cNvGrpSpPr/>
                <p:nvPr/>
              </p:nvGrpSpPr>
              <p:grpSpPr>
                <a:xfrm>
                  <a:off x="4246480" y="3164336"/>
                  <a:ext cx="4398106" cy="467735"/>
                  <a:chOff x="4225388" y="2102212"/>
                  <a:chExt cx="4398106" cy="467735"/>
                </a:xfrm>
              </p:grpSpPr>
              <p:sp>
                <p:nvSpPr>
                  <p:cNvPr id="84" name="TextBox 45"/>
                  <p:cNvSpPr txBox="1">
                    <a:spLocks noChangeArrowheads="1"/>
                  </p:cNvSpPr>
                  <p:nvPr/>
                </p:nvSpPr>
                <p:spPr bwMode="auto">
                  <a:xfrm>
                    <a:off x="4225388" y="2108282"/>
                    <a:ext cx="242160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Font typeface="Arial" pitchFamily="34" charset="0"/>
                      <a:buNone/>
                    </a:pP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管理事项及征集要求</a:t>
                    </a:r>
                    <a:endParaRPr lang="zh-CN" altLang="en-US" sz="1600" dirty="0">
                      <a:latin typeface="微软雅黑" panose="020B0503020204020204" pitchFamily="34" charset="-122"/>
                      <a:ea typeface="微软雅黑" panose="020B0503020204020204" pitchFamily="34" charset="-122"/>
                    </a:endParaRPr>
                  </a:p>
                </p:txBody>
              </p:sp>
              <p:sp>
                <p:nvSpPr>
                  <p:cNvPr id="85" name="TextBox 48"/>
                  <p:cNvSpPr txBox="1">
                    <a:spLocks noChangeArrowheads="1"/>
                  </p:cNvSpPr>
                  <p:nvPr/>
                </p:nvSpPr>
                <p:spPr bwMode="auto">
                  <a:xfrm>
                    <a:off x="7059073" y="2102212"/>
                    <a:ext cx="1564421" cy="418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Font typeface="Arial" pitchFamily="34" charset="0"/>
                      <a:buNone/>
                    </a:pP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执行时间</a:t>
                    </a:r>
                    <a:endParaRPr lang="zh-CN" altLang="en-US" sz="1600" dirty="0">
                      <a:latin typeface="微软雅黑" panose="020B0503020204020204" pitchFamily="34" charset="-122"/>
                      <a:ea typeface="微软雅黑" panose="020B0503020204020204" pitchFamily="34" charset="-122"/>
                    </a:endParaRPr>
                  </a:p>
                </p:txBody>
              </p:sp>
            </p:grpSp>
          </p:grpSp>
        </p:grpSp>
      </p:grpSp>
    </p:spTree>
    <p:extLst>
      <p:ext uri="{BB962C8B-B14F-4D97-AF65-F5344CB8AC3E}">
        <p14:creationId xmlns:p14="http://schemas.microsoft.com/office/powerpoint/2010/main" xmlns="" val="134382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outHorizontal)">
                                      <p:cBhvr>
                                        <p:cTn id="12" dur="500"/>
                                        <p:tgtEl>
                                          <p:spTgt spid="36"/>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5"/>
                                        </p:tgtEl>
                                        <p:attrNameLst>
                                          <p:attrName>style.visibility</p:attrName>
                                        </p:attrNameLst>
                                      </p:cBhvr>
                                      <p:to>
                                        <p:strVal val="visible"/>
                                      </p:to>
                                    </p:set>
                                    <p:anim calcmode="lin" valueType="num">
                                      <p:cBhvr>
                                        <p:cTn id="1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5"/>
                                        </p:tgtEl>
                                        <p:attrNameLst>
                                          <p:attrName>ppt_y</p:attrName>
                                        </p:attrNameLst>
                                      </p:cBhvr>
                                      <p:tavLst>
                                        <p:tav tm="0">
                                          <p:val>
                                            <p:strVal val="#ppt_y"/>
                                          </p:val>
                                        </p:tav>
                                        <p:tav tm="100000">
                                          <p:val>
                                            <p:strVal val="#ppt_y"/>
                                          </p:val>
                                        </p:tav>
                                      </p:tavLst>
                                    </p:anim>
                                    <p:anim calcmode="lin" valueType="num">
                                      <p:cBhvr>
                                        <p:cTn id="1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5"/>
                                        </p:tgtEl>
                                      </p:cBhvr>
                                    </p:animEffect>
                                  </p:childTnLst>
                                </p:cTn>
                              </p:par>
                            </p:childTnLst>
                          </p:cTn>
                        </p:par>
                        <p:par>
                          <p:cTn id="21" fill="hold">
                            <p:stCondLst>
                              <p:cond delay="2150"/>
                            </p:stCondLst>
                            <p:childTnLst>
                              <p:par>
                                <p:cTn id="22" presetID="22" presetClass="entr" presetSubtype="8" fill="hold" nodeType="after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wipe(left)">
                                      <p:cBhvr>
                                        <p:cTn id="24" dur="500"/>
                                        <p:tgtEl>
                                          <p:spTgt spid="77"/>
                                        </p:tgtEl>
                                      </p:cBhvr>
                                    </p:animEffect>
                                  </p:childTnLst>
                                </p:cTn>
                              </p:par>
                            </p:childTnLst>
                          </p:cTn>
                        </p:par>
                        <p:par>
                          <p:cTn id="25" fill="hold">
                            <p:stCondLst>
                              <p:cond delay="2650"/>
                            </p:stCondLst>
                            <p:childTnLst>
                              <p:par>
                                <p:cTn id="26" presetID="2" presetClass="entr" presetSubtype="8"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0-#ppt_w/2"/>
                                          </p:val>
                                        </p:tav>
                                        <p:tav tm="100000">
                                          <p:val>
                                            <p:strVal val="#ppt_x"/>
                                          </p:val>
                                        </p:tav>
                                      </p:tavLst>
                                    </p:anim>
                                    <p:anim calcmode="lin" valueType="num">
                                      <p:cBhvr additive="base">
                                        <p:cTn id="29" dur="500" fill="hold"/>
                                        <p:tgtEl>
                                          <p:spTgt spid="37"/>
                                        </p:tgtEl>
                                        <p:attrNameLst>
                                          <p:attrName>ppt_y</p:attrName>
                                        </p:attrNameLst>
                                      </p:cBhvr>
                                      <p:tavLst>
                                        <p:tav tm="0">
                                          <p:val>
                                            <p:strVal val="#ppt_y"/>
                                          </p:val>
                                        </p:tav>
                                        <p:tav tm="100000">
                                          <p:val>
                                            <p:strVal val="#ppt_y"/>
                                          </p:val>
                                        </p:tav>
                                      </p:tavLst>
                                    </p:anim>
                                  </p:childTnLst>
                                </p:cTn>
                              </p:par>
                            </p:childTnLst>
                          </p:cTn>
                        </p:par>
                        <p:par>
                          <p:cTn id="30" fill="hold">
                            <p:stCondLst>
                              <p:cond delay="3150"/>
                            </p:stCondLst>
                            <p:childTnLst>
                              <p:par>
                                <p:cTn id="31" presetID="16" presetClass="entr" presetSubtype="4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barn(outHorizontal)">
                                      <p:cBhvr>
                                        <p:cTn id="33" dur="500"/>
                                        <p:tgtEl>
                                          <p:spTgt spid="65"/>
                                        </p:tgtEl>
                                      </p:cBhvr>
                                    </p:animEffect>
                                  </p:childTnLst>
                                </p:cTn>
                              </p:par>
                            </p:childTnLst>
                          </p:cTn>
                        </p:par>
                        <p:par>
                          <p:cTn id="34" fill="hold">
                            <p:stCondLst>
                              <p:cond delay="36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46"/>
                                        </p:tgtEl>
                                        <p:attrNameLst>
                                          <p:attrName>style.visibility</p:attrName>
                                        </p:attrNameLst>
                                      </p:cBhvr>
                                      <p:to>
                                        <p:strVal val="visible"/>
                                      </p:to>
                                    </p:set>
                                    <p:anim calcmode="lin" valueType="num">
                                      <p:cBhvr>
                                        <p:cTn id="3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46"/>
                                        </p:tgtEl>
                                        <p:attrNameLst>
                                          <p:attrName>ppt_y</p:attrName>
                                        </p:attrNameLst>
                                      </p:cBhvr>
                                      <p:tavLst>
                                        <p:tav tm="0">
                                          <p:val>
                                            <p:strVal val="#ppt_y"/>
                                          </p:val>
                                        </p:tav>
                                        <p:tav tm="100000">
                                          <p:val>
                                            <p:strVal val="#ppt_y"/>
                                          </p:val>
                                        </p:tav>
                                      </p:tavLst>
                                    </p:anim>
                                    <p:anim calcmode="lin" valueType="num">
                                      <p:cBhvr>
                                        <p:cTn id="3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46"/>
                                        </p:tgtEl>
                                      </p:cBhvr>
                                    </p:animEffect>
                                  </p:childTnLst>
                                </p:cTn>
                              </p:par>
                            </p:childTnLst>
                          </p:cTn>
                        </p:par>
                        <p:par>
                          <p:cTn id="42" fill="hold">
                            <p:stCondLst>
                              <p:cond delay="4800"/>
                            </p:stCondLst>
                            <p:childTnLst>
                              <p:par>
                                <p:cTn id="43" presetID="22" presetClass="entr" presetSubtype="8"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left)">
                                      <p:cBhvr>
                                        <p:cTn id="45" dur="500"/>
                                        <p:tgtEl>
                                          <p:spTgt spid="74"/>
                                        </p:tgtEl>
                                      </p:cBhvr>
                                    </p:animEffect>
                                  </p:childTnLst>
                                </p:cTn>
                              </p:par>
                            </p:childTnLst>
                          </p:cTn>
                        </p:par>
                        <p:par>
                          <p:cTn id="46" fill="hold">
                            <p:stCondLst>
                              <p:cond delay="5300"/>
                            </p:stCondLst>
                            <p:childTnLst>
                              <p:par>
                                <p:cTn id="47" presetID="2" presetClass="entr" presetSubtype="8"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500" fill="hold"/>
                                        <p:tgtEl>
                                          <p:spTgt spid="52"/>
                                        </p:tgtEl>
                                        <p:attrNameLst>
                                          <p:attrName>ppt_x</p:attrName>
                                        </p:attrNameLst>
                                      </p:cBhvr>
                                      <p:tavLst>
                                        <p:tav tm="0">
                                          <p:val>
                                            <p:strVal val="0-#ppt_w/2"/>
                                          </p:val>
                                        </p:tav>
                                        <p:tav tm="100000">
                                          <p:val>
                                            <p:strVal val="#ppt_x"/>
                                          </p:val>
                                        </p:tav>
                                      </p:tavLst>
                                    </p:anim>
                                    <p:anim calcmode="lin" valueType="num">
                                      <p:cBhvr additive="base">
                                        <p:cTn id="50" dur="500" fill="hold"/>
                                        <p:tgtEl>
                                          <p:spTgt spid="52"/>
                                        </p:tgtEl>
                                        <p:attrNameLst>
                                          <p:attrName>ppt_y</p:attrName>
                                        </p:attrNameLst>
                                      </p:cBhvr>
                                      <p:tavLst>
                                        <p:tav tm="0">
                                          <p:val>
                                            <p:strVal val="#ppt_y"/>
                                          </p:val>
                                        </p:tav>
                                        <p:tav tm="100000">
                                          <p:val>
                                            <p:strVal val="#ppt_y"/>
                                          </p:val>
                                        </p:tav>
                                      </p:tavLst>
                                    </p:anim>
                                  </p:childTnLst>
                                </p:cTn>
                              </p:par>
                            </p:childTnLst>
                          </p:cTn>
                        </p:par>
                        <p:par>
                          <p:cTn id="51" fill="hold">
                            <p:stCondLst>
                              <p:cond delay="5800"/>
                            </p:stCondLst>
                            <p:childTnLst>
                              <p:par>
                                <p:cTn id="52" presetID="16" presetClass="entr" presetSubtype="42"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barn(outHorizontal)">
                                      <p:cBhvr>
                                        <p:cTn id="54" dur="500"/>
                                        <p:tgtEl>
                                          <p:spTgt spid="66"/>
                                        </p:tgtEl>
                                      </p:cBhvr>
                                    </p:animEffect>
                                  </p:childTnLst>
                                </p:cTn>
                              </p:par>
                            </p:childTnLst>
                          </p:cTn>
                        </p:par>
                        <p:par>
                          <p:cTn id="55" fill="hold">
                            <p:stCondLst>
                              <p:cond delay="63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64"/>
                                        </p:tgtEl>
                                        <p:attrNameLst>
                                          <p:attrName>ppt_y</p:attrName>
                                        </p:attrNameLst>
                                      </p:cBhvr>
                                      <p:tavLst>
                                        <p:tav tm="0">
                                          <p:val>
                                            <p:strVal val="#ppt_y"/>
                                          </p:val>
                                        </p:tav>
                                        <p:tav tm="100000">
                                          <p:val>
                                            <p:strVal val="#ppt_y"/>
                                          </p:val>
                                        </p:tav>
                                      </p:tavLst>
                                    </p:anim>
                                    <p:anim calcmode="lin" valueType="num">
                                      <p:cBhvr>
                                        <p:cTn id="60"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64"/>
                                        </p:tgtEl>
                                      </p:cBhvr>
                                    </p:animEffect>
                                  </p:childTnLst>
                                </p:cTn>
                              </p:par>
                            </p:childTnLst>
                          </p:cTn>
                        </p:par>
                        <p:par>
                          <p:cTn id="63" fill="hold">
                            <p:stCondLst>
                              <p:cond delay="7450"/>
                            </p:stCondLst>
                            <p:childTnLst>
                              <p:par>
                                <p:cTn id="64" presetID="22" presetClass="entr" presetSubtype="8"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wipe(left)">
                                      <p:cBhvr>
                                        <p:cTn id="6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utoUpdateAnimBg="0"/>
      <p:bldP spid="46" grpId="0" autoUpdateAnimBg="0"/>
      <p:bldP spid="6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itchFamily="34" charset="-122"/>
                <a:ea typeface="微软雅黑" pitchFamily="34" charset="-122"/>
                <a:cs typeface="华文黑体" pitchFamily="2" charset="-122"/>
              </a:rPr>
              <a:t>项目备案</a:t>
            </a:r>
            <a:endParaRPr lang="zh-CN" altLang="en-US" sz="2800" dirty="0">
              <a:solidFill>
                <a:schemeClr val="bg1"/>
              </a:solidFill>
              <a:latin typeface="微软雅黑" pitchFamily="34" charset="-122"/>
              <a:ea typeface="微软雅黑" pitchFamily="34" charset="-122"/>
              <a:cs typeface="华文黑体" pitchFamily="2" charset="-122"/>
            </a:endParaRPr>
          </a:p>
        </p:txBody>
      </p:sp>
      <p:sp>
        <p:nvSpPr>
          <p:cNvPr id="4" name="TextBox 3"/>
          <p:cNvSpPr txBox="1"/>
          <p:nvPr/>
        </p:nvSpPr>
        <p:spPr>
          <a:xfrm>
            <a:off x="1153550" y="1167618"/>
            <a:ext cx="7695028" cy="338554"/>
          </a:xfrm>
          <a:prstGeom prst="rect">
            <a:avLst/>
          </a:prstGeom>
          <a:noFill/>
        </p:spPr>
        <p:txBody>
          <a:bodyPr wrap="square" rtlCol="0">
            <a:spAutoFit/>
          </a:bodyPr>
          <a:lstStyle/>
          <a:p>
            <a:r>
              <a:rPr lang="zh-CN" altLang="en-US" sz="1600" dirty="0">
                <a:solidFill>
                  <a:schemeClr val="tx1">
                    <a:lumMod val="50000"/>
                    <a:lumOff val="50000"/>
                  </a:schemeClr>
                </a:solidFill>
                <a:latin typeface="微软雅黑" pitchFamily="34" charset="-122"/>
                <a:ea typeface="微软雅黑" pitchFamily="34" charset="-122"/>
              </a:rPr>
              <a:t>加计扣除办理程序</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项目备案确认</a:t>
            </a:r>
          </a:p>
        </p:txBody>
      </p:sp>
      <p:cxnSp>
        <p:nvCxnSpPr>
          <p:cNvPr id="9" name="直接连接符 8"/>
          <p:cNvCxnSpPr/>
          <p:nvPr/>
        </p:nvCxnSpPr>
        <p:spPr>
          <a:xfrm>
            <a:off x="7079966" y="1791040"/>
            <a:ext cx="0" cy="4804587"/>
          </a:xfrm>
          <a:prstGeom prst="line">
            <a:avLst/>
          </a:prstGeom>
          <a:ln>
            <a:solidFill>
              <a:schemeClr val="accent1"/>
            </a:solidFill>
            <a:prstDash val="dashDot"/>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8620" y="2049713"/>
            <a:ext cx="6026414" cy="3739485"/>
          </a:xfrm>
          <a:prstGeom prst="rect">
            <a:avLst/>
          </a:prstGeom>
          <a:noFill/>
        </p:spPr>
        <p:txBody>
          <a:bodyPr wrap="square" rtlCol="0">
            <a:spAutoFit/>
          </a:bodyPr>
          <a:lstStyle/>
          <a:p>
            <a:pPr algn="just">
              <a:lnSpc>
                <a:spcPct val="150000"/>
              </a:lnSpc>
            </a:pPr>
            <a:r>
              <a:rPr lang="zh-CN" altLang="en-US" dirty="0" smtClean="0">
                <a:solidFill>
                  <a:schemeClr val="accent1"/>
                </a:solidFill>
                <a:latin typeface="微软雅黑" panose="020B0503020204020204" pitchFamily="34" charset="-122"/>
                <a:ea typeface="微软雅黑" panose="020B0503020204020204" pitchFamily="34" charset="-122"/>
              </a:rPr>
              <a:t>（</a:t>
            </a:r>
            <a:r>
              <a:rPr lang="en-US" altLang="zh-CN" dirty="0" smtClean="0">
                <a:solidFill>
                  <a:schemeClr val="accent1"/>
                </a:solidFill>
                <a:latin typeface="微软雅黑" panose="020B0503020204020204" pitchFamily="34" charset="-122"/>
                <a:ea typeface="微软雅黑" panose="020B0503020204020204" pitchFamily="34" charset="-122"/>
              </a:rPr>
              <a:t>6</a:t>
            </a:r>
            <a:r>
              <a:rPr lang="zh-CN" altLang="en-US" dirty="0" smtClean="0">
                <a:solidFill>
                  <a:schemeClr val="accent1"/>
                </a:solidFill>
                <a:latin typeface="微软雅黑" panose="020B0503020204020204" pitchFamily="34" charset="-122"/>
                <a:ea typeface="微软雅黑" panose="020B0503020204020204" pitchFamily="34" charset="-122"/>
              </a:rPr>
              <a:t>）委托、合作、集中等研究开发项目的合同或协议，（自行开发项目不需提供）</a:t>
            </a:r>
          </a:p>
          <a:p>
            <a:pPr algn="just">
              <a:lnSpc>
                <a:spcPct val="150000"/>
              </a:lnSpc>
            </a:pP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7</a:t>
            </a:r>
            <a:r>
              <a:rPr lang="zh-CN" altLang="en-US" dirty="0" smtClean="0">
                <a:latin typeface="微软雅黑" panose="020B0503020204020204" pitchFamily="34" charset="-122"/>
                <a:ea typeface="微软雅黑" panose="020B0503020204020204" pitchFamily="34" charset="-122"/>
              </a:rPr>
              <a:t>）由省（部）级以上（含）查新单位出具的查新报告。（研发项目的名称与查新报告必须一致并且查新报告的时效性在</a:t>
            </a: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年之内）</a:t>
            </a:r>
            <a:endParaRPr lang="en-US" altLang="zh-CN" dirty="0" smtClean="0">
              <a:latin typeface="微软雅黑" panose="020B0503020204020204" pitchFamily="34" charset="-122"/>
              <a:ea typeface="微软雅黑" panose="020B0503020204020204" pitchFamily="34" charset="-122"/>
            </a:endParaRPr>
          </a:p>
          <a:p>
            <a:pPr algn="just">
              <a:lnSpc>
                <a:spcPct val="150000"/>
              </a:lnSpc>
            </a:pP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8</a:t>
            </a:r>
            <a:r>
              <a:rPr lang="zh-CN" altLang="en-US" dirty="0" smtClean="0">
                <a:latin typeface="微软雅黑" panose="020B0503020204020204" pitchFamily="34" charset="-122"/>
                <a:ea typeface="微软雅黑" panose="020B0503020204020204" pitchFamily="34" charset="-122"/>
              </a:rPr>
              <a:t>）专利证书或受理通知书</a:t>
            </a:r>
            <a:endParaRPr lang="en-US" altLang="zh-CN" dirty="0" smtClean="0">
              <a:latin typeface="微软雅黑" panose="020B0503020204020204" pitchFamily="34" charset="-122"/>
              <a:ea typeface="微软雅黑" panose="020B0503020204020204" pitchFamily="34" charset="-122"/>
            </a:endParaRPr>
          </a:p>
          <a:p>
            <a:pPr algn="just">
              <a:lnSpc>
                <a:spcPct val="150000"/>
              </a:lnSpc>
            </a:pPr>
            <a:r>
              <a:rPr lang="zh-CN" altLang="en-US" dirty="0" smtClean="0">
                <a:latin typeface="微软雅黑" panose="020B0503020204020204" pitchFamily="34" charset="-122"/>
                <a:ea typeface="微软雅黑" panose="020B0503020204020204" pitchFamily="34" charset="-122"/>
              </a:rPr>
              <a:t>上传材料均需企业法人签字、企业盖章。</a:t>
            </a:r>
            <a:endParaRPr lang="en-US" altLang="zh-CN" dirty="0" smtClean="0">
              <a:latin typeface="微软雅黑" panose="020B0503020204020204" pitchFamily="34" charset="-122"/>
              <a:ea typeface="微软雅黑" panose="020B0503020204020204" pitchFamily="34" charset="-122"/>
            </a:endParaRPr>
          </a:p>
          <a:p>
            <a:pPr algn="just">
              <a:lnSpc>
                <a:spcPct val="150000"/>
              </a:lnSpc>
            </a:pPr>
            <a:endParaRPr lang="en-US" altLang="zh-CN" sz="1600" dirty="0" smtClean="0">
              <a:latin typeface="微软雅黑" panose="020B0503020204020204" pitchFamily="34" charset="-122"/>
              <a:ea typeface="微软雅黑" panose="020B0503020204020204" pitchFamily="34" charset="-122"/>
            </a:endParaRPr>
          </a:p>
          <a:p>
            <a:pPr algn="just">
              <a:lnSpc>
                <a:spcPct val="150000"/>
              </a:lnSpc>
            </a:pPr>
            <a:r>
              <a:rPr lang="zh-CN" altLang="en-US" sz="1600" dirty="0" smtClean="0">
                <a:latin typeface="微软雅黑" panose="020B0503020204020204" pitchFamily="34" charset="-122"/>
                <a:ea typeface="微软雅黑" panose="020B0503020204020204" pitchFamily="34" charset="-122"/>
              </a:rPr>
              <a:t>　</a:t>
            </a:r>
            <a:endParaRPr lang="en-US" altLang="zh-CN" sz="1600" dirty="0" smtClean="0">
              <a:latin typeface="微软雅黑" panose="020B0503020204020204" pitchFamily="34" charset="-122"/>
              <a:ea typeface="微软雅黑" panose="020B0503020204020204" pitchFamily="34" charset="-122"/>
            </a:endParaRPr>
          </a:p>
        </p:txBody>
      </p:sp>
      <p:sp>
        <p:nvSpPr>
          <p:cNvPr id="11" name="圆角矩形 10"/>
          <p:cNvSpPr/>
          <p:nvPr/>
        </p:nvSpPr>
        <p:spPr>
          <a:xfrm>
            <a:off x="838621" y="1564991"/>
            <a:ext cx="2242203" cy="43698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r>
              <a:rPr lang="zh-CN" altLang="en-US" b="1" dirty="0">
                <a:solidFill>
                  <a:schemeClr val="bg1"/>
                </a:solidFill>
                <a:latin typeface="微软雅黑" panose="020B0503020204020204" pitchFamily="34" charset="-122"/>
                <a:ea typeface="微软雅黑" panose="020B0503020204020204" pitchFamily="34" charset="-122"/>
              </a:rPr>
              <a:t>项目备案提交文件？</a:t>
            </a:r>
          </a:p>
        </p:txBody>
      </p:sp>
      <p:sp>
        <p:nvSpPr>
          <p:cNvPr id="14" name="圆角矩形 13"/>
          <p:cNvSpPr/>
          <p:nvPr/>
        </p:nvSpPr>
        <p:spPr>
          <a:xfrm>
            <a:off x="7307415" y="1495690"/>
            <a:ext cx="1273877" cy="455207"/>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r>
              <a:rPr lang="zh-CN" altLang="en-US" b="1" dirty="0">
                <a:solidFill>
                  <a:schemeClr val="bg1"/>
                </a:solidFill>
                <a:latin typeface="微软雅黑" panose="020B0503020204020204" pitchFamily="34" charset="-122"/>
                <a:ea typeface="微软雅黑" panose="020B0503020204020204" pitchFamily="34" charset="-122"/>
              </a:rPr>
              <a:t>跨年项目？</a:t>
            </a:r>
          </a:p>
        </p:txBody>
      </p:sp>
      <p:sp>
        <p:nvSpPr>
          <p:cNvPr id="15" name="TextBox 14"/>
          <p:cNvSpPr txBox="1"/>
          <p:nvPr/>
        </p:nvSpPr>
        <p:spPr>
          <a:xfrm>
            <a:off x="7340653" y="2214533"/>
            <a:ext cx="4391802" cy="1938992"/>
          </a:xfrm>
          <a:prstGeom prst="rect">
            <a:avLst/>
          </a:prstGeom>
          <a:noFill/>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企业跨年度开发的研发项目，每年度需重新申请项目确认</a:t>
            </a:r>
            <a:r>
              <a:rPr lang="zh-CN" altLang="en-US" sz="1600" b="1" dirty="0" smtClean="0">
                <a:latin typeface="微软雅黑" panose="020B0503020204020204" pitchFamily="34" charset="-122"/>
                <a:ea typeface="微软雅黑" panose="020B0503020204020204" pitchFamily="34" charset="-122"/>
              </a:rPr>
              <a:t>。</a:t>
            </a:r>
            <a:endParaRPr lang="en-US" altLang="zh-CN" sz="1600" b="1" dirty="0" smtClean="0">
              <a:latin typeface="微软雅黑" panose="020B0503020204020204" pitchFamily="34" charset="-122"/>
              <a:ea typeface="微软雅黑" panose="020B0503020204020204" pitchFamily="34" charset="-122"/>
            </a:endParaRPr>
          </a:p>
          <a:p>
            <a:pPr>
              <a:lnSpc>
                <a:spcPct val="150000"/>
              </a:lnSpc>
            </a:pPr>
            <a:endParaRPr lang="en-US" altLang="zh-CN" sz="1600" b="1" dirty="0" smtClean="0">
              <a:latin typeface="微软雅黑" panose="020B0503020204020204" pitchFamily="34" charset="-122"/>
              <a:ea typeface="微软雅黑" panose="020B0503020204020204" pitchFamily="34" charset="-122"/>
            </a:endParaRPr>
          </a:p>
          <a:p>
            <a:pPr>
              <a:lnSpc>
                <a:spcPct val="150000"/>
              </a:lnSpc>
            </a:pPr>
            <a:r>
              <a:rPr lang="zh-CN" altLang="en-US" sz="1600" b="1" dirty="0" smtClean="0">
                <a:latin typeface="微软雅黑" panose="020B0503020204020204" pitchFamily="34" charset="-122"/>
                <a:ea typeface="微软雅黑" panose="020B0503020204020204" pitchFamily="34" charset="-122"/>
              </a:rPr>
              <a:t>系统中当年度研发周期最晚填至</a:t>
            </a:r>
            <a:r>
              <a:rPr lang="en-US" altLang="zh-CN" sz="1600" b="1" dirty="0" smtClean="0">
                <a:solidFill>
                  <a:srgbClr val="FF0000"/>
                </a:solidFill>
                <a:latin typeface="微软雅黑" panose="020B0503020204020204" pitchFamily="34" charset="-122"/>
                <a:ea typeface="微软雅黑" panose="020B0503020204020204" pitchFamily="34" charset="-122"/>
              </a:rPr>
              <a:t>12</a:t>
            </a:r>
            <a:r>
              <a:rPr lang="zh-CN" altLang="en-US" sz="1600" b="1" dirty="0" smtClean="0">
                <a:solidFill>
                  <a:srgbClr val="FF0000"/>
                </a:solidFill>
                <a:latin typeface="微软雅黑" panose="020B0503020204020204" pitchFamily="34" charset="-122"/>
                <a:ea typeface="微软雅黑" panose="020B0503020204020204" pitchFamily="34" charset="-122"/>
              </a:rPr>
              <a:t>月</a:t>
            </a:r>
            <a:r>
              <a:rPr lang="en-US" altLang="zh-CN" sz="1600" b="1" dirty="0" smtClean="0">
                <a:solidFill>
                  <a:srgbClr val="FF0000"/>
                </a:solidFill>
                <a:latin typeface="微软雅黑" panose="020B0503020204020204" pitchFamily="34" charset="-122"/>
                <a:ea typeface="微软雅黑" panose="020B0503020204020204" pitchFamily="34" charset="-122"/>
              </a:rPr>
              <a:t>31</a:t>
            </a:r>
            <a:r>
              <a:rPr lang="zh-CN" altLang="en-US" sz="1600" b="1" dirty="0" smtClean="0">
                <a:solidFill>
                  <a:srgbClr val="FF0000"/>
                </a:solidFill>
                <a:latin typeface="微软雅黑" panose="020B0503020204020204" pitchFamily="34" charset="-122"/>
                <a:ea typeface="微软雅黑" panose="020B0503020204020204" pitchFamily="34" charset="-122"/>
              </a:rPr>
              <a:t>日</a:t>
            </a:r>
          </a:p>
          <a:p>
            <a:pPr>
              <a:lnSpc>
                <a:spcPct val="150000"/>
              </a:lnSpc>
            </a:pPr>
            <a:endParaRPr lang="zh-CN" altLang="en-US" sz="1600" b="1" dirty="0">
              <a:latin typeface="微软雅黑" panose="020B0503020204020204" pitchFamily="34" charset="-122"/>
              <a:ea typeface="微软雅黑" panose="020B0503020204020204" pitchFamily="34" charset="-122"/>
            </a:endParaRPr>
          </a:p>
        </p:txBody>
      </p:sp>
      <p:sp>
        <p:nvSpPr>
          <p:cNvPr id="12" name="矩形 11"/>
          <p:cNvSpPr/>
          <p:nvPr/>
        </p:nvSpPr>
        <p:spPr>
          <a:xfrm>
            <a:off x="651147" y="4895862"/>
            <a:ext cx="10778835" cy="1754326"/>
          </a:xfrm>
          <a:prstGeom prst="rect">
            <a:avLst/>
          </a:prstGeom>
        </p:spPr>
        <p:txBody>
          <a:bodyPr wrap="square">
            <a:spAutoFit/>
          </a:bodyPr>
          <a:lstStyle/>
          <a:p>
            <a:pPr algn="just">
              <a:lnSpc>
                <a:spcPct val="150000"/>
              </a:lnSpc>
            </a:pPr>
            <a:r>
              <a:rPr lang="en-US" altLang="zh-CN" dirty="0" smtClean="0">
                <a:solidFill>
                  <a:srgbClr val="FF0000"/>
                </a:solidFill>
                <a:latin typeface="微软雅黑" panose="020B0503020204020204" pitchFamily="34" charset="-122"/>
                <a:ea typeface="微软雅黑" panose="020B0503020204020204" pitchFamily="34" charset="-122"/>
              </a:rPr>
              <a:t>2017</a:t>
            </a:r>
            <a:r>
              <a:rPr lang="zh-CN" altLang="en-US" dirty="0" smtClean="0">
                <a:solidFill>
                  <a:srgbClr val="FF0000"/>
                </a:solidFill>
                <a:latin typeface="微软雅黑" panose="020B0503020204020204" pitchFamily="34" charset="-122"/>
                <a:ea typeface="微软雅黑" panose="020B0503020204020204" pitchFamily="34" charset="-122"/>
              </a:rPr>
              <a:t>年备案注意点：</a:t>
            </a:r>
            <a:endParaRPr lang="en-US" altLang="zh-CN" dirty="0" smtClean="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、企业研究开发项目</a:t>
            </a:r>
            <a:r>
              <a:rPr lang="zh-CN" altLang="en-US" dirty="0" smtClean="0">
                <a:solidFill>
                  <a:srgbClr val="FF0000"/>
                </a:solidFill>
                <a:latin typeface="微软雅黑" panose="020B0503020204020204" pitchFamily="34" charset="-122"/>
                <a:ea typeface="微软雅黑" panose="020B0503020204020204" pitchFamily="34" charset="-122"/>
              </a:rPr>
              <a:t>备案常年受理</a:t>
            </a:r>
            <a:r>
              <a:rPr lang="zh-CN" altLang="en-US" dirty="0" smtClean="0">
                <a:latin typeface="微软雅黑" panose="020B0503020204020204" pitchFamily="34" charset="-122"/>
                <a:ea typeface="微软雅黑" panose="020B0503020204020204" pitchFamily="34" charset="-122"/>
              </a:rPr>
              <a:t>，无截止时间。</a:t>
            </a:r>
          </a:p>
          <a:p>
            <a:pPr algn="just">
              <a:lnSpc>
                <a:spcPct val="150000"/>
              </a:lnSpc>
            </a:pP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、根据有关规定，对于一些企业在实际执行过程当中，原来符合研发费用加计扣除条件但是没有申报的研究开发项目，也可以申请备案，只要符合当时的加计扣除税收政策规定，</a:t>
            </a:r>
            <a:r>
              <a:rPr lang="zh-CN" altLang="en-US" dirty="0" smtClean="0">
                <a:solidFill>
                  <a:srgbClr val="FF0000"/>
                </a:solidFill>
                <a:latin typeface="微软雅黑" panose="020B0503020204020204" pitchFamily="34" charset="-122"/>
                <a:ea typeface="微软雅黑" panose="020B0503020204020204" pitchFamily="34" charset="-122"/>
              </a:rPr>
              <a:t>可以向前追溯</a:t>
            </a:r>
            <a:r>
              <a:rPr lang="en-US" altLang="zh-CN" dirty="0" smtClean="0">
                <a:solidFill>
                  <a:srgbClr val="FF0000"/>
                </a:solidFill>
                <a:latin typeface="微软雅黑" panose="020B0503020204020204" pitchFamily="34" charset="-122"/>
                <a:ea typeface="微软雅黑" panose="020B0503020204020204" pitchFamily="34" charset="-122"/>
              </a:rPr>
              <a:t>3</a:t>
            </a:r>
            <a:r>
              <a:rPr lang="zh-CN" altLang="en-US" dirty="0" smtClean="0">
                <a:solidFill>
                  <a:srgbClr val="FF0000"/>
                </a:solidFill>
                <a:latin typeface="微软雅黑" panose="020B0503020204020204" pitchFamily="34" charset="-122"/>
                <a:ea typeface="微软雅黑" panose="020B0503020204020204" pitchFamily="34" charset="-122"/>
              </a:rPr>
              <a:t>年</a:t>
            </a:r>
            <a:r>
              <a:rPr lang="zh-CN" altLang="en-US" dirty="0" smtClean="0">
                <a:latin typeface="微软雅黑" panose="020B0503020204020204" pitchFamily="34" charset="-122"/>
                <a:ea typeface="微软雅黑" panose="020B0503020204020204" pitchFamily="34" charset="-122"/>
              </a:rPr>
              <a:t>。</a:t>
            </a:r>
          </a:p>
        </p:txBody>
      </p:sp>
    </p:spTree>
    <p:extLst>
      <p:ext uri="{BB962C8B-B14F-4D97-AF65-F5344CB8AC3E}">
        <p14:creationId xmlns="" xmlns:p14="http://schemas.microsoft.com/office/powerpoint/2010/main" val="323032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par>
                                <p:cTn id="16" presetID="22" presetClass="entr" presetSubtype="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p:stCondLst>
                              <p:cond delay="1000"/>
                            </p:stCondLst>
                            <p:childTnLst>
                              <p:par>
                                <p:cTn id="20" presetID="49" presetClass="entr" presetSubtype="0" decel="10000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 calcmode="lin" valueType="num">
                                      <p:cBhvr>
                                        <p:cTn id="24" dur="500" fill="hold"/>
                                        <p:tgtEl>
                                          <p:spTgt spid="14"/>
                                        </p:tgtEl>
                                        <p:attrNameLst>
                                          <p:attrName>style.rotation</p:attrName>
                                        </p:attrNameLst>
                                      </p:cBhvr>
                                      <p:tavLst>
                                        <p:tav tm="0">
                                          <p:val>
                                            <p:fltVal val="360"/>
                                          </p:val>
                                        </p:tav>
                                        <p:tav tm="100000">
                                          <p:val>
                                            <p:fltVal val="0"/>
                                          </p:val>
                                        </p:tav>
                                      </p:tavLst>
                                    </p:anim>
                                    <p:animEffect transition="in" filter="fade">
                                      <p:cBhvr>
                                        <p:cTn id="25" dur="500"/>
                                        <p:tgtEl>
                                          <p:spTgt spid="14"/>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ppt_x</p:attrName>
                                        </p:attrNameLst>
                                      </p:cBhvr>
                                      <p:tavLst>
                                        <p:tav tm="0">
                                          <p:val>
                                            <p:strVal val="#ppt_x-#ppt_w*1.125000"/>
                                          </p:val>
                                        </p:tav>
                                        <p:tav tm="100000">
                                          <p:val>
                                            <p:strVal val="#ppt_x"/>
                                          </p:val>
                                        </p:tav>
                                      </p:tavLst>
                                    </p:anim>
                                    <p:animEffect transition="in" filter="wipe(righ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第二章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itchFamily="34" charset="-122"/>
                <a:ea typeface="微软雅黑" pitchFamily="34" charset="-122"/>
                <a:cs typeface="华文黑体" pitchFamily="2" charset="-122"/>
              </a:rPr>
              <a:t>项目备案</a:t>
            </a:r>
            <a:endParaRPr lang="zh-CN" altLang="en-US" sz="2800" dirty="0">
              <a:solidFill>
                <a:schemeClr val="bg1"/>
              </a:solidFill>
              <a:latin typeface="微软雅黑" pitchFamily="34" charset="-122"/>
              <a:ea typeface="微软雅黑" pitchFamily="34" charset="-122"/>
              <a:cs typeface="华文黑体" pitchFamily="2" charset="-122"/>
            </a:endParaRPr>
          </a:p>
        </p:txBody>
      </p:sp>
      <p:sp>
        <p:nvSpPr>
          <p:cNvPr id="4" name="TextBox 3"/>
          <p:cNvSpPr txBox="1"/>
          <p:nvPr/>
        </p:nvSpPr>
        <p:spPr>
          <a:xfrm>
            <a:off x="1153550" y="1167618"/>
            <a:ext cx="7695028" cy="338554"/>
          </a:xfrm>
          <a:prstGeom prst="rect">
            <a:avLst/>
          </a:prstGeom>
          <a:noFill/>
        </p:spPr>
        <p:txBody>
          <a:bodyPr wrap="square" rtlCol="0">
            <a:spAutoFit/>
          </a:bodyPr>
          <a:lstStyle/>
          <a:p>
            <a:pPr lvl="0"/>
            <a:r>
              <a:rPr lang="zh-CN" altLang="en-US" sz="1600" dirty="0">
                <a:solidFill>
                  <a:schemeClr val="tx1">
                    <a:lumMod val="50000"/>
                    <a:lumOff val="50000"/>
                  </a:schemeClr>
                </a:solidFill>
                <a:latin typeface="微软雅黑" pitchFamily="34" charset="-122"/>
                <a:ea typeface="微软雅黑" pitchFamily="34" charset="-122"/>
              </a:rPr>
              <a:t>加计扣除办理程序</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项目登记、加计扣除</a:t>
            </a:r>
          </a:p>
        </p:txBody>
      </p:sp>
      <p:cxnSp>
        <p:nvCxnSpPr>
          <p:cNvPr id="5" name="直接连接符 4"/>
          <p:cNvCxnSpPr/>
          <p:nvPr/>
        </p:nvCxnSpPr>
        <p:spPr>
          <a:xfrm>
            <a:off x="7181564" y="1791040"/>
            <a:ext cx="0" cy="4804587"/>
          </a:xfrm>
          <a:prstGeom prst="line">
            <a:avLst/>
          </a:prstGeom>
          <a:ln>
            <a:solidFill>
              <a:schemeClr val="accent1"/>
            </a:solidFill>
            <a:prstDash val="dashDot"/>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3485" y="2047752"/>
            <a:ext cx="6545943" cy="4662815"/>
          </a:xfrm>
          <a:prstGeom prst="rect">
            <a:avLst/>
          </a:prstGeom>
          <a:noFill/>
        </p:spPr>
        <p:txBody>
          <a:bodyPr wrap="square" rtlCol="0">
            <a:spAutoFit/>
          </a:bodyPr>
          <a:lstStyle/>
          <a:p>
            <a:pPr marL="171450" indent="-171450">
              <a:lnSpc>
                <a:spcPct val="150000"/>
              </a:lnSpc>
              <a:buFont typeface="Wingdings" panose="05000000000000000000" pitchFamily="2" charset="2"/>
              <a:buChar char="u"/>
            </a:pPr>
            <a:r>
              <a:rPr lang="en-US"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企业所得税优惠项目备案报告表</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一式三份，一份经主管税务机关盖章后由纳税人留存；一份受理窗口留存；一份报送上级税政部门。</a:t>
            </a:r>
            <a:endParaRPr lang="en-US" altLang="zh-CN"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rPr>
              <a:t>同</a:t>
            </a:r>
            <a:r>
              <a:rPr lang="zh-CN" altLang="en-US" dirty="0">
                <a:latin typeface="微软雅黑" panose="020B0503020204020204" pitchFamily="34" charset="-122"/>
                <a:ea typeface="微软雅黑" panose="020B0503020204020204" pitchFamily="34" charset="-122"/>
              </a:rPr>
              <a:t>项目备案资料</a:t>
            </a:r>
            <a:r>
              <a:rPr lang="zh-CN" altLang="en-US" dirty="0" smtClean="0">
                <a:latin typeface="微软雅黑" panose="020B0503020204020204" pitchFamily="34" charset="-122"/>
                <a:ea typeface="微软雅黑" panose="020B0503020204020204" pitchFamily="34" charset="-122"/>
              </a:rPr>
              <a:t>一式一份</a:t>
            </a:r>
            <a:endParaRPr lang="en-US" altLang="zh-CN" dirty="0" smtClean="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rPr>
              <a:t>从事研发活动的人员、设备、无形资产的费用分配说明</a:t>
            </a:r>
            <a:endParaRPr lang="en-US" altLang="zh-CN" dirty="0" smtClean="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rPr>
              <a:t>“研发支出辅”</a:t>
            </a:r>
            <a:r>
              <a:rPr lang="zh-CN" altLang="en-US" dirty="0" smtClean="0">
                <a:solidFill>
                  <a:srgbClr val="FF0000"/>
                </a:solidFill>
                <a:latin typeface="微软雅黑" panose="020B0503020204020204" pitchFamily="34" charset="-122"/>
                <a:ea typeface="微软雅黑" panose="020B0503020204020204" pitchFamily="34" charset="-122"/>
              </a:rPr>
              <a:t>辅助账</a:t>
            </a:r>
            <a:endParaRPr lang="en-US" altLang="zh-CN" dirty="0" smtClean="0">
              <a:solidFill>
                <a:srgbClr val="FF000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u"/>
            </a:pPr>
            <a:r>
              <a:rPr lang="en-US"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研究开发项目可加计扣除的研究开发费用情况归集表</a:t>
            </a:r>
            <a:r>
              <a:rPr lang="en-US" altLang="zh-CN" dirty="0">
                <a:latin typeface="微软雅黑" panose="020B0503020204020204" pitchFamily="34" charset="-122"/>
                <a:ea typeface="微软雅黑" panose="020B0503020204020204" pitchFamily="34" charset="-122"/>
              </a:rPr>
              <a:t>》</a:t>
            </a:r>
          </a:p>
          <a:p>
            <a:pPr marL="171450" indent="-171450">
              <a:lnSpc>
                <a:spcPct val="150000"/>
              </a:lnSpc>
              <a:buFont typeface="Wingdings" panose="05000000000000000000" pitchFamily="2" charset="2"/>
              <a:buChar char="u"/>
            </a:pPr>
            <a:r>
              <a:rPr lang="zh-CN" altLang="en-US" dirty="0" smtClean="0">
                <a:solidFill>
                  <a:srgbClr val="0EADE7"/>
                </a:solidFill>
                <a:latin typeface="微软雅黑" panose="020B0503020204020204" pitchFamily="34" charset="-122"/>
                <a:ea typeface="微软雅黑" panose="020B0503020204020204" pitchFamily="34" charset="-122"/>
              </a:rPr>
              <a:t>研究</a:t>
            </a:r>
            <a:r>
              <a:rPr lang="zh-CN" altLang="en-US" dirty="0">
                <a:solidFill>
                  <a:srgbClr val="0EADE7"/>
                </a:solidFill>
                <a:latin typeface="微软雅黑" panose="020B0503020204020204" pitchFamily="34" charset="-122"/>
                <a:ea typeface="微软雅黑" panose="020B0503020204020204" pitchFamily="34" charset="-122"/>
              </a:rPr>
              <a:t>开发项目的效用情况说明、研究成果报告</a:t>
            </a:r>
            <a:r>
              <a:rPr lang="zh-CN" altLang="en-US" dirty="0">
                <a:latin typeface="微软雅黑" panose="020B0503020204020204" pitchFamily="34" charset="-122"/>
                <a:ea typeface="微软雅黑" panose="020B0503020204020204" pitchFamily="34" charset="-122"/>
              </a:rPr>
              <a:t>等资料，包括知识产权证书、生产批文，新产品或新技术证明（查新）材料、产品质量检验报告，以及其他相关证明材料。</a:t>
            </a:r>
          </a:p>
          <a:p>
            <a:pPr marL="171450" indent="-171450">
              <a:lnSpc>
                <a:spcPct val="150000"/>
              </a:lnSpc>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rPr>
              <a:t>营业执照</a:t>
            </a:r>
            <a:r>
              <a:rPr lang="zh-CN" altLang="en-US" dirty="0">
                <a:latin typeface="微软雅黑" panose="020B0503020204020204" pitchFamily="34" charset="-122"/>
                <a:ea typeface="微软雅黑" panose="020B0503020204020204" pitchFamily="34" charset="-122"/>
              </a:rPr>
              <a:t>、税务登记证等。</a:t>
            </a:r>
          </a:p>
        </p:txBody>
      </p:sp>
      <p:sp>
        <p:nvSpPr>
          <p:cNvPr id="7" name="圆角矩形 6"/>
          <p:cNvSpPr/>
          <p:nvPr/>
        </p:nvSpPr>
        <p:spPr>
          <a:xfrm>
            <a:off x="838621" y="1613162"/>
            <a:ext cx="2242203" cy="43698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r>
              <a:rPr lang="zh-CN" altLang="en-US" b="1" dirty="0">
                <a:solidFill>
                  <a:schemeClr val="bg1"/>
                </a:solidFill>
                <a:latin typeface="微软雅黑" panose="020B0503020204020204" pitchFamily="34" charset="-122"/>
                <a:ea typeface="微软雅黑" panose="020B0503020204020204" pitchFamily="34" charset="-122"/>
              </a:rPr>
              <a:t>加计扣除报送资料？</a:t>
            </a:r>
          </a:p>
        </p:txBody>
      </p:sp>
      <p:sp>
        <p:nvSpPr>
          <p:cNvPr id="8" name="圆角矩形 7"/>
          <p:cNvSpPr/>
          <p:nvPr/>
        </p:nvSpPr>
        <p:spPr>
          <a:xfrm>
            <a:off x="7307415" y="1642190"/>
            <a:ext cx="3540694" cy="455207"/>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hangingPunct="0">
              <a:spcAft>
                <a:spcPts val="0"/>
              </a:spcAft>
            </a:pPr>
            <a:r>
              <a:rPr lang="zh-CN" altLang="zh-CN" b="1" dirty="0">
                <a:latin typeface="微软雅黑" panose="020B0503020204020204" pitchFamily="34" charset="-122"/>
                <a:ea typeface="微软雅黑" panose="020B0503020204020204" pitchFamily="34" charset="-122"/>
              </a:rPr>
              <a:t>企业所得税优惠项目备案报告表</a:t>
            </a:r>
          </a:p>
        </p:txBody>
      </p:sp>
      <p:sp>
        <p:nvSpPr>
          <p:cNvPr id="9" name="TextBox 8"/>
          <p:cNvSpPr txBox="1"/>
          <p:nvPr/>
        </p:nvSpPr>
        <p:spPr>
          <a:xfrm>
            <a:off x="7340653" y="2366964"/>
            <a:ext cx="4391802" cy="336695"/>
          </a:xfrm>
          <a:prstGeom prst="rect">
            <a:avLst/>
          </a:prstGeom>
          <a:noFill/>
        </p:spPr>
        <p:txBody>
          <a:bodyPr wrap="square" rtlCol="0">
            <a:spAutoFit/>
          </a:bodyPr>
          <a:lstStyle/>
          <a:p>
            <a:pPr>
              <a:lnSpc>
                <a:spcPct val="150000"/>
              </a:lnSpc>
              <a:spcAft>
                <a:spcPts val="0"/>
              </a:spcAft>
            </a:pP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所属年度：</a:t>
            </a:r>
            <a:r>
              <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编号：</a:t>
            </a:r>
            <a:endParaRPr lang="zh-CN" altLang="zh-CN" sz="105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9" name="Picture 2"/>
          <p:cNvPicPr>
            <a:picLocks noChangeAspect="1" noChangeArrowheads="1"/>
          </p:cNvPicPr>
          <p:nvPr/>
        </p:nvPicPr>
        <p:blipFill>
          <a:blip r:embed="rId2" cstate="print"/>
          <a:srcRect/>
          <a:stretch>
            <a:fillRect/>
          </a:stretch>
        </p:blipFill>
        <p:spPr bwMode="auto">
          <a:xfrm>
            <a:off x="7416157" y="2703659"/>
            <a:ext cx="3905250" cy="3362325"/>
          </a:xfrm>
          <a:prstGeom prst="rect">
            <a:avLst/>
          </a:prstGeom>
          <a:noFill/>
          <a:ln w="9525">
            <a:noFill/>
            <a:miter lim="800000"/>
            <a:headEnd/>
            <a:tailEnd/>
          </a:ln>
          <a:effectLst/>
        </p:spPr>
      </p:pic>
    </p:spTree>
    <p:extLst>
      <p:ext uri="{BB962C8B-B14F-4D97-AF65-F5344CB8AC3E}">
        <p14:creationId xmlns:p14="http://schemas.microsoft.com/office/powerpoint/2010/main" xmlns="" val="276267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2000"/>
                            </p:stCondLst>
                            <p:childTnLst>
                              <p:par>
                                <p:cTn id="10" presetID="49" presetClass="entr" presetSubtype="0"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par>
                          <p:cTn id="16" fill="hold">
                            <p:stCondLst>
                              <p:cond delay="2500"/>
                            </p:stCondLst>
                            <p:childTnLst>
                              <p:par>
                                <p:cTn id="17" presetID="49" presetClass="entr" presetSubtype="0" decel="10000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ppt_x</p:attrName>
                                        </p:attrNameLst>
                                      </p:cBhvr>
                                      <p:tavLst>
                                        <p:tav tm="0">
                                          <p:val>
                                            <p:strVal val="#ppt_x-#ppt_w*1.125000"/>
                                          </p:val>
                                        </p:tav>
                                        <p:tav tm="100000">
                                          <p:val>
                                            <p:strVal val="#ppt_x"/>
                                          </p:val>
                                        </p:tav>
                                      </p:tavLst>
                                    </p:anim>
                                    <p:animEffect transition="in" filter="wipe(righ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3"/>
          <p:cNvSpPr txBox="1">
            <a:spLocks noChangeArrowheads="1"/>
          </p:cNvSpPr>
          <p:nvPr/>
        </p:nvSpPr>
        <p:spPr bwMode="auto">
          <a:xfrm>
            <a:off x="754063" y="2074863"/>
            <a:ext cx="10683875" cy="221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r>
              <a:rPr lang="en-US" altLang="zh-CN" sz="13800" dirty="0">
                <a:solidFill>
                  <a:schemeClr val="accent1">
                    <a:lumMod val="60000"/>
                    <a:lumOff val="40000"/>
                  </a:schemeClr>
                </a:solidFill>
                <a:latin typeface="Arial" pitchFamily="34" charset="0"/>
                <a:cs typeface="Arial" pitchFamily="34" charset="0"/>
              </a:rPr>
              <a:t>SECTION </a:t>
            </a:r>
            <a:r>
              <a:rPr lang="en-US" altLang="zh-CN" sz="13800" dirty="0" smtClean="0">
                <a:solidFill>
                  <a:schemeClr val="accent1">
                    <a:lumMod val="60000"/>
                    <a:lumOff val="40000"/>
                  </a:schemeClr>
                </a:solidFill>
                <a:latin typeface="Arial" pitchFamily="34" charset="0"/>
                <a:cs typeface="Arial" pitchFamily="34" charset="0"/>
              </a:rPr>
              <a:t>03</a:t>
            </a:r>
            <a:endParaRPr lang="zh-CN" altLang="en-US" sz="13800" dirty="0">
              <a:solidFill>
                <a:schemeClr val="accent1">
                  <a:lumMod val="60000"/>
                  <a:lumOff val="40000"/>
                </a:schemeClr>
              </a:solidFill>
              <a:latin typeface="Arial" pitchFamily="34" charset="0"/>
              <a:cs typeface="Arial" pitchFamily="34" charset="0"/>
            </a:endParaRPr>
          </a:p>
        </p:txBody>
      </p:sp>
      <p:grpSp>
        <p:nvGrpSpPr>
          <p:cNvPr id="3" name="组合 29"/>
          <p:cNvGrpSpPr>
            <a:grpSpLocks/>
          </p:cNvGrpSpPr>
          <p:nvPr/>
        </p:nvGrpSpPr>
        <p:grpSpPr bwMode="auto">
          <a:xfrm>
            <a:off x="954088" y="2879725"/>
            <a:ext cx="10161587" cy="731838"/>
            <a:chOff x="0" y="0"/>
            <a:chExt cx="10162222" cy="731520"/>
          </a:xfrm>
        </p:grpSpPr>
        <p:sp>
          <p:nvSpPr>
            <p:cNvPr id="4" name="文本框 14"/>
            <p:cNvSpPr txBox="1">
              <a:spLocks noChangeArrowheads="1"/>
            </p:cNvSpPr>
            <p:nvPr/>
          </p:nvSpPr>
          <p:spPr bwMode="auto">
            <a:xfrm>
              <a:off x="0" y="0"/>
              <a:ext cx="10162222" cy="731520"/>
            </a:xfrm>
            <a:prstGeom prst="rect">
              <a:avLst/>
            </a:prstGeom>
            <a:solidFill>
              <a:srgbClr val="5DACEE">
                <a:alpha val="7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endParaRPr lang="zh-CN" altLang="zh-CN" sz="1800"/>
            </a:p>
          </p:txBody>
        </p:sp>
        <p:sp>
          <p:nvSpPr>
            <p:cNvPr id="5" name="文本框 16"/>
            <p:cNvSpPr txBox="1">
              <a:spLocks noChangeArrowheads="1"/>
            </p:cNvSpPr>
            <p:nvPr/>
          </p:nvSpPr>
          <p:spPr bwMode="auto">
            <a:xfrm>
              <a:off x="0" y="101117"/>
              <a:ext cx="10162222" cy="535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buNone/>
              </a:pPr>
              <a:r>
                <a:rPr lang="zh-CN" altLang="en-US" sz="3200" b="1" dirty="0">
                  <a:solidFill>
                    <a:schemeClr val="bg1"/>
                  </a:solidFill>
                  <a:latin typeface="微软雅黑" panose="020B0503020204020204" pitchFamily="34" charset="-122"/>
                  <a:ea typeface="微软雅黑" panose="020B0503020204020204" pitchFamily="34" charset="-122"/>
                </a:rPr>
                <a:t>研究开发项目加计</a:t>
              </a:r>
              <a:r>
                <a:rPr lang="zh-CN" altLang="en-US" sz="3200" b="1" dirty="0" smtClean="0">
                  <a:solidFill>
                    <a:schemeClr val="bg1"/>
                  </a:solidFill>
                  <a:latin typeface="微软雅黑" panose="020B0503020204020204" pitchFamily="34" charset="-122"/>
                  <a:ea typeface="微软雅黑" panose="020B0503020204020204" pitchFamily="34" charset="-122"/>
                </a:rPr>
                <a:t>扣除常见问题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sp>
        <p:nvSpPr>
          <p:cNvPr id="12" name="文本框 36"/>
          <p:cNvSpPr txBox="1">
            <a:spLocks noChangeArrowheads="1"/>
          </p:cNvSpPr>
          <p:nvPr/>
        </p:nvSpPr>
        <p:spPr bwMode="auto">
          <a:xfrm>
            <a:off x="2032000" y="5840969"/>
            <a:ext cx="835025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50000"/>
              </a:lnSpc>
              <a:spcBef>
                <a:spcPct val="0"/>
              </a:spcBef>
              <a:buFont typeface="Arial" pitchFamily="34" charset="0"/>
              <a:buNone/>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苏州中源科达企业管理有限公司</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a:p>
            <a:pPr algn="ctr">
              <a:lnSpc>
                <a:spcPct val="150000"/>
              </a:lnSpc>
              <a:spcBef>
                <a:spcPct val="0"/>
              </a:spcBef>
              <a:buNone/>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——Suzhou World-Way Management </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Consulting Co., </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Ltd——</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6690" y="5654695"/>
            <a:ext cx="938985" cy="938985"/>
          </a:xfrm>
          <a:prstGeom prst="rect">
            <a:avLst/>
          </a:prstGeom>
        </p:spPr>
      </p:pic>
      <p:sp>
        <p:nvSpPr>
          <p:cNvPr id="16" name="TextBox 15"/>
          <p:cNvSpPr txBox="1"/>
          <p:nvPr/>
        </p:nvSpPr>
        <p:spPr>
          <a:xfrm>
            <a:off x="10007213" y="6579830"/>
            <a:ext cx="1277937" cy="276999"/>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中源科达订阅号</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298072476"/>
      </p:ext>
    </p:extLst>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14" presetClass="entr" presetSubtype="1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第三章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41548"/>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itchFamily="34" charset="-122"/>
                <a:ea typeface="微软雅黑" pitchFamily="34" charset="-122"/>
                <a:cs typeface="华文黑体" pitchFamily="2" charset="-122"/>
              </a:rPr>
              <a:t>研发项目</a:t>
            </a:r>
            <a:endParaRPr lang="zh-CN" altLang="en-US" sz="2800" dirty="0">
              <a:solidFill>
                <a:schemeClr val="bg1"/>
              </a:solidFill>
              <a:latin typeface="微软雅黑" pitchFamily="34" charset="-122"/>
              <a:ea typeface="微软雅黑" pitchFamily="34" charset="-122"/>
              <a:cs typeface="华文黑体" pitchFamily="2" charset="-122"/>
            </a:endParaRPr>
          </a:p>
        </p:txBody>
      </p:sp>
      <p:sp>
        <p:nvSpPr>
          <p:cNvPr id="4" name="TextBox 3"/>
          <p:cNvSpPr txBox="1"/>
          <p:nvPr/>
        </p:nvSpPr>
        <p:spPr>
          <a:xfrm>
            <a:off x="950350" y="1066016"/>
            <a:ext cx="7695028" cy="338554"/>
          </a:xfrm>
          <a:prstGeom prst="rect">
            <a:avLst/>
          </a:prstGeom>
          <a:noFill/>
        </p:spPr>
        <p:txBody>
          <a:bodyPr wrap="square" rtlCol="0">
            <a:spAutoFit/>
          </a:bodyPr>
          <a:lstStyle/>
          <a:p>
            <a:pPr lvl="0"/>
            <a:r>
              <a:rPr lang="zh-CN" altLang="en-US" sz="1600" dirty="0">
                <a:solidFill>
                  <a:schemeClr val="tx1">
                    <a:lumMod val="50000"/>
                    <a:lumOff val="50000"/>
                  </a:schemeClr>
                </a:solidFill>
                <a:latin typeface="微软雅黑" pitchFamily="34" charset="-122"/>
                <a:ea typeface="微软雅黑" pitchFamily="34" charset="-122"/>
              </a:rPr>
              <a:t>研发加计扣除常见问题</a:t>
            </a:r>
            <a:endParaRPr lang="en-US" altLang="zh-CN" sz="1600" dirty="0">
              <a:solidFill>
                <a:schemeClr val="tx1">
                  <a:lumMod val="50000"/>
                  <a:lumOff val="50000"/>
                </a:schemeClr>
              </a:solidFill>
              <a:latin typeface="微软雅黑" pitchFamily="34" charset="-122"/>
              <a:ea typeface="微软雅黑" pitchFamily="34" charset="-122"/>
            </a:endParaRPr>
          </a:p>
        </p:txBody>
      </p:sp>
      <p:sp>
        <p:nvSpPr>
          <p:cNvPr id="7" name="圆角矩形 6"/>
          <p:cNvSpPr/>
          <p:nvPr/>
        </p:nvSpPr>
        <p:spPr>
          <a:xfrm>
            <a:off x="2173932" y="1799772"/>
            <a:ext cx="1835306" cy="6120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没有研发，</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r>
              <a:rPr lang="zh-CN" altLang="en-US" b="1" dirty="0" smtClean="0">
                <a:solidFill>
                  <a:schemeClr val="bg1"/>
                </a:solidFill>
                <a:latin typeface="微软雅黑" panose="020B0503020204020204" pitchFamily="34" charset="-122"/>
                <a:ea typeface="微软雅黑" panose="020B0503020204020204" pitchFamily="34" charset="-122"/>
              </a:rPr>
              <a:t>没有项目？</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6" name="Freeform 26"/>
          <p:cNvSpPr>
            <a:spLocks noEditPoints="1"/>
          </p:cNvSpPr>
          <p:nvPr/>
        </p:nvSpPr>
        <p:spPr bwMode="auto">
          <a:xfrm>
            <a:off x="717848" y="2289655"/>
            <a:ext cx="272502" cy="326414"/>
          </a:xfrm>
          <a:custGeom>
            <a:avLst/>
            <a:gdLst>
              <a:gd name="T0" fmla="*/ 11 w 118"/>
              <a:gd name="T1" fmla="*/ 90 h 141"/>
              <a:gd name="T2" fmla="*/ 13 w 118"/>
              <a:gd name="T3" fmla="*/ 121 h 141"/>
              <a:gd name="T4" fmla="*/ 13 w 118"/>
              <a:gd name="T5" fmla="*/ 61 h 141"/>
              <a:gd name="T6" fmla="*/ 16 w 118"/>
              <a:gd name="T7" fmla="*/ 130 h 141"/>
              <a:gd name="T8" fmla="*/ 13 w 118"/>
              <a:gd name="T9" fmla="*/ 110 h 141"/>
              <a:gd name="T10" fmla="*/ 101 w 118"/>
              <a:gd name="T11" fmla="*/ 112 h 141"/>
              <a:gd name="T12" fmla="*/ 101 w 118"/>
              <a:gd name="T13" fmla="*/ 55 h 141"/>
              <a:gd name="T14" fmla="*/ 107 w 118"/>
              <a:gd name="T15" fmla="*/ 127 h 141"/>
              <a:gd name="T16" fmla="*/ 0 w 118"/>
              <a:gd name="T17" fmla="*/ 127 h 141"/>
              <a:gd name="T18" fmla="*/ 73 w 118"/>
              <a:gd name="T19" fmla="*/ 3 h 141"/>
              <a:gd name="T20" fmla="*/ 114 w 118"/>
              <a:gd name="T21" fmla="*/ 62 h 141"/>
              <a:gd name="T22" fmla="*/ 69 w 118"/>
              <a:gd name="T23" fmla="*/ 48 h 141"/>
              <a:gd name="T24" fmla="*/ 47 w 118"/>
              <a:gd name="T25" fmla="*/ 48 h 141"/>
              <a:gd name="T26" fmla="*/ 53 w 118"/>
              <a:gd name="T27" fmla="*/ 40 h 141"/>
              <a:gd name="T28" fmla="*/ 60 w 118"/>
              <a:gd name="T29" fmla="*/ 47 h 141"/>
              <a:gd name="T30" fmla="*/ 78 w 118"/>
              <a:gd name="T31" fmla="*/ 28 h 141"/>
              <a:gd name="T32" fmla="*/ 75 w 118"/>
              <a:gd name="T33" fmla="*/ 25 h 141"/>
              <a:gd name="T34" fmla="*/ 74 w 118"/>
              <a:gd name="T35" fmla="*/ 25 h 141"/>
              <a:gd name="T36" fmla="*/ 71 w 118"/>
              <a:gd name="T37" fmla="*/ 25 h 141"/>
              <a:gd name="T38" fmla="*/ 69 w 118"/>
              <a:gd name="T39" fmla="*/ 27 h 141"/>
              <a:gd name="T40" fmla="*/ 68 w 118"/>
              <a:gd name="T41" fmla="*/ 30 h 141"/>
              <a:gd name="T42" fmla="*/ 68 w 118"/>
              <a:gd name="T43" fmla="*/ 32 h 141"/>
              <a:gd name="T44" fmla="*/ 69 w 118"/>
              <a:gd name="T45" fmla="*/ 34 h 141"/>
              <a:gd name="T46" fmla="*/ 71 w 118"/>
              <a:gd name="T47" fmla="*/ 35 h 141"/>
              <a:gd name="T48" fmla="*/ 72 w 118"/>
              <a:gd name="T49" fmla="*/ 35 h 141"/>
              <a:gd name="T50" fmla="*/ 74 w 118"/>
              <a:gd name="T51" fmla="*/ 35 h 141"/>
              <a:gd name="T52" fmla="*/ 75 w 118"/>
              <a:gd name="T53" fmla="*/ 35 h 141"/>
              <a:gd name="T54" fmla="*/ 77 w 118"/>
              <a:gd name="T55" fmla="*/ 34 h 141"/>
              <a:gd name="T56" fmla="*/ 78 w 118"/>
              <a:gd name="T57" fmla="*/ 32 h 141"/>
              <a:gd name="T58" fmla="*/ 93 w 118"/>
              <a:gd name="T59" fmla="*/ 45 h 141"/>
              <a:gd name="T60" fmla="*/ 64 w 118"/>
              <a:gd name="T61" fmla="*/ 6 h 141"/>
              <a:gd name="T62" fmla="*/ 63 w 118"/>
              <a:gd name="T63" fmla="*/ 12 h 141"/>
              <a:gd name="T64" fmla="*/ 72 w 118"/>
              <a:gd name="T65" fmla="*/ 11 h 141"/>
              <a:gd name="T66" fmla="*/ 92 w 118"/>
              <a:gd name="T67" fmla="*/ 41 h 141"/>
              <a:gd name="T68" fmla="*/ 93 w 118"/>
              <a:gd name="T69" fmla="*/ 45 h 141"/>
              <a:gd name="T70" fmla="*/ 111 w 118"/>
              <a:gd name="T71" fmla="*/ 105 h 141"/>
              <a:gd name="T72" fmla="*/ 97 w 118"/>
              <a:gd name="T73" fmla="*/ 128 h 141"/>
              <a:gd name="T74" fmla="*/ 78 w 118"/>
              <a:gd name="T75" fmla="*/ 130 h 141"/>
              <a:gd name="T76" fmla="*/ 11 w 118"/>
              <a:gd name="T77" fmla="*/ 79 h 141"/>
              <a:gd name="T78" fmla="*/ 100 w 118"/>
              <a:gd name="T79" fmla="*/ 126 h 141"/>
              <a:gd name="T80" fmla="*/ 64 w 118"/>
              <a:gd name="T81" fmla="*/ 59 h 141"/>
              <a:gd name="T82" fmla="*/ 78 w 118"/>
              <a:gd name="T83" fmla="*/ 59 h 141"/>
              <a:gd name="T84" fmla="*/ 61 w 118"/>
              <a:gd name="T85" fmla="*/ 130 h 141"/>
              <a:gd name="T86" fmla="*/ 75 w 118"/>
              <a:gd name="T87" fmla="*/ 61 h 141"/>
              <a:gd name="T88" fmla="*/ 101 w 118"/>
              <a:gd name="T89" fmla="*/ 76 h 141"/>
              <a:gd name="T90" fmla="*/ 103 w 118"/>
              <a:gd name="T91" fmla="*/ 65 h 141"/>
              <a:gd name="T92" fmla="*/ 23 w 118"/>
              <a:gd name="T93" fmla="*/ 61 h 141"/>
              <a:gd name="T94" fmla="*/ 23 w 118"/>
              <a:gd name="T95" fmla="*/ 61 h 141"/>
              <a:gd name="T96" fmla="*/ 27 w 118"/>
              <a:gd name="T97" fmla="*/ 128 h 141"/>
              <a:gd name="T98" fmla="*/ 30 w 118"/>
              <a:gd name="T99" fmla="*/ 128 h 141"/>
              <a:gd name="T100" fmla="*/ 36 w 118"/>
              <a:gd name="T101" fmla="*/ 61 h 141"/>
              <a:gd name="T102" fmla="*/ 54 w 118"/>
              <a:gd name="T103" fmla="*/ 61 h 141"/>
              <a:gd name="T104" fmla="*/ 47 w 118"/>
              <a:gd name="T105" fmla="*/ 128 h 141"/>
              <a:gd name="T106" fmla="*/ 84 w 118"/>
              <a:gd name="T107" fmla="*/ 8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dirty="0">
              <a:latin typeface="Avant GardeBook" pitchFamily="50" charset="0"/>
            </a:endParaRPr>
          </a:p>
        </p:txBody>
      </p:sp>
      <p:sp>
        <p:nvSpPr>
          <p:cNvPr id="27" name="Freeform 30"/>
          <p:cNvSpPr>
            <a:spLocks noEditPoints="1"/>
          </p:cNvSpPr>
          <p:nvPr/>
        </p:nvSpPr>
        <p:spPr bwMode="auto">
          <a:xfrm>
            <a:off x="11169598" y="2348544"/>
            <a:ext cx="324456" cy="236234"/>
          </a:xfrm>
          <a:custGeom>
            <a:avLst/>
            <a:gdLst>
              <a:gd name="T0" fmla="*/ 9 w 140"/>
              <a:gd name="T1" fmla="*/ 0 h 102"/>
              <a:gd name="T2" fmla="*/ 0 w 140"/>
              <a:gd name="T3" fmla="*/ 93 h 102"/>
              <a:gd name="T4" fmla="*/ 131 w 140"/>
              <a:gd name="T5" fmla="*/ 102 h 102"/>
              <a:gd name="T6" fmla="*/ 140 w 140"/>
              <a:gd name="T7" fmla="*/ 9 h 102"/>
              <a:gd name="T8" fmla="*/ 136 w 140"/>
              <a:gd name="T9" fmla="*/ 93 h 102"/>
              <a:gd name="T10" fmla="*/ 9 w 140"/>
              <a:gd name="T11" fmla="*/ 98 h 102"/>
              <a:gd name="T12" fmla="*/ 4 w 140"/>
              <a:gd name="T13" fmla="*/ 9 h 102"/>
              <a:gd name="T14" fmla="*/ 131 w 140"/>
              <a:gd name="T15" fmla="*/ 4 h 102"/>
              <a:gd name="T16" fmla="*/ 136 w 140"/>
              <a:gd name="T17" fmla="*/ 93 h 102"/>
              <a:gd name="T18" fmla="*/ 129 w 140"/>
              <a:gd name="T19" fmla="*/ 11 h 102"/>
              <a:gd name="T20" fmla="*/ 11 w 140"/>
              <a:gd name="T21" fmla="*/ 32 h 102"/>
              <a:gd name="T22" fmla="*/ 11 w 140"/>
              <a:gd name="T23" fmla="*/ 70 h 102"/>
              <a:gd name="T24" fmla="*/ 129 w 140"/>
              <a:gd name="T25" fmla="*/ 91 h 102"/>
              <a:gd name="T26" fmla="*/ 11 w 140"/>
              <a:gd name="T27" fmla="*/ 70 h 102"/>
              <a:gd name="T28" fmla="*/ 51 w 140"/>
              <a:gd name="T29" fmla="*/ 65 h 102"/>
              <a:gd name="T30" fmla="*/ 62 w 140"/>
              <a:gd name="T31" fmla="*/ 37 h 102"/>
              <a:gd name="T32" fmla="*/ 49 w 140"/>
              <a:gd name="T33" fmla="*/ 37 h 102"/>
              <a:gd name="T34" fmla="*/ 39 w 140"/>
              <a:gd name="T35" fmla="*/ 65 h 102"/>
              <a:gd name="T36" fmla="*/ 28 w 140"/>
              <a:gd name="T37" fmla="*/ 37 h 102"/>
              <a:gd name="T38" fmla="*/ 38 w 140"/>
              <a:gd name="T39" fmla="*/ 58 h 102"/>
              <a:gd name="T40" fmla="*/ 95 w 140"/>
              <a:gd name="T41" fmla="*/ 59 h 102"/>
              <a:gd name="T42" fmla="*/ 106 w 140"/>
              <a:gd name="T43" fmla="*/ 65 h 102"/>
              <a:gd name="T44" fmla="*/ 107 w 140"/>
              <a:gd name="T45" fmla="*/ 37 h 102"/>
              <a:gd name="T46" fmla="*/ 86 w 140"/>
              <a:gd name="T47" fmla="*/ 65 h 102"/>
              <a:gd name="T48" fmla="*/ 95 w 140"/>
              <a:gd name="T49" fmla="*/ 59 h 102"/>
              <a:gd name="T50" fmla="*/ 105 w 140"/>
              <a:gd name="T51" fmla="*/ 54 h 102"/>
              <a:gd name="T52" fmla="*/ 103 w 140"/>
              <a:gd name="T53" fmla="*/ 43 h 102"/>
              <a:gd name="T54" fmla="*/ 79 w 140"/>
              <a:gd name="T55" fmla="*/ 57 h 102"/>
              <a:gd name="T56" fmla="*/ 74 w 140"/>
              <a:gd name="T57" fmla="*/ 53 h 102"/>
              <a:gd name="T58" fmla="*/ 67 w 140"/>
              <a:gd name="T59" fmla="*/ 48 h 102"/>
              <a:gd name="T60" fmla="*/ 69 w 140"/>
              <a:gd name="T61" fmla="*/ 39 h 102"/>
              <a:gd name="T62" fmla="*/ 83 w 140"/>
              <a:gd name="T63" fmla="*/ 39 h 102"/>
              <a:gd name="T64" fmla="*/ 81 w 140"/>
              <a:gd name="T65" fmla="*/ 45 h 102"/>
              <a:gd name="T66" fmla="*/ 76 w 140"/>
              <a:gd name="T67" fmla="*/ 41 h 102"/>
              <a:gd name="T68" fmla="*/ 72 w 140"/>
              <a:gd name="T69" fmla="*/ 44 h 102"/>
              <a:gd name="T70" fmla="*/ 77 w 140"/>
              <a:gd name="T71" fmla="*/ 48 h 102"/>
              <a:gd name="T72" fmla="*/ 84 w 140"/>
              <a:gd name="T73" fmla="*/ 56 h 102"/>
              <a:gd name="T74" fmla="*/ 74 w 140"/>
              <a:gd name="T75" fmla="*/ 65 h 102"/>
              <a:gd name="T76" fmla="*/ 64 w 140"/>
              <a:gd name="T77" fmla="*/ 61 h 102"/>
              <a:gd name="T78" fmla="*/ 68 w 140"/>
              <a:gd name="T79" fmla="*/ 56 h 102"/>
              <a:gd name="T80" fmla="*/ 74 w 140"/>
              <a:gd name="T8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02">
                <a:moveTo>
                  <a:pt x="131" y="0"/>
                </a:moveTo>
                <a:cubicBezTo>
                  <a:pt x="9" y="0"/>
                  <a:pt x="9" y="0"/>
                  <a:pt x="9" y="0"/>
                </a:cubicBezTo>
                <a:cubicBezTo>
                  <a:pt x="4" y="0"/>
                  <a:pt x="0" y="4"/>
                  <a:pt x="0" y="9"/>
                </a:cubicBezTo>
                <a:cubicBezTo>
                  <a:pt x="0" y="93"/>
                  <a:pt x="0" y="93"/>
                  <a:pt x="0" y="93"/>
                </a:cubicBezTo>
                <a:cubicBezTo>
                  <a:pt x="0" y="98"/>
                  <a:pt x="4" y="102"/>
                  <a:pt x="9" y="102"/>
                </a:cubicBezTo>
                <a:cubicBezTo>
                  <a:pt x="131" y="102"/>
                  <a:pt x="131" y="102"/>
                  <a:pt x="131" y="102"/>
                </a:cubicBezTo>
                <a:cubicBezTo>
                  <a:pt x="136" y="102"/>
                  <a:pt x="140" y="98"/>
                  <a:pt x="140" y="93"/>
                </a:cubicBezTo>
                <a:cubicBezTo>
                  <a:pt x="140" y="9"/>
                  <a:pt x="140" y="9"/>
                  <a:pt x="140" y="9"/>
                </a:cubicBezTo>
                <a:cubicBezTo>
                  <a:pt x="140" y="4"/>
                  <a:pt x="136" y="0"/>
                  <a:pt x="131" y="0"/>
                </a:cubicBezTo>
                <a:close/>
                <a:moveTo>
                  <a:pt x="136" y="93"/>
                </a:moveTo>
                <a:cubicBezTo>
                  <a:pt x="136" y="96"/>
                  <a:pt x="134" y="98"/>
                  <a:pt x="131" y="98"/>
                </a:cubicBezTo>
                <a:cubicBezTo>
                  <a:pt x="9" y="98"/>
                  <a:pt x="9" y="98"/>
                  <a:pt x="9" y="98"/>
                </a:cubicBezTo>
                <a:cubicBezTo>
                  <a:pt x="6" y="98"/>
                  <a:pt x="4" y="96"/>
                  <a:pt x="4" y="93"/>
                </a:cubicBezTo>
                <a:cubicBezTo>
                  <a:pt x="4" y="9"/>
                  <a:pt x="4" y="9"/>
                  <a:pt x="4" y="9"/>
                </a:cubicBezTo>
                <a:cubicBezTo>
                  <a:pt x="4" y="6"/>
                  <a:pt x="6" y="4"/>
                  <a:pt x="9" y="4"/>
                </a:cubicBezTo>
                <a:cubicBezTo>
                  <a:pt x="131" y="4"/>
                  <a:pt x="131" y="4"/>
                  <a:pt x="131" y="4"/>
                </a:cubicBezTo>
                <a:cubicBezTo>
                  <a:pt x="134" y="4"/>
                  <a:pt x="136" y="6"/>
                  <a:pt x="136" y="9"/>
                </a:cubicBezTo>
                <a:lnTo>
                  <a:pt x="136" y="93"/>
                </a:lnTo>
                <a:close/>
                <a:moveTo>
                  <a:pt x="11" y="11"/>
                </a:moveTo>
                <a:cubicBezTo>
                  <a:pt x="129" y="11"/>
                  <a:pt x="129" y="11"/>
                  <a:pt x="129" y="11"/>
                </a:cubicBezTo>
                <a:cubicBezTo>
                  <a:pt x="129" y="32"/>
                  <a:pt x="129" y="32"/>
                  <a:pt x="129" y="32"/>
                </a:cubicBezTo>
                <a:cubicBezTo>
                  <a:pt x="11" y="32"/>
                  <a:pt x="11" y="32"/>
                  <a:pt x="11" y="32"/>
                </a:cubicBezTo>
                <a:lnTo>
                  <a:pt x="11" y="11"/>
                </a:lnTo>
                <a:close/>
                <a:moveTo>
                  <a:pt x="11" y="70"/>
                </a:moveTo>
                <a:cubicBezTo>
                  <a:pt x="129" y="70"/>
                  <a:pt x="129" y="70"/>
                  <a:pt x="129" y="70"/>
                </a:cubicBezTo>
                <a:cubicBezTo>
                  <a:pt x="129" y="91"/>
                  <a:pt x="129" y="91"/>
                  <a:pt x="129" y="91"/>
                </a:cubicBezTo>
                <a:cubicBezTo>
                  <a:pt x="11" y="91"/>
                  <a:pt x="11" y="91"/>
                  <a:pt x="11" y="91"/>
                </a:cubicBezTo>
                <a:lnTo>
                  <a:pt x="11" y="70"/>
                </a:lnTo>
                <a:close/>
                <a:moveTo>
                  <a:pt x="57" y="65"/>
                </a:moveTo>
                <a:cubicBezTo>
                  <a:pt x="51" y="65"/>
                  <a:pt x="51" y="65"/>
                  <a:pt x="51" y="65"/>
                </a:cubicBezTo>
                <a:cubicBezTo>
                  <a:pt x="57" y="37"/>
                  <a:pt x="57" y="37"/>
                  <a:pt x="57" y="37"/>
                </a:cubicBezTo>
                <a:cubicBezTo>
                  <a:pt x="62" y="37"/>
                  <a:pt x="62" y="37"/>
                  <a:pt x="62" y="37"/>
                </a:cubicBezTo>
                <a:lnTo>
                  <a:pt x="57" y="65"/>
                </a:lnTo>
                <a:close/>
                <a:moveTo>
                  <a:pt x="49" y="37"/>
                </a:moveTo>
                <a:cubicBezTo>
                  <a:pt x="55" y="37"/>
                  <a:pt x="55" y="37"/>
                  <a:pt x="55" y="37"/>
                </a:cubicBezTo>
                <a:cubicBezTo>
                  <a:pt x="39" y="65"/>
                  <a:pt x="39" y="65"/>
                  <a:pt x="39" y="65"/>
                </a:cubicBezTo>
                <a:cubicBezTo>
                  <a:pt x="33" y="65"/>
                  <a:pt x="33" y="65"/>
                  <a:pt x="33" y="65"/>
                </a:cubicBezTo>
                <a:cubicBezTo>
                  <a:pt x="28" y="37"/>
                  <a:pt x="28" y="37"/>
                  <a:pt x="28" y="37"/>
                </a:cubicBezTo>
                <a:cubicBezTo>
                  <a:pt x="34" y="37"/>
                  <a:pt x="34" y="37"/>
                  <a:pt x="34" y="37"/>
                </a:cubicBezTo>
                <a:cubicBezTo>
                  <a:pt x="38" y="58"/>
                  <a:pt x="38" y="58"/>
                  <a:pt x="38" y="58"/>
                </a:cubicBezTo>
                <a:lnTo>
                  <a:pt x="49" y="37"/>
                </a:lnTo>
                <a:close/>
                <a:moveTo>
                  <a:pt x="95" y="59"/>
                </a:moveTo>
                <a:cubicBezTo>
                  <a:pt x="106" y="59"/>
                  <a:pt x="106" y="59"/>
                  <a:pt x="106" y="59"/>
                </a:cubicBezTo>
                <a:cubicBezTo>
                  <a:pt x="106" y="65"/>
                  <a:pt x="106" y="65"/>
                  <a:pt x="106" y="65"/>
                </a:cubicBezTo>
                <a:cubicBezTo>
                  <a:pt x="112" y="65"/>
                  <a:pt x="112" y="65"/>
                  <a:pt x="112" y="65"/>
                </a:cubicBezTo>
                <a:cubicBezTo>
                  <a:pt x="107" y="37"/>
                  <a:pt x="107" y="37"/>
                  <a:pt x="107" y="37"/>
                </a:cubicBezTo>
                <a:cubicBezTo>
                  <a:pt x="101" y="37"/>
                  <a:pt x="101" y="37"/>
                  <a:pt x="101" y="37"/>
                </a:cubicBezTo>
                <a:cubicBezTo>
                  <a:pt x="86" y="65"/>
                  <a:pt x="86" y="65"/>
                  <a:pt x="86" y="65"/>
                </a:cubicBezTo>
                <a:cubicBezTo>
                  <a:pt x="91" y="65"/>
                  <a:pt x="91" y="65"/>
                  <a:pt x="91" y="65"/>
                </a:cubicBezTo>
                <a:lnTo>
                  <a:pt x="95" y="59"/>
                </a:lnTo>
                <a:close/>
                <a:moveTo>
                  <a:pt x="103" y="43"/>
                </a:moveTo>
                <a:cubicBezTo>
                  <a:pt x="105" y="54"/>
                  <a:pt x="105" y="54"/>
                  <a:pt x="105" y="54"/>
                </a:cubicBezTo>
                <a:cubicBezTo>
                  <a:pt x="97" y="54"/>
                  <a:pt x="97" y="54"/>
                  <a:pt x="97" y="54"/>
                </a:cubicBezTo>
                <a:lnTo>
                  <a:pt x="103" y="43"/>
                </a:lnTo>
                <a:close/>
                <a:moveTo>
                  <a:pt x="78" y="59"/>
                </a:moveTo>
                <a:cubicBezTo>
                  <a:pt x="78" y="59"/>
                  <a:pt x="79" y="58"/>
                  <a:pt x="79" y="57"/>
                </a:cubicBezTo>
                <a:cubicBezTo>
                  <a:pt x="79" y="56"/>
                  <a:pt x="79" y="56"/>
                  <a:pt x="78" y="55"/>
                </a:cubicBezTo>
                <a:cubicBezTo>
                  <a:pt x="77" y="55"/>
                  <a:pt x="76" y="54"/>
                  <a:pt x="74" y="53"/>
                </a:cubicBezTo>
                <a:cubicBezTo>
                  <a:pt x="72" y="52"/>
                  <a:pt x="70" y="51"/>
                  <a:pt x="69" y="51"/>
                </a:cubicBezTo>
                <a:cubicBezTo>
                  <a:pt x="68" y="50"/>
                  <a:pt x="68" y="49"/>
                  <a:pt x="67" y="48"/>
                </a:cubicBezTo>
                <a:cubicBezTo>
                  <a:pt x="66" y="47"/>
                  <a:pt x="66" y="46"/>
                  <a:pt x="66" y="45"/>
                </a:cubicBezTo>
                <a:cubicBezTo>
                  <a:pt x="66" y="43"/>
                  <a:pt x="67" y="41"/>
                  <a:pt x="69" y="39"/>
                </a:cubicBezTo>
                <a:cubicBezTo>
                  <a:pt x="70" y="38"/>
                  <a:pt x="73" y="37"/>
                  <a:pt x="76" y="37"/>
                </a:cubicBezTo>
                <a:cubicBezTo>
                  <a:pt x="79" y="37"/>
                  <a:pt x="82" y="38"/>
                  <a:pt x="83" y="39"/>
                </a:cubicBezTo>
                <a:cubicBezTo>
                  <a:pt x="85" y="41"/>
                  <a:pt x="86" y="43"/>
                  <a:pt x="86" y="45"/>
                </a:cubicBezTo>
                <a:cubicBezTo>
                  <a:pt x="81" y="45"/>
                  <a:pt x="81" y="45"/>
                  <a:pt x="81" y="45"/>
                </a:cubicBezTo>
                <a:cubicBezTo>
                  <a:pt x="81" y="44"/>
                  <a:pt x="80" y="43"/>
                  <a:pt x="79" y="42"/>
                </a:cubicBezTo>
                <a:cubicBezTo>
                  <a:pt x="79" y="42"/>
                  <a:pt x="77" y="41"/>
                  <a:pt x="76" y="41"/>
                </a:cubicBezTo>
                <a:cubicBezTo>
                  <a:pt x="74" y="41"/>
                  <a:pt x="73" y="42"/>
                  <a:pt x="73" y="42"/>
                </a:cubicBezTo>
                <a:cubicBezTo>
                  <a:pt x="72" y="43"/>
                  <a:pt x="72" y="43"/>
                  <a:pt x="72" y="44"/>
                </a:cubicBezTo>
                <a:cubicBezTo>
                  <a:pt x="72" y="45"/>
                  <a:pt x="72" y="46"/>
                  <a:pt x="72" y="46"/>
                </a:cubicBezTo>
                <a:cubicBezTo>
                  <a:pt x="73" y="47"/>
                  <a:pt x="74" y="47"/>
                  <a:pt x="77" y="48"/>
                </a:cubicBezTo>
                <a:cubicBezTo>
                  <a:pt x="80" y="50"/>
                  <a:pt x="82" y="51"/>
                  <a:pt x="83" y="52"/>
                </a:cubicBezTo>
                <a:cubicBezTo>
                  <a:pt x="84" y="53"/>
                  <a:pt x="84" y="54"/>
                  <a:pt x="84" y="56"/>
                </a:cubicBezTo>
                <a:cubicBezTo>
                  <a:pt x="84" y="59"/>
                  <a:pt x="84" y="61"/>
                  <a:pt x="82" y="63"/>
                </a:cubicBezTo>
                <a:cubicBezTo>
                  <a:pt x="80" y="64"/>
                  <a:pt x="77" y="65"/>
                  <a:pt x="74" y="65"/>
                </a:cubicBezTo>
                <a:cubicBezTo>
                  <a:pt x="71" y="65"/>
                  <a:pt x="69" y="65"/>
                  <a:pt x="67" y="64"/>
                </a:cubicBezTo>
                <a:cubicBezTo>
                  <a:pt x="66" y="63"/>
                  <a:pt x="64" y="62"/>
                  <a:pt x="64" y="61"/>
                </a:cubicBezTo>
                <a:cubicBezTo>
                  <a:pt x="63" y="59"/>
                  <a:pt x="63" y="58"/>
                  <a:pt x="63" y="56"/>
                </a:cubicBezTo>
                <a:cubicBezTo>
                  <a:pt x="68" y="56"/>
                  <a:pt x="68" y="56"/>
                  <a:pt x="68" y="56"/>
                </a:cubicBezTo>
                <a:cubicBezTo>
                  <a:pt x="68" y="57"/>
                  <a:pt x="69" y="58"/>
                  <a:pt x="69" y="59"/>
                </a:cubicBezTo>
                <a:cubicBezTo>
                  <a:pt x="70" y="60"/>
                  <a:pt x="71" y="60"/>
                  <a:pt x="74" y="60"/>
                </a:cubicBezTo>
                <a:cubicBezTo>
                  <a:pt x="75" y="60"/>
                  <a:pt x="77" y="60"/>
                  <a:pt x="78" y="5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dirty="0">
              <a:latin typeface="Avant GardeBook" pitchFamily="50" charset="0"/>
            </a:endParaRPr>
          </a:p>
        </p:txBody>
      </p:sp>
      <p:sp>
        <p:nvSpPr>
          <p:cNvPr id="34" name="圆角矩形 33"/>
          <p:cNvSpPr/>
          <p:nvPr/>
        </p:nvSpPr>
        <p:spPr>
          <a:xfrm>
            <a:off x="7653080" y="1785256"/>
            <a:ext cx="1835306" cy="6120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没有证据，</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r>
              <a:rPr lang="zh-CN" altLang="en-US" b="1" dirty="0" smtClean="0">
                <a:solidFill>
                  <a:schemeClr val="bg1"/>
                </a:solidFill>
                <a:latin typeface="微软雅黑" panose="020B0503020204020204" pitchFamily="34" charset="-122"/>
                <a:ea typeface="微软雅黑" panose="020B0503020204020204" pitchFamily="34" charset="-122"/>
              </a:rPr>
              <a:t>没有费用？</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2" cstate="print"/>
          <a:srcRect/>
          <a:stretch>
            <a:fillRect/>
          </a:stretch>
        </p:blipFill>
        <p:spPr bwMode="auto">
          <a:xfrm>
            <a:off x="1191307" y="3066370"/>
            <a:ext cx="3800475" cy="2466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p:cNvPicPr>
            <a:picLocks noChangeAspect="1" noChangeArrowheads="1"/>
          </p:cNvPicPr>
          <p:nvPr/>
        </p:nvPicPr>
        <p:blipFill>
          <a:blip r:embed="rId3" cstate="print"/>
          <a:srcRect/>
          <a:stretch>
            <a:fillRect/>
          </a:stretch>
        </p:blipFill>
        <p:spPr bwMode="auto">
          <a:xfrm>
            <a:off x="6772729" y="3056165"/>
            <a:ext cx="3679429" cy="246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57309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 calcmode="lin" valueType="num">
                                      <p:cBhvr>
                                        <p:cTn id="23" dur="500" fill="hold"/>
                                        <p:tgtEl>
                                          <p:spTgt spid="34"/>
                                        </p:tgtEl>
                                        <p:attrNameLst>
                                          <p:attrName>style.rotation</p:attrName>
                                        </p:attrNameLst>
                                      </p:cBhvr>
                                      <p:tavLst>
                                        <p:tav tm="0">
                                          <p:val>
                                            <p:fltVal val="360"/>
                                          </p:val>
                                        </p:tav>
                                        <p:tav tm="100000">
                                          <p:val>
                                            <p:fltVal val="0"/>
                                          </p:val>
                                        </p:tav>
                                      </p:tavLst>
                                    </p:anim>
                                    <p:animEffect transition="in" filter="fade">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P spid="27"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第三章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itchFamily="34" charset="-122"/>
                <a:ea typeface="微软雅黑" pitchFamily="34" charset="-122"/>
                <a:cs typeface="华文黑体" pitchFamily="2" charset="-122"/>
              </a:rPr>
              <a:t>研发证明</a:t>
            </a:r>
            <a:endParaRPr lang="zh-CN" altLang="en-US" sz="2800" dirty="0">
              <a:solidFill>
                <a:schemeClr val="bg1"/>
              </a:solidFill>
              <a:latin typeface="微软雅黑" pitchFamily="34" charset="-122"/>
              <a:ea typeface="微软雅黑" pitchFamily="34" charset="-122"/>
              <a:cs typeface="华文黑体" pitchFamily="2" charset="-122"/>
            </a:endParaRPr>
          </a:p>
        </p:txBody>
      </p:sp>
      <p:sp>
        <p:nvSpPr>
          <p:cNvPr id="4" name="TextBox 3"/>
          <p:cNvSpPr txBox="1"/>
          <p:nvPr/>
        </p:nvSpPr>
        <p:spPr>
          <a:xfrm>
            <a:off x="1153550" y="1167618"/>
            <a:ext cx="7695028" cy="338554"/>
          </a:xfrm>
          <a:prstGeom prst="rect">
            <a:avLst/>
          </a:prstGeom>
          <a:noFill/>
        </p:spPr>
        <p:txBody>
          <a:bodyPr wrap="square" rtlCol="0">
            <a:spAutoFit/>
          </a:bodyPr>
          <a:lstStyle/>
          <a:p>
            <a:pPr lvl="0"/>
            <a:r>
              <a:rPr lang="zh-CN" altLang="en-US" sz="1600" dirty="0">
                <a:solidFill>
                  <a:schemeClr val="tx1">
                    <a:lumMod val="50000"/>
                    <a:lumOff val="50000"/>
                  </a:schemeClr>
                </a:solidFill>
                <a:latin typeface="微软雅黑" pitchFamily="34" charset="-122"/>
                <a:ea typeface="微软雅黑" pitchFamily="34" charset="-122"/>
              </a:rPr>
              <a:t>研发加计扣除常见问题</a:t>
            </a:r>
            <a:endParaRPr lang="en-US" altLang="zh-CN" sz="1600" dirty="0">
              <a:solidFill>
                <a:schemeClr val="tx1">
                  <a:lumMod val="50000"/>
                  <a:lumOff val="50000"/>
                </a:schemeClr>
              </a:solidFill>
              <a:latin typeface="微软雅黑" pitchFamily="34" charset="-122"/>
              <a:ea typeface="微软雅黑" pitchFamily="34" charset="-122"/>
            </a:endParaRPr>
          </a:p>
        </p:txBody>
      </p:sp>
      <p:sp>
        <p:nvSpPr>
          <p:cNvPr id="5" name="圆角矩形 4"/>
          <p:cNvSpPr/>
          <p:nvPr/>
        </p:nvSpPr>
        <p:spPr>
          <a:xfrm>
            <a:off x="1128901" y="1671218"/>
            <a:ext cx="2417197" cy="43698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r>
              <a:rPr lang="zh-CN" altLang="en-US" b="1" dirty="0">
                <a:solidFill>
                  <a:schemeClr val="bg1"/>
                </a:solidFill>
                <a:latin typeface="微软雅黑" panose="020B0503020204020204" pitchFamily="34" charset="-122"/>
                <a:ea typeface="微软雅黑" panose="020B0503020204020204" pitchFamily="34" charset="-122"/>
              </a:rPr>
              <a:t>怎么证明企业在研发？</a:t>
            </a:r>
          </a:p>
        </p:txBody>
      </p:sp>
      <p:pic>
        <p:nvPicPr>
          <p:cNvPr id="6" name="Picture 20"/>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9016296" y="4326087"/>
            <a:ext cx="1952979" cy="195297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19"/>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7067506" y="2381485"/>
            <a:ext cx="1948789" cy="194878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8"/>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5118716" y="4330275"/>
            <a:ext cx="1948790" cy="194879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7"/>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3169927" y="2381485"/>
            <a:ext cx="1948790" cy="194879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6"/>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1221138" y="4330276"/>
            <a:ext cx="1948789" cy="1948789"/>
          </a:xfrm>
          <a:prstGeom prst="rect">
            <a:avLst/>
          </a:prstGeom>
          <a:blipFill>
            <a:blip r:embed="rId7" cstate="print"/>
            <a:stretch>
              <a:fillRect/>
            </a:stretch>
          </a:blipFill>
          <a:extLst/>
        </p:spPr>
      </p:pic>
      <p:sp>
        <p:nvSpPr>
          <p:cNvPr id="11" name="Freeform 12"/>
          <p:cNvSpPr>
            <a:spLocks/>
          </p:cNvSpPr>
          <p:nvPr/>
        </p:nvSpPr>
        <p:spPr bwMode="auto">
          <a:xfrm>
            <a:off x="5118716" y="2381485"/>
            <a:ext cx="1948790" cy="2147020"/>
          </a:xfrm>
          <a:custGeom>
            <a:avLst/>
            <a:gdLst>
              <a:gd name="T0" fmla="*/ 0 w 1396"/>
              <a:gd name="T1" fmla="*/ 0 h 1538"/>
              <a:gd name="T2" fmla="*/ 1396 w 1396"/>
              <a:gd name="T3" fmla="*/ 0 h 1538"/>
              <a:gd name="T4" fmla="*/ 1396 w 1396"/>
              <a:gd name="T5" fmla="*/ 1396 h 1538"/>
              <a:gd name="T6" fmla="*/ 784 w 1396"/>
              <a:gd name="T7" fmla="*/ 1396 h 1538"/>
              <a:gd name="T8" fmla="*/ 699 w 1396"/>
              <a:gd name="T9" fmla="*/ 1538 h 1538"/>
              <a:gd name="T10" fmla="*/ 612 w 1396"/>
              <a:gd name="T11" fmla="*/ 1396 h 1538"/>
              <a:gd name="T12" fmla="*/ 0 w 1396"/>
              <a:gd name="T13" fmla="*/ 1396 h 1538"/>
              <a:gd name="T14" fmla="*/ 0 w 1396"/>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8">
                <a:moveTo>
                  <a:pt x="0" y="0"/>
                </a:moveTo>
                <a:lnTo>
                  <a:pt x="1396" y="0"/>
                </a:lnTo>
                <a:lnTo>
                  <a:pt x="1396" y="1396"/>
                </a:lnTo>
                <a:lnTo>
                  <a:pt x="784" y="1396"/>
                </a:lnTo>
                <a:lnTo>
                  <a:pt x="699" y="1538"/>
                </a:lnTo>
                <a:lnTo>
                  <a:pt x="612" y="1396"/>
                </a:lnTo>
                <a:lnTo>
                  <a:pt x="0" y="1396"/>
                </a:lnTo>
                <a:lnTo>
                  <a:pt x="0" y="0"/>
                </a:lnTo>
                <a:close/>
              </a:path>
            </a:pathLst>
          </a:custGeom>
          <a:solidFill>
            <a:srgbClr val="A8CF38"/>
          </a:solid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3"/>
          <p:cNvSpPr>
            <a:spLocks/>
          </p:cNvSpPr>
          <p:nvPr/>
        </p:nvSpPr>
        <p:spPr bwMode="auto">
          <a:xfrm>
            <a:off x="9016296" y="2381485"/>
            <a:ext cx="1952978" cy="2147020"/>
          </a:xfrm>
          <a:custGeom>
            <a:avLst/>
            <a:gdLst>
              <a:gd name="T0" fmla="*/ 0 w 1399"/>
              <a:gd name="T1" fmla="*/ 0 h 1538"/>
              <a:gd name="T2" fmla="*/ 1399 w 1399"/>
              <a:gd name="T3" fmla="*/ 0 h 1538"/>
              <a:gd name="T4" fmla="*/ 1399 w 1399"/>
              <a:gd name="T5" fmla="*/ 1396 h 1538"/>
              <a:gd name="T6" fmla="*/ 787 w 1399"/>
              <a:gd name="T7" fmla="*/ 1396 h 1538"/>
              <a:gd name="T8" fmla="*/ 700 w 1399"/>
              <a:gd name="T9" fmla="*/ 1538 h 1538"/>
              <a:gd name="T10" fmla="*/ 612 w 1399"/>
              <a:gd name="T11" fmla="*/ 1396 h 1538"/>
              <a:gd name="T12" fmla="*/ 0 w 1399"/>
              <a:gd name="T13" fmla="*/ 1396 h 1538"/>
              <a:gd name="T14" fmla="*/ 0 w 1399"/>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9" h="1538">
                <a:moveTo>
                  <a:pt x="0" y="0"/>
                </a:moveTo>
                <a:lnTo>
                  <a:pt x="1399" y="0"/>
                </a:lnTo>
                <a:lnTo>
                  <a:pt x="1399" y="1396"/>
                </a:lnTo>
                <a:lnTo>
                  <a:pt x="787" y="1396"/>
                </a:lnTo>
                <a:lnTo>
                  <a:pt x="700" y="1538"/>
                </a:lnTo>
                <a:lnTo>
                  <a:pt x="612" y="1396"/>
                </a:lnTo>
                <a:lnTo>
                  <a:pt x="0" y="1396"/>
                </a:lnTo>
                <a:lnTo>
                  <a:pt x="0" y="0"/>
                </a:lnTo>
                <a:close/>
              </a:path>
            </a:pathLst>
          </a:custGeom>
          <a:solidFill>
            <a:srgbClr val="43C7A1"/>
          </a:solid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4"/>
          <p:cNvSpPr>
            <a:spLocks/>
          </p:cNvSpPr>
          <p:nvPr/>
        </p:nvSpPr>
        <p:spPr bwMode="auto">
          <a:xfrm>
            <a:off x="3169927" y="4133443"/>
            <a:ext cx="1948790" cy="2145624"/>
          </a:xfrm>
          <a:custGeom>
            <a:avLst/>
            <a:gdLst>
              <a:gd name="T0" fmla="*/ 0 w 1396"/>
              <a:gd name="T1" fmla="*/ 1537 h 1537"/>
              <a:gd name="T2" fmla="*/ 1396 w 1396"/>
              <a:gd name="T3" fmla="*/ 1537 h 1537"/>
              <a:gd name="T4" fmla="*/ 1396 w 1396"/>
              <a:gd name="T5" fmla="*/ 141 h 1537"/>
              <a:gd name="T6" fmla="*/ 784 w 1396"/>
              <a:gd name="T7" fmla="*/ 141 h 1537"/>
              <a:gd name="T8" fmla="*/ 699 w 1396"/>
              <a:gd name="T9" fmla="*/ 0 h 1537"/>
              <a:gd name="T10" fmla="*/ 612 w 1396"/>
              <a:gd name="T11" fmla="*/ 141 h 1537"/>
              <a:gd name="T12" fmla="*/ 0 w 1396"/>
              <a:gd name="T13" fmla="*/ 141 h 1537"/>
              <a:gd name="T14" fmla="*/ 0 w 1396"/>
              <a:gd name="T15" fmla="*/ 1537 h 15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7">
                <a:moveTo>
                  <a:pt x="0" y="1537"/>
                </a:moveTo>
                <a:lnTo>
                  <a:pt x="1396" y="1537"/>
                </a:lnTo>
                <a:lnTo>
                  <a:pt x="1396" y="141"/>
                </a:lnTo>
                <a:lnTo>
                  <a:pt x="784" y="141"/>
                </a:lnTo>
                <a:lnTo>
                  <a:pt x="699" y="0"/>
                </a:lnTo>
                <a:lnTo>
                  <a:pt x="612" y="141"/>
                </a:lnTo>
                <a:lnTo>
                  <a:pt x="0" y="141"/>
                </a:lnTo>
                <a:lnTo>
                  <a:pt x="0" y="1537"/>
                </a:lnTo>
                <a:close/>
              </a:path>
            </a:pathLst>
          </a:custGeom>
          <a:solidFill>
            <a:srgbClr val="43C7A1"/>
          </a:solid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5"/>
          <p:cNvSpPr>
            <a:spLocks/>
          </p:cNvSpPr>
          <p:nvPr/>
        </p:nvSpPr>
        <p:spPr bwMode="auto">
          <a:xfrm>
            <a:off x="7067506" y="4133443"/>
            <a:ext cx="1948790" cy="2145624"/>
          </a:xfrm>
          <a:custGeom>
            <a:avLst/>
            <a:gdLst>
              <a:gd name="T0" fmla="*/ 0 w 1396"/>
              <a:gd name="T1" fmla="*/ 1537 h 1537"/>
              <a:gd name="T2" fmla="*/ 1396 w 1396"/>
              <a:gd name="T3" fmla="*/ 1537 h 1537"/>
              <a:gd name="T4" fmla="*/ 1396 w 1396"/>
              <a:gd name="T5" fmla="*/ 141 h 1537"/>
              <a:gd name="T6" fmla="*/ 787 w 1396"/>
              <a:gd name="T7" fmla="*/ 141 h 1537"/>
              <a:gd name="T8" fmla="*/ 700 w 1396"/>
              <a:gd name="T9" fmla="*/ 0 h 1537"/>
              <a:gd name="T10" fmla="*/ 612 w 1396"/>
              <a:gd name="T11" fmla="*/ 141 h 1537"/>
              <a:gd name="T12" fmla="*/ 0 w 1396"/>
              <a:gd name="T13" fmla="*/ 141 h 1537"/>
              <a:gd name="T14" fmla="*/ 0 w 1396"/>
              <a:gd name="T15" fmla="*/ 1537 h 15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7">
                <a:moveTo>
                  <a:pt x="0" y="1537"/>
                </a:moveTo>
                <a:lnTo>
                  <a:pt x="1396" y="1537"/>
                </a:lnTo>
                <a:lnTo>
                  <a:pt x="1396" y="141"/>
                </a:lnTo>
                <a:lnTo>
                  <a:pt x="787" y="141"/>
                </a:lnTo>
                <a:lnTo>
                  <a:pt x="700" y="0"/>
                </a:lnTo>
                <a:lnTo>
                  <a:pt x="612" y="141"/>
                </a:lnTo>
                <a:lnTo>
                  <a:pt x="0" y="141"/>
                </a:lnTo>
                <a:lnTo>
                  <a:pt x="0" y="1537"/>
                </a:lnTo>
                <a:close/>
              </a:path>
            </a:pathLst>
          </a:custGeom>
          <a:solidFill>
            <a:srgbClr val="00B0F0"/>
          </a:solid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6"/>
          <p:cNvSpPr>
            <a:spLocks/>
          </p:cNvSpPr>
          <p:nvPr/>
        </p:nvSpPr>
        <p:spPr bwMode="auto">
          <a:xfrm>
            <a:off x="1221137" y="2381485"/>
            <a:ext cx="1948790" cy="2147020"/>
          </a:xfrm>
          <a:custGeom>
            <a:avLst/>
            <a:gdLst>
              <a:gd name="T0" fmla="*/ 0 w 1396"/>
              <a:gd name="T1" fmla="*/ 0 h 1538"/>
              <a:gd name="T2" fmla="*/ 1396 w 1396"/>
              <a:gd name="T3" fmla="*/ 0 h 1538"/>
              <a:gd name="T4" fmla="*/ 1396 w 1396"/>
              <a:gd name="T5" fmla="*/ 1396 h 1538"/>
              <a:gd name="T6" fmla="*/ 784 w 1396"/>
              <a:gd name="T7" fmla="*/ 1396 h 1538"/>
              <a:gd name="T8" fmla="*/ 697 w 1396"/>
              <a:gd name="T9" fmla="*/ 1538 h 1538"/>
              <a:gd name="T10" fmla="*/ 612 w 1396"/>
              <a:gd name="T11" fmla="*/ 1396 h 1538"/>
              <a:gd name="T12" fmla="*/ 0 w 1396"/>
              <a:gd name="T13" fmla="*/ 1396 h 1538"/>
              <a:gd name="T14" fmla="*/ 0 w 1396"/>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8">
                <a:moveTo>
                  <a:pt x="0" y="0"/>
                </a:moveTo>
                <a:lnTo>
                  <a:pt x="1396" y="0"/>
                </a:lnTo>
                <a:lnTo>
                  <a:pt x="1396" y="1396"/>
                </a:lnTo>
                <a:lnTo>
                  <a:pt x="784" y="1396"/>
                </a:lnTo>
                <a:lnTo>
                  <a:pt x="697" y="1538"/>
                </a:lnTo>
                <a:lnTo>
                  <a:pt x="612" y="1396"/>
                </a:lnTo>
                <a:lnTo>
                  <a:pt x="0" y="1396"/>
                </a:lnTo>
                <a:lnTo>
                  <a:pt x="0" y="0"/>
                </a:lnTo>
                <a:close/>
              </a:path>
            </a:pathLst>
          </a:custGeom>
          <a:solidFill>
            <a:srgbClr val="00B0F0"/>
          </a:solid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 name="TextBox 15"/>
          <p:cNvSpPr txBox="1"/>
          <p:nvPr/>
        </p:nvSpPr>
        <p:spPr>
          <a:xfrm>
            <a:off x="1536217" y="2759858"/>
            <a:ext cx="1318630" cy="415498"/>
          </a:xfrm>
          <a:prstGeom prst="rect">
            <a:avLst/>
          </a:prstGeom>
          <a:noFill/>
        </p:spPr>
        <p:txBody>
          <a:bodyPr wrap="square" tIns="0" bIns="0" rtlCol="0" anchor="t">
            <a:spAutoFit/>
          </a:bodyPr>
          <a:lstStyle/>
          <a:p>
            <a:pPr algn="ctr">
              <a:lnSpc>
                <a:spcPct val="150000"/>
              </a:lnSpc>
            </a:pPr>
            <a:r>
              <a:rPr lang="zh-CN" altLang="en-US" dirty="0" smtClean="0">
                <a:solidFill>
                  <a:schemeClr val="bg1"/>
                </a:solidFill>
                <a:latin typeface="微软雅黑" pitchFamily="34" charset="-122"/>
                <a:ea typeface="微软雅黑" pitchFamily="34" charset="-122"/>
                <a:cs typeface="华文黑体" pitchFamily="2" charset="-122"/>
              </a:rPr>
              <a:t>预研阶段</a:t>
            </a:r>
            <a:endParaRPr lang="zh-CN" altLang="en-US" dirty="0">
              <a:solidFill>
                <a:schemeClr val="bg1"/>
              </a:solidFill>
              <a:latin typeface="微软雅黑" pitchFamily="34" charset="-122"/>
              <a:ea typeface="微软雅黑" pitchFamily="34" charset="-122"/>
              <a:cs typeface="华文黑体" pitchFamily="2" charset="-122"/>
            </a:endParaRPr>
          </a:p>
        </p:txBody>
      </p:sp>
      <p:sp>
        <p:nvSpPr>
          <p:cNvPr id="17" name="TextBox 16"/>
          <p:cNvSpPr txBox="1"/>
          <p:nvPr/>
        </p:nvSpPr>
        <p:spPr>
          <a:xfrm>
            <a:off x="1360107" y="3186264"/>
            <a:ext cx="1670849" cy="646331"/>
          </a:xfrm>
          <a:prstGeom prst="rect">
            <a:avLst/>
          </a:prstGeom>
          <a:noFill/>
        </p:spPr>
        <p:txBody>
          <a:bodyPr wrap="square" rtlCol="0">
            <a:spAutoFit/>
          </a:bodyPr>
          <a:lstStyle/>
          <a:p>
            <a:pPr algn="ctr">
              <a:lnSpc>
                <a:spcPct val="150000"/>
              </a:lnSpc>
            </a:pPr>
            <a:r>
              <a:rPr lang="zh-CN" altLang="en-US" sz="1200" dirty="0" smtClean="0">
                <a:solidFill>
                  <a:schemeClr val="bg1"/>
                </a:solidFill>
                <a:latin typeface="微软雅黑" pitchFamily="34" charset="-122"/>
                <a:ea typeface="微软雅黑" pitchFamily="34" charset="-122"/>
              </a:rPr>
              <a:t>概念、技术分析、市场调研、可行性分析</a:t>
            </a:r>
            <a:endParaRPr lang="zh-CN" altLang="en-US" sz="1200" dirty="0">
              <a:solidFill>
                <a:schemeClr val="bg1"/>
              </a:solidFill>
              <a:latin typeface="微软雅黑" pitchFamily="34" charset="-122"/>
              <a:ea typeface="微软雅黑" pitchFamily="34" charset="-122"/>
            </a:endParaRPr>
          </a:p>
        </p:txBody>
      </p:sp>
      <p:sp>
        <p:nvSpPr>
          <p:cNvPr id="18" name="TextBox 17"/>
          <p:cNvSpPr txBox="1"/>
          <p:nvPr/>
        </p:nvSpPr>
        <p:spPr>
          <a:xfrm>
            <a:off x="5433796" y="2745344"/>
            <a:ext cx="1318630" cy="415498"/>
          </a:xfrm>
          <a:prstGeom prst="rect">
            <a:avLst/>
          </a:prstGeom>
          <a:noFill/>
        </p:spPr>
        <p:txBody>
          <a:bodyPr wrap="square" tIns="0" bIns="0" rtlCol="0" anchor="t">
            <a:spAutoFit/>
          </a:bodyPr>
          <a:lstStyle/>
          <a:p>
            <a:pPr algn="ctr">
              <a:lnSpc>
                <a:spcPct val="150000"/>
              </a:lnSpc>
            </a:pPr>
            <a:r>
              <a:rPr lang="zh-CN" altLang="en-US" dirty="0" smtClean="0">
                <a:solidFill>
                  <a:schemeClr val="bg1"/>
                </a:solidFill>
                <a:latin typeface="微软雅黑" pitchFamily="34" charset="-122"/>
                <a:ea typeface="微软雅黑" pitchFamily="34" charset="-122"/>
                <a:cs typeface="华文黑体" pitchFamily="2" charset="-122"/>
              </a:rPr>
              <a:t>研究阶段</a:t>
            </a:r>
            <a:endParaRPr lang="zh-CN" altLang="en-US" dirty="0">
              <a:solidFill>
                <a:schemeClr val="bg1"/>
              </a:solidFill>
              <a:latin typeface="微软雅黑" pitchFamily="34" charset="-122"/>
              <a:ea typeface="微软雅黑" pitchFamily="34" charset="-122"/>
              <a:cs typeface="华文黑体" pitchFamily="2" charset="-122"/>
            </a:endParaRPr>
          </a:p>
        </p:txBody>
      </p:sp>
      <p:sp>
        <p:nvSpPr>
          <p:cNvPr id="19" name="TextBox 18"/>
          <p:cNvSpPr txBox="1"/>
          <p:nvPr/>
        </p:nvSpPr>
        <p:spPr>
          <a:xfrm>
            <a:off x="5257686" y="3074852"/>
            <a:ext cx="1670849" cy="1200329"/>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itchFamily="34" charset="-122"/>
                <a:ea typeface="微软雅黑" pitchFamily="34" charset="-122"/>
              </a:rPr>
              <a:t>企业项目涉及书、预算报告、项目组人员计划表、项目试验报告</a:t>
            </a:r>
            <a:endParaRPr lang="zh-CN" altLang="en-US" sz="1200" dirty="0">
              <a:solidFill>
                <a:schemeClr val="bg1"/>
              </a:solidFill>
              <a:latin typeface="微软雅黑" pitchFamily="34" charset="-122"/>
              <a:ea typeface="微软雅黑" pitchFamily="34" charset="-122"/>
            </a:endParaRPr>
          </a:p>
        </p:txBody>
      </p:sp>
      <p:sp>
        <p:nvSpPr>
          <p:cNvPr id="20" name="TextBox 19"/>
          <p:cNvSpPr txBox="1"/>
          <p:nvPr/>
        </p:nvSpPr>
        <p:spPr>
          <a:xfrm>
            <a:off x="9333469" y="2759858"/>
            <a:ext cx="1494739" cy="415498"/>
          </a:xfrm>
          <a:prstGeom prst="rect">
            <a:avLst/>
          </a:prstGeom>
          <a:noFill/>
        </p:spPr>
        <p:txBody>
          <a:bodyPr wrap="square" tIns="0" bIns="0" rtlCol="0" anchor="t">
            <a:spAutoFit/>
          </a:bodyPr>
          <a:lstStyle/>
          <a:p>
            <a:pPr algn="ctr">
              <a:lnSpc>
                <a:spcPct val="150000"/>
              </a:lnSpc>
            </a:pPr>
            <a:r>
              <a:rPr lang="zh-CN" altLang="en-US" dirty="0" smtClean="0">
                <a:solidFill>
                  <a:schemeClr val="bg1"/>
                </a:solidFill>
                <a:latin typeface="微软雅黑" pitchFamily="34" charset="-122"/>
                <a:ea typeface="微软雅黑" pitchFamily="34" charset="-122"/>
                <a:cs typeface="华文黑体" pitchFamily="2" charset="-122"/>
              </a:rPr>
              <a:t>产业化阶段</a:t>
            </a:r>
            <a:endParaRPr lang="zh-CN" altLang="en-US" dirty="0">
              <a:solidFill>
                <a:schemeClr val="bg1"/>
              </a:solidFill>
              <a:latin typeface="微软雅黑" pitchFamily="34" charset="-122"/>
              <a:ea typeface="微软雅黑" pitchFamily="34" charset="-122"/>
              <a:cs typeface="华文黑体" pitchFamily="2" charset="-122"/>
            </a:endParaRPr>
          </a:p>
        </p:txBody>
      </p:sp>
      <p:sp>
        <p:nvSpPr>
          <p:cNvPr id="21" name="TextBox 20"/>
          <p:cNvSpPr txBox="1"/>
          <p:nvPr/>
        </p:nvSpPr>
        <p:spPr>
          <a:xfrm>
            <a:off x="9157360" y="3137287"/>
            <a:ext cx="1670849" cy="1200329"/>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itchFamily="34" charset="-122"/>
                <a:ea typeface="微软雅黑" pitchFamily="34" charset="-122"/>
              </a:rPr>
              <a:t>项目检验报告、项目结题报告、项目验收报告、销售合同、销售发票</a:t>
            </a:r>
            <a:endParaRPr lang="zh-CN" altLang="en-US" sz="1200" dirty="0">
              <a:solidFill>
                <a:schemeClr val="bg1"/>
              </a:solidFill>
              <a:latin typeface="微软雅黑" pitchFamily="34" charset="-122"/>
              <a:ea typeface="微软雅黑" pitchFamily="34" charset="-122"/>
            </a:endParaRPr>
          </a:p>
        </p:txBody>
      </p:sp>
      <p:sp>
        <p:nvSpPr>
          <p:cNvPr id="22" name="TextBox 21"/>
          <p:cNvSpPr txBox="1"/>
          <p:nvPr/>
        </p:nvSpPr>
        <p:spPr>
          <a:xfrm>
            <a:off x="3485007" y="4737271"/>
            <a:ext cx="1318630" cy="415498"/>
          </a:xfrm>
          <a:prstGeom prst="rect">
            <a:avLst/>
          </a:prstGeom>
          <a:noFill/>
        </p:spPr>
        <p:txBody>
          <a:bodyPr wrap="square" tIns="0" bIns="0" rtlCol="0" anchor="t">
            <a:spAutoFit/>
          </a:bodyPr>
          <a:lstStyle/>
          <a:p>
            <a:pPr algn="ctr">
              <a:lnSpc>
                <a:spcPct val="150000"/>
              </a:lnSpc>
            </a:pPr>
            <a:r>
              <a:rPr lang="zh-CN" altLang="en-US" dirty="0">
                <a:solidFill>
                  <a:schemeClr val="bg1"/>
                </a:solidFill>
                <a:latin typeface="微软雅黑" pitchFamily="34" charset="-122"/>
                <a:ea typeface="微软雅黑" pitchFamily="34" charset="-122"/>
                <a:cs typeface="华文黑体" pitchFamily="2" charset="-122"/>
              </a:rPr>
              <a:t>立项阶段</a:t>
            </a:r>
          </a:p>
        </p:txBody>
      </p:sp>
      <p:sp>
        <p:nvSpPr>
          <p:cNvPr id="23" name="TextBox 22"/>
          <p:cNvSpPr txBox="1"/>
          <p:nvPr/>
        </p:nvSpPr>
        <p:spPr>
          <a:xfrm>
            <a:off x="3305405" y="5202488"/>
            <a:ext cx="1670849" cy="812530"/>
          </a:xfrm>
          <a:prstGeom prst="rect">
            <a:avLst/>
          </a:prstGeom>
          <a:noFill/>
        </p:spPr>
        <p:txBody>
          <a:bodyPr wrap="square" rtlCol="0">
            <a:spAutoFit/>
          </a:bodyPr>
          <a:lstStyle/>
          <a:p>
            <a:pPr>
              <a:lnSpc>
                <a:spcPct val="130000"/>
              </a:lnSpc>
            </a:pPr>
            <a:r>
              <a:rPr lang="zh-CN" altLang="en-US" sz="1200" dirty="0">
                <a:solidFill>
                  <a:schemeClr val="bg1"/>
                </a:solidFill>
                <a:latin typeface="微软雅黑" pitchFamily="34" charset="-122"/>
                <a:ea typeface="微软雅黑" pitchFamily="34" charset="-122"/>
              </a:rPr>
              <a:t>项目立项决定书、总经理办公会决议、立项报告、调研</a:t>
            </a:r>
          </a:p>
        </p:txBody>
      </p:sp>
      <p:sp>
        <p:nvSpPr>
          <p:cNvPr id="24" name="TextBox 23"/>
          <p:cNvSpPr txBox="1"/>
          <p:nvPr/>
        </p:nvSpPr>
        <p:spPr>
          <a:xfrm>
            <a:off x="7382585" y="4737271"/>
            <a:ext cx="1318630" cy="415498"/>
          </a:xfrm>
          <a:prstGeom prst="rect">
            <a:avLst/>
          </a:prstGeom>
          <a:noFill/>
        </p:spPr>
        <p:txBody>
          <a:bodyPr wrap="square" tIns="0" bIns="0" rtlCol="0" anchor="t">
            <a:spAutoFit/>
          </a:bodyPr>
          <a:lstStyle/>
          <a:p>
            <a:pPr algn="ctr">
              <a:lnSpc>
                <a:spcPct val="150000"/>
              </a:lnSpc>
            </a:pPr>
            <a:r>
              <a:rPr lang="zh-CN" altLang="en-US" dirty="0" smtClean="0">
                <a:solidFill>
                  <a:schemeClr val="bg1"/>
                </a:solidFill>
                <a:latin typeface="微软雅黑" pitchFamily="34" charset="-122"/>
                <a:ea typeface="微软雅黑" pitchFamily="34" charset="-122"/>
                <a:cs typeface="华文黑体" pitchFamily="2" charset="-122"/>
              </a:rPr>
              <a:t>开发阶段</a:t>
            </a:r>
            <a:endParaRPr lang="zh-CN" altLang="en-US" dirty="0">
              <a:solidFill>
                <a:schemeClr val="bg1"/>
              </a:solidFill>
              <a:latin typeface="微软雅黑" pitchFamily="34" charset="-122"/>
              <a:ea typeface="微软雅黑" pitchFamily="34" charset="-122"/>
              <a:cs typeface="华文黑体" pitchFamily="2" charset="-122"/>
            </a:endParaRPr>
          </a:p>
        </p:txBody>
      </p:sp>
      <p:sp>
        <p:nvSpPr>
          <p:cNvPr id="25" name="TextBox 24"/>
          <p:cNvSpPr txBox="1"/>
          <p:nvPr/>
        </p:nvSpPr>
        <p:spPr>
          <a:xfrm>
            <a:off x="7206476" y="5202488"/>
            <a:ext cx="1670849" cy="923330"/>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itchFamily="34" charset="-122"/>
                <a:ea typeface="微软雅黑" pitchFamily="34" charset="-122"/>
              </a:rPr>
              <a:t>项目小试、中试人员安排、工作记录、材料领用记录</a:t>
            </a:r>
            <a:endParaRPr lang="zh-CN" altLang="en-US" sz="12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158871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300" fill="hold"/>
                                        <p:tgtEl>
                                          <p:spTgt spid="15"/>
                                        </p:tgtEl>
                                        <p:attrNameLst>
                                          <p:attrName>ppt_w</p:attrName>
                                        </p:attrNameLst>
                                      </p:cBhvr>
                                      <p:tavLst>
                                        <p:tav tm="0">
                                          <p:val>
                                            <p:fltVal val="0"/>
                                          </p:val>
                                        </p:tav>
                                        <p:tav tm="100000">
                                          <p:val>
                                            <p:strVal val="#ppt_w"/>
                                          </p:val>
                                        </p:tav>
                                      </p:tavLst>
                                    </p:anim>
                                    <p:anim calcmode="lin" valueType="num">
                                      <p:cBhvr>
                                        <p:cTn id="15" dur="300" fill="hold"/>
                                        <p:tgtEl>
                                          <p:spTgt spid="15"/>
                                        </p:tgtEl>
                                        <p:attrNameLst>
                                          <p:attrName>ppt_h</p:attrName>
                                        </p:attrNameLst>
                                      </p:cBhvr>
                                      <p:tavLst>
                                        <p:tav tm="0">
                                          <p:val>
                                            <p:fltVal val="0"/>
                                          </p:val>
                                        </p:tav>
                                        <p:tav tm="100000">
                                          <p:val>
                                            <p:strVal val="#ppt_h"/>
                                          </p:val>
                                        </p:tav>
                                      </p:tavLst>
                                    </p:anim>
                                    <p:anim calcmode="lin" valueType="num">
                                      <p:cBhvr>
                                        <p:cTn id="16" dur="300" fill="hold"/>
                                        <p:tgtEl>
                                          <p:spTgt spid="15"/>
                                        </p:tgtEl>
                                        <p:attrNameLst>
                                          <p:attrName>ppt_x</p:attrName>
                                        </p:attrNameLst>
                                      </p:cBhvr>
                                      <p:tavLst>
                                        <p:tav tm="0">
                                          <p:val>
                                            <p:fltVal val="0.5"/>
                                          </p:val>
                                        </p:tav>
                                        <p:tav tm="100000">
                                          <p:val>
                                            <p:strVal val="#ppt_x"/>
                                          </p:val>
                                        </p:tav>
                                      </p:tavLst>
                                    </p:anim>
                                    <p:anim calcmode="lin" valueType="num">
                                      <p:cBhvr>
                                        <p:cTn id="17" dur="300" fill="hold"/>
                                        <p:tgtEl>
                                          <p:spTgt spid="15"/>
                                        </p:tgtEl>
                                        <p:attrNameLst>
                                          <p:attrName>ppt_y</p:attrName>
                                        </p:attrNameLst>
                                      </p:cBhvr>
                                      <p:tavLst>
                                        <p:tav tm="0">
                                          <p:val>
                                            <p:fltVal val="0.5"/>
                                          </p:val>
                                        </p:tav>
                                        <p:tav tm="100000">
                                          <p:val>
                                            <p:strVal val="#ppt_y"/>
                                          </p:val>
                                        </p:tav>
                                      </p:tavLst>
                                    </p:anim>
                                  </p:childTnLst>
                                </p:cTn>
                              </p:par>
                              <p:par>
                                <p:cTn id="18" presetID="26" presetClass="emph" presetSubtype="0" fill="hold" grpId="1" nodeType="withEffect">
                                  <p:stCondLst>
                                    <p:cond delay="300"/>
                                  </p:stCondLst>
                                  <p:childTnLst>
                                    <p:animEffect transition="out" filter="fade">
                                      <p:cBhvr>
                                        <p:cTn id="19" dur="300" tmFilter="0, 0; .2, .5; .8, .5; 1, 0"/>
                                        <p:tgtEl>
                                          <p:spTgt spid="15"/>
                                        </p:tgtEl>
                                      </p:cBhvr>
                                    </p:animEffect>
                                    <p:animScale>
                                      <p:cBhvr>
                                        <p:cTn id="20" dur="150" autoRev="1" fill="hold"/>
                                        <p:tgtEl>
                                          <p:spTgt spid="15"/>
                                        </p:tgtEl>
                                      </p:cBhvr>
                                      <p:by x="105000" y="105000"/>
                                    </p:animScale>
                                  </p:childTnLst>
                                </p:cTn>
                              </p:par>
                              <p:par>
                                <p:cTn id="21" presetID="23" presetClass="entr" presetSubtype="528" fill="hold" nodeType="withEffect">
                                  <p:stCondLst>
                                    <p:cond delay="100"/>
                                  </p:stCondLst>
                                  <p:childTnLst>
                                    <p:set>
                                      <p:cBhvr>
                                        <p:cTn id="22" dur="1" fill="hold">
                                          <p:stCondLst>
                                            <p:cond delay="0"/>
                                          </p:stCondLst>
                                        </p:cTn>
                                        <p:tgtEl>
                                          <p:spTgt spid="9"/>
                                        </p:tgtEl>
                                        <p:attrNameLst>
                                          <p:attrName>style.visibility</p:attrName>
                                        </p:attrNameLst>
                                      </p:cBhvr>
                                      <p:to>
                                        <p:strVal val="visible"/>
                                      </p:to>
                                    </p:set>
                                    <p:anim calcmode="lin" valueType="num">
                                      <p:cBhvr>
                                        <p:cTn id="23" dur="300" fill="hold"/>
                                        <p:tgtEl>
                                          <p:spTgt spid="9"/>
                                        </p:tgtEl>
                                        <p:attrNameLst>
                                          <p:attrName>ppt_w</p:attrName>
                                        </p:attrNameLst>
                                      </p:cBhvr>
                                      <p:tavLst>
                                        <p:tav tm="0">
                                          <p:val>
                                            <p:fltVal val="0"/>
                                          </p:val>
                                        </p:tav>
                                        <p:tav tm="100000">
                                          <p:val>
                                            <p:strVal val="#ppt_w"/>
                                          </p:val>
                                        </p:tav>
                                      </p:tavLst>
                                    </p:anim>
                                    <p:anim calcmode="lin" valueType="num">
                                      <p:cBhvr>
                                        <p:cTn id="24" dur="300" fill="hold"/>
                                        <p:tgtEl>
                                          <p:spTgt spid="9"/>
                                        </p:tgtEl>
                                        <p:attrNameLst>
                                          <p:attrName>ppt_h</p:attrName>
                                        </p:attrNameLst>
                                      </p:cBhvr>
                                      <p:tavLst>
                                        <p:tav tm="0">
                                          <p:val>
                                            <p:fltVal val="0"/>
                                          </p:val>
                                        </p:tav>
                                        <p:tav tm="100000">
                                          <p:val>
                                            <p:strVal val="#ppt_h"/>
                                          </p:val>
                                        </p:tav>
                                      </p:tavLst>
                                    </p:anim>
                                    <p:anim calcmode="lin" valueType="num">
                                      <p:cBhvr>
                                        <p:cTn id="25" dur="300" fill="hold"/>
                                        <p:tgtEl>
                                          <p:spTgt spid="9"/>
                                        </p:tgtEl>
                                        <p:attrNameLst>
                                          <p:attrName>ppt_x</p:attrName>
                                        </p:attrNameLst>
                                      </p:cBhvr>
                                      <p:tavLst>
                                        <p:tav tm="0">
                                          <p:val>
                                            <p:fltVal val="0.5"/>
                                          </p:val>
                                        </p:tav>
                                        <p:tav tm="100000">
                                          <p:val>
                                            <p:strVal val="#ppt_x"/>
                                          </p:val>
                                        </p:tav>
                                      </p:tavLst>
                                    </p:anim>
                                    <p:anim calcmode="lin" valueType="num">
                                      <p:cBhvr>
                                        <p:cTn id="26" dur="300" fill="hold"/>
                                        <p:tgtEl>
                                          <p:spTgt spid="9"/>
                                        </p:tgtEl>
                                        <p:attrNameLst>
                                          <p:attrName>ppt_y</p:attrName>
                                        </p:attrNameLst>
                                      </p:cBhvr>
                                      <p:tavLst>
                                        <p:tav tm="0">
                                          <p:val>
                                            <p:fltVal val="0.5"/>
                                          </p:val>
                                        </p:tav>
                                        <p:tav tm="100000">
                                          <p:val>
                                            <p:strVal val="#ppt_y"/>
                                          </p:val>
                                        </p:tav>
                                      </p:tavLst>
                                    </p:anim>
                                  </p:childTnLst>
                                </p:cTn>
                              </p:par>
                              <p:par>
                                <p:cTn id="27" presetID="26" presetClass="emph" presetSubtype="0" fill="hold" nodeType="withEffect">
                                  <p:stCondLst>
                                    <p:cond delay="400"/>
                                  </p:stCondLst>
                                  <p:childTnLst>
                                    <p:animEffect transition="out" filter="fade">
                                      <p:cBhvr>
                                        <p:cTn id="28" dur="300" tmFilter="0, 0; .2, .5; .8, .5; 1, 0"/>
                                        <p:tgtEl>
                                          <p:spTgt spid="9"/>
                                        </p:tgtEl>
                                      </p:cBhvr>
                                    </p:animEffect>
                                    <p:animScale>
                                      <p:cBhvr>
                                        <p:cTn id="29" dur="150" autoRev="1" fill="hold"/>
                                        <p:tgtEl>
                                          <p:spTgt spid="9"/>
                                        </p:tgtEl>
                                      </p:cBhvr>
                                      <p:by x="105000" y="105000"/>
                                    </p:animScale>
                                  </p:childTnLst>
                                </p:cTn>
                              </p:par>
                              <p:par>
                                <p:cTn id="30" presetID="23" presetClass="entr" presetSubtype="528" fill="hold" grpId="0" nodeType="withEffect">
                                  <p:stCondLst>
                                    <p:cond delay="200"/>
                                  </p:stCondLst>
                                  <p:childTnLst>
                                    <p:set>
                                      <p:cBhvr>
                                        <p:cTn id="31" dur="1" fill="hold">
                                          <p:stCondLst>
                                            <p:cond delay="0"/>
                                          </p:stCondLst>
                                        </p:cTn>
                                        <p:tgtEl>
                                          <p:spTgt spid="11"/>
                                        </p:tgtEl>
                                        <p:attrNameLst>
                                          <p:attrName>style.visibility</p:attrName>
                                        </p:attrNameLst>
                                      </p:cBhvr>
                                      <p:to>
                                        <p:strVal val="visible"/>
                                      </p:to>
                                    </p:set>
                                    <p:anim calcmode="lin" valueType="num">
                                      <p:cBhvr>
                                        <p:cTn id="32" dur="300" fill="hold"/>
                                        <p:tgtEl>
                                          <p:spTgt spid="11"/>
                                        </p:tgtEl>
                                        <p:attrNameLst>
                                          <p:attrName>ppt_w</p:attrName>
                                        </p:attrNameLst>
                                      </p:cBhvr>
                                      <p:tavLst>
                                        <p:tav tm="0">
                                          <p:val>
                                            <p:fltVal val="0"/>
                                          </p:val>
                                        </p:tav>
                                        <p:tav tm="100000">
                                          <p:val>
                                            <p:strVal val="#ppt_w"/>
                                          </p:val>
                                        </p:tav>
                                      </p:tavLst>
                                    </p:anim>
                                    <p:anim calcmode="lin" valueType="num">
                                      <p:cBhvr>
                                        <p:cTn id="33" dur="300" fill="hold"/>
                                        <p:tgtEl>
                                          <p:spTgt spid="11"/>
                                        </p:tgtEl>
                                        <p:attrNameLst>
                                          <p:attrName>ppt_h</p:attrName>
                                        </p:attrNameLst>
                                      </p:cBhvr>
                                      <p:tavLst>
                                        <p:tav tm="0">
                                          <p:val>
                                            <p:fltVal val="0"/>
                                          </p:val>
                                        </p:tav>
                                        <p:tav tm="100000">
                                          <p:val>
                                            <p:strVal val="#ppt_h"/>
                                          </p:val>
                                        </p:tav>
                                      </p:tavLst>
                                    </p:anim>
                                    <p:anim calcmode="lin" valueType="num">
                                      <p:cBhvr>
                                        <p:cTn id="34" dur="300" fill="hold"/>
                                        <p:tgtEl>
                                          <p:spTgt spid="11"/>
                                        </p:tgtEl>
                                        <p:attrNameLst>
                                          <p:attrName>ppt_x</p:attrName>
                                        </p:attrNameLst>
                                      </p:cBhvr>
                                      <p:tavLst>
                                        <p:tav tm="0">
                                          <p:val>
                                            <p:fltVal val="0.5"/>
                                          </p:val>
                                        </p:tav>
                                        <p:tav tm="100000">
                                          <p:val>
                                            <p:strVal val="#ppt_x"/>
                                          </p:val>
                                        </p:tav>
                                      </p:tavLst>
                                    </p:anim>
                                    <p:anim calcmode="lin" valueType="num">
                                      <p:cBhvr>
                                        <p:cTn id="35" dur="300" fill="hold"/>
                                        <p:tgtEl>
                                          <p:spTgt spid="11"/>
                                        </p:tgtEl>
                                        <p:attrNameLst>
                                          <p:attrName>ppt_y</p:attrName>
                                        </p:attrNameLst>
                                      </p:cBhvr>
                                      <p:tavLst>
                                        <p:tav tm="0">
                                          <p:val>
                                            <p:fltVal val="0.5"/>
                                          </p:val>
                                        </p:tav>
                                        <p:tav tm="100000">
                                          <p:val>
                                            <p:strVal val="#ppt_y"/>
                                          </p:val>
                                        </p:tav>
                                      </p:tavLst>
                                    </p:anim>
                                  </p:childTnLst>
                                </p:cTn>
                              </p:par>
                              <p:par>
                                <p:cTn id="36" presetID="26" presetClass="emph" presetSubtype="0" fill="hold" grpId="1" nodeType="withEffect">
                                  <p:stCondLst>
                                    <p:cond delay="500"/>
                                  </p:stCondLst>
                                  <p:childTnLst>
                                    <p:animEffect transition="out" filter="fade">
                                      <p:cBhvr>
                                        <p:cTn id="37" dur="300" tmFilter="0, 0; .2, .5; .8, .5; 1, 0"/>
                                        <p:tgtEl>
                                          <p:spTgt spid="11"/>
                                        </p:tgtEl>
                                      </p:cBhvr>
                                    </p:animEffect>
                                    <p:animScale>
                                      <p:cBhvr>
                                        <p:cTn id="38" dur="150" autoRev="1" fill="hold"/>
                                        <p:tgtEl>
                                          <p:spTgt spid="11"/>
                                        </p:tgtEl>
                                      </p:cBhvr>
                                      <p:by x="105000" y="105000"/>
                                    </p:animScale>
                                  </p:childTnLst>
                                </p:cTn>
                              </p:par>
                              <p:par>
                                <p:cTn id="39" presetID="23" presetClass="entr" presetSubtype="528" fill="hold" nodeType="withEffect">
                                  <p:stCondLst>
                                    <p:cond delay="300"/>
                                  </p:stCondLst>
                                  <p:childTnLst>
                                    <p:set>
                                      <p:cBhvr>
                                        <p:cTn id="40" dur="1" fill="hold">
                                          <p:stCondLst>
                                            <p:cond delay="0"/>
                                          </p:stCondLst>
                                        </p:cTn>
                                        <p:tgtEl>
                                          <p:spTgt spid="7"/>
                                        </p:tgtEl>
                                        <p:attrNameLst>
                                          <p:attrName>style.visibility</p:attrName>
                                        </p:attrNameLst>
                                      </p:cBhvr>
                                      <p:to>
                                        <p:strVal val="visible"/>
                                      </p:to>
                                    </p:set>
                                    <p:anim calcmode="lin" valueType="num">
                                      <p:cBhvr>
                                        <p:cTn id="41" dur="300" fill="hold"/>
                                        <p:tgtEl>
                                          <p:spTgt spid="7"/>
                                        </p:tgtEl>
                                        <p:attrNameLst>
                                          <p:attrName>ppt_w</p:attrName>
                                        </p:attrNameLst>
                                      </p:cBhvr>
                                      <p:tavLst>
                                        <p:tav tm="0">
                                          <p:val>
                                            <p:fltVal val="0"/>
                                          </p:val>
                                        </p:tav>
                                        <p:tav tm="100000">
                                          <p:val>
                                            <p:strVal val="#ppt_w"/>
                                          </p:val>
                                        </p:tav>
                                      </p:tavLst>
                                    </p:anim>
                                    <p:anim calcmode="lin" valueType="num">
                                      <p:cBhvr>
                                        <p:cTn id="42" dur="300" fill="hold"/>
                                        <p:tgtEl>
                                          <p:spTgt spid="7"/>
                                        </p:tgtEl>
                                        <p:attrNameLst>
                                          <p:attrName>ppt_h</p:attrName>
                                        </p:attrNameLst>
                                      </p:cBhvr>
                                      <p:tavLst>
                                        <p:tav tm="0">
                                          <p:val>
                                            <p:fltVal val="0"/>
                                          </p:val>
                                        </p:tav>
                                        <p:tav tm="100000">
                                          <p:val>
                                            <p:strVal val="#ppt_h"/>
                                          </p:val>
                                        </p:tav>
                                      </p:tavLst>
                                    </p:anim>
                                    <p:anim calcmode="lin" valueType="num">
                                      <p:cBhvr>
                                        <p:cTn id="43" dur="300" fill="hold"/>
                                        <p:tgtEl>
                                          <p:spTgt spid="7"/>
                                        </p:tgtEl>
                                        <p:attrNameLst>
                                          <p:attrName>ppt_x</p:attrName>
                                        </p:attrNameLst>
                                      </p:cBhvr>
                                      <p:tavLst>
                                        <p:tav tm="0">
                                          <p:val>
                                            <p:fltVal val="0.5"/>
                                          </p:val>
                                        </p:tav>
                                        <p:tav tm="100000">
                                          <p:val>
                                            <p:strVal val="#ppt_x"/>
                                          </p:val>
                                        </p:tav>
                                      </p:tavLst>
                                    </p:anim>
                                    <p:anim calcmode="lin" valueType="num">
                                      <p:cBhvr>
                                        <p:cTn id="44" dur="300" fill="hold"/>
                                        <p:tgtEl>
                                          <p:spTgt spid="7"/>
                                        </p:tgtEl>
                                        <p:attrNameLst>
                                          <p:attrName>ppt_y</p:attrName>
                                        </p:attrNameLst>
                                      </p:cBhvr>
                                      <p:tavLst>
                                        <p:tav tm="0">
                                          <p:val>
                                            <p:fltVal val="0.5"/>
                                          </p:val>
                                        </p:tav>
                                        <p:tav tm="100000">
                                          <p:val>
                                            <p:strVal val="#ppt_y"/>
                                          </p:val>
                                        </p:tav>
                                      </p:tavLst>
                                    </p:anim>
                                  </p:childTnLst>
                                </p:cTn>
                              </p:par>
                              <p:par>
                                <p:cTn id="45" presetID="26" presetClass="emph" presetSubtype="0" fill="hold" nodeType="withEffect">
                                  <p:stCondLst>
                                    <p:cond delay="600"/>
                                  </p:stCondLst>
                                  <p:childTnLst>
                                    <p:animEffect transition="out" filter="fade">
                                      <p:cBhvr>
                                        <p:cTn id="46" dur="300" tmFilter="0, 0; .2, .5; .8, .5; 1, 0"/>
                                        <p:tgtEl>
                                          <p:spTgt spid="7"/>
                                        </p:tgtEl>
                                      </p:cBhvr>
                                    </p:animEffect>
                                    <p:animScale>
                                      <p:cBhvr>
                                        <p:cTn id="47" dur="150" autoRev="1" fill="hold"/>
                                        <p:tgtEl>
                                          <p:spTgt spid="7"/>
                                        </p:tgtEl>
                                      </p:cBhvr>
                                      <p:by x="105000" y="105000"/>
                                    </p:animScale>
                                  </p:childTnLst>
                                </p:cTn>
                              </p:par>
                              <p:par>
                                <p:cTn id="48" presetID="23" presetClass="entr" presetSubtype="528" fill="hold" grpId="0" nodeType="withEffect">
                                  <p:stCondLst>
                                    <p:cond delay="400"/>
                                  </p:stCondLst>
                                  <p:childTnLst>
                                    <p:set>
                                      <p:cBhvr>
                                        <p:cTn id="49" dur="1" fill="hold">
                                          <p:stCondLst>
                                            <p:cond delay="0"/>
                                          </p:stCondLst>
                                        </p:cTn>
                                        <p:tgtEl>
                                          <p:spTgt spid="12"/>
                                        </p:tgtEl>
                                        <p:attrNameLst>
                                          <p:attrName>style.visibility</p:attrName>
                                        </p:attrNameLst>
                                      </p:cBhvr>
                                      <p:to>
                                        <p:strVal val="visible"/>
                                      </p:to>
                                    </p:set>
                                    <p:anim calcmode="lin" valueType="num">
                                      <p:cBhvr>
                                        <p:cTn id="50" dur="300" fill="hold"/>
                                        <p:tgtEl>
                                          <p:spTgt spid="12"/>
                                        </p:tgtEl>
                                        <p:attrNameLst>
                                          <p:attrName>ppt_w</p:attrName>
                                        </p:attrNameLst>
                                      </p:cBhvr>
                                      <p:tavLst>
                                        <p:tav tm="0">
                                          <p:val>
                                            <p:fltVal val="0"/>
                                          </p:val>
                                        </p:tav>
                                        <p:tav tm="100000">
                                          <p:val>
                                            <p:strVal val="#ppt_w"/>
                                          </p:val>
                                        </p:tav>
                                      </p:tavLst>
                                    </p:anim>
                                    <p:anim calcmode="lin" valueType="num">
                                      <p:cBhvr>
                                        <p:cTn id="51" dur="300" fill="hold"/>
                                        <p:tgtEl>
                                          <p:spTgt spid="12"/>
                                        </p:tgtEl>
                                        <p:attrNameLst>
                                          <p:attrName>ppt_h</p:attrName>
                                        </p:attrNameLst>
                                      </p:cBhvr>
                                      <p:tavLst>
                                        <p:tav tm="0">
                                          <p:val>
                                            <p:fltVal val="0"/>
                                          </p:val>
                                        </p:tav>
                                        <p:tav tm="100000">
                                          <p:val>
                                            <p:strVal val="#ppt_h"/>
                                          </p:val>
                                        </p:tav>
                                      </p:tavLst>
                                    </p:anim>
                                    <p:anim calcmode="lin" valueType="num">
                                      <p:cBhvr>
                                        <p:cTn id="52" dur="300" fill="hold"/>
                                        <p:tgtEl>
                                          <p:spTgt spid="12"/>
                                        </p:tgtEl>
                                        <p:attrNameLst>
                                          <p:attrName>ppt_x</p:attrName>
                                        </p:attrNameLst>
                                      </p:cBhvr>
                                      <p:tavLst>
                                        <p:tav tm="0">
                                          <p:val>
                                            <p:fltVal val="0.5"/>
                                          </p:val>
                                        </p:tav>
                                        <p:tav tm="100000">
                                          <p:val>
                                            <p:strVal val="#ppt_x"/>
                                          </p:val>
                                        </p:tav>
                                      </p:tavLst>
                                    </p:anim>
                                    <p:anim calcmode="lin" valueType="num">
                                      <p:cBhvr>
                                        <p:cTn id="53" dur="300" fill="hold"/>
                                        <p:tgtEl>
                                          <p:spTgt spid="12"/>
                                        </p:tgtEl>
                                        <p:attrNameLst>
                                          <p:attrName>ppt_y</p:attrName>
                                        </p:attrNameLst>
                                      </p:cBhvr>
                                      <p:tavLst>
                                        <p:tav tm="0">
                                          <p:val>
                                            <p:fltVal val="0.5"/>
                                          </p:val>
                                        </p:tav>
                                        <p:tav tm="100000">
                                          <p:val>
                                            <p:strVal val="#ppt_y"/>
                                          </p:val>
                                        </p:tav>
                                      </p:tavLst>
                                    </p:anim>
                                  </p:childTnLst>
                                </p:cTn>
                              </p:par>
                              <p:par>
                                <p:cTn id="54" presetID="26" presetClass="emph" presetSubtype="0" fill="hold" grpId="1" nodeType="withEffect">
                                  <p:stCondLst>
                                    <p:cond delay="700"/>
                                  </p:stCondLst>
                                  <p:childTnLst>
                                    <p:animEffect transition="out" filter="fade">
                                      <p:cBhvr>
                                        <p:cTn id="55" dur="300" tmFilter="0, 0; .2, .5; .8, .5; 1, 0"/>
                                        <p:tgtEl>
                                          <p:spTgt spid="12"/>
                                        </p:tgtEl>
                                      </p:cBhvr>
                                    </p:animEffect>
                                    <p:animScale>
                                      <p:cBhvr>
                                        <p:cTn id="56" dur="150" autoRev="1" fill="hold"/>
                                        <p:tgtEl>
                                          <p:spTgt spid="12"/>
                                        </p:tgtEl>
                                      </p:cBhvr>
                                      <p:by x="105000" y="105000"/>
                                    </p:animScale>
                                  </p:childTnLst>
                                </p:cTn>
                              </p:par>
                              <p:par>
                                <p:cTn id="57" presetID="23" presetClass="entr" presetSubtype="528" fill="hold" nodeType="withEffect">
                                  <p:stCondLst>
                                    <p:cond delay="500"/>
                                  </p:stCondLst>
                                  <p:childTnLst>
                                    <p:set>
                                      <p:cBhvr>
                                        <p:cTn id="58" dur="1" fill="hold">
                                          <p:stCondLst>
                                            <p:cond delay="0"/>
                                          </p:stCondLst>
                                        </p:cTn>
                                        <p:tgtEl>
                                          <p:spTgt spid="10"/>
                                        </p:tgtEl>
                                        <p:attrNameLst>
                                          <p:attrName>style.visibility</p:attrName>
                                        </p:attrNameLst>
                                      </p:cBhvr>
                                      <p:to>
                                        <p:strVal val="visible"/>
                                      </p:to>
                                    </p:set>
                                    <p:anim calcmode="lin" valueType="num">
                                      <p:cBhvr>
                                        <p:cTn id="59" dur="300" fill="hold"/>
                                        <p:tgtEl>
                                          <p:spTgt spid="10"/>
                                        </p:tgtEl>
                                        <p:attrNameLst>
                                          <p:attrName>ppt_w</p:attrName>
                                        </p:attrNameLst>
                                      </p:cBhvr>
                                      <p:tavLst>
                                        <p:tav tm="0">
                                          <p:val>
                                            <p:fltVal val="0"/>
                                          </p:val>
                                        </p:tav>
                                        <p:tav tm="100000">
                                          <p:val>
                                            <p:strVal val="#ppt_w"/>
                                          </p:val>
                                        </p:tav>
                                      </p:tavLst>
                                    </p:anim>
                                    <p:anim calcmode="lin" valueType="num">
                                      <p:cBhvr>
                                        <p:cTn id="60" dur="300" fill="hold"/>
                                        <p:tgtEl>
                                          <p:spTgt spid="10"/>
                                        </p:tgtEl>
                                        <p:attrNameLst>
                                          <p:attrName>ppt_h</p:attrName>
                                        </p:attrNameLst>
                                      </p:cBhvr>
                                      <p:tavLst>
                                        <p:tav tm="0">
                                          <p:val>
                                            <p:fltVal val="0"/>
                                          </p:val>
                                        </p:tav>
                                        <p:tav tm="100000">
                                          <p:val>
                                            <p:strVal val="#ppt_h"/>
                                          </p:val>
                                        </p:tav>
                                      </p:tavLst>
                                    </p:anim>
                                    <p:anim calcmode="lin" valueType="num">
                                      <p:cBhvr>
                                        <p:cTn id="61" dur="300" fill="hold"/>
                                        <p:tgtEl>
                                          <p:spTgt spid="10"/>
                                        </p:tgtEl>
                                        <p:attrNameLst>
                                          <p:attrName>ppt_x</p:attrName>
                                        </p:attrNameLst>
                                      </p:cBhvr>
                                      <p:tavLst>
                                        <p:tav tm="0">
                                          <p:val>
                                            <p:fltVal val="0.5"/>
                                          </p:val>
                                        </p:tav>
                                        <p:tav tm="100000">
                                          <p:val>
                                            <p:strVal val="#ppt_x"/>
                                          </p:val>
                                        </p:tav>
                                      </p:tavLst>
                                    </p:anim>
                                    <p:anim calcmode="lin" valueType="num">
                                      <p:cBhvr>
                                        <p:cTn id="62" dur="300" fill="hold"/>
                                        <p:tgtEl>
                                          <p:spTgt spid="10"/>
                                        </p:tgtEl>
                                        <p:attrNameLst>
                                          <p:attrName>ppt_y</p:attrName>
                                        </p:attrNameLst>
                                      </p:cBhvr>
                                      <p:tavLst>
                                        <p:tav tm="0">
                                          <p:val>
                                            <p:fltVal val="0.5"/>
                                          </p:val>
                                        </p:tav>
                                        <p:tav tm="100000">
                                          <p:val>
                                            <p:strVal val="#ppt_y"/>
                                          </p:val>
                                        </p:tav>
                                      </p:tavLst>
                                    </p:anim>
                                  </p:childTnLst>
                                </p:cTn>
                              </p:par>
                              <p:par>
                                <p:cTn id="63" presetID="26" presetClass="emph" presetSubtype="0" fill="hold" nodeType="withEffect">
                                  <p:stCondLst>
                                    <p:cond delay="800"/>
                                  </p:stCondLst>
                                  <p:childTnLst>
                                    <p:animEffect transition="out" filter="fade">
                                      <p:cBhvr>
                                        <p:cTn id="64" dur="300" tmFilter="0, 0; .2, .5; .8, .5; 1, 0"/>
                                        <p:tgtEl>
                                          <p:spTgt spid="10"/>
                                        </p:tgtEl>
                                      </p:cBhvr>
                                    </p:animEffect>
                                    <p:animScale>
                                      <p:cBhvr>
                                        <p:cTn id="65" dur="150" autoRev="1" fill="hold"/>
                                        <p:tgtEl>
                                          <p:spTgt spid="10"/>
                                        </p:tgtEl>
                                      </p:cBhvr>
                                      <p:by x="105000" y="105000"/>
                                    </p:animScale>
                                  </p:childTnLst>
                                </p:cTn>
                              </p:par>
                              <p:par>
                                <p:cTn id="66" presetID="23" presetClass="entr" presetSubtype="528" fill="hold" grpId="0" nodeType="withEffect">
                                  <p:stCondLst>
                                    <p:cond delay="600"/>
                                  </p:stCondLst>
                                  <p:childTnLst>
                                    <p:set>
                                      <p:cBhvr>
                                        <p:cTn id="67" dur="1" fill="hold">
                                          <p:stCondLst>
                                            <p:cond delay="0"/>
                                          </p:stCondLst>
                                        </p:cTn>
                                        <p:tgtEl>
                                          <p:spTgt spid="13"/>
                                        </p:tgtEl>
                                        <p:attrNameLst>
                                          <p:attrName>style.visibility</p:attrName>
                                        </p:attrNameLst>
                                      </p:cBhvr>
                                      <p:to>
                                        <p:strVal val="visible"/>
                                      </p:to>
                                    </p:set>
                                    <p:anim calcmode="lin" valueType="num">
                                      <p:cBhvr>
                                        <p:cTn id="68" dur="300" fill="hold"/>
                                        <p:tgtEl>
                                          <p:spTgt spid="13"/>
                                        </p:tgtEl>
                                        <p:attrNameLst>
                                          <p:attrName>ppt_w</p:attrName>
                                        </p:attrNameLst>
                                      </p:cBhvr>
                                      <p:tavLst>
                                        <p:tav tm="0">
                                          <p:val>
                                            <p:fltVal val="0"/>
                                          </p:val>
                                        </p:tav>
                                        <p:tav tm="100000">
                                          <p:val>
                                            <p:strVal val="#ppt_w"/>
                                          </p:val>
                                        </p:tav>
                                      </p:tavLst>
                                    </p:anim>
                                    <p:anim calcmode="lin" valueType="num">
                                      <p:cBhvr>
                                        <p:cTn id="69" dur="300" fill="hold"/>
                                        <p:tgtEl>
                                          <p:spTgt spid="13"/>
                                        </p:tgtEl>
                                        <p:attrNameLst>
                                          <p:attrName>ppt_h</p:attrName>
                                        </p:attrNameLst>
                                      </p:cBhvr>
                                      <p:tavLst>
                                        <p:tav tm="0">
                                          <p:val>
                                            <p:fltVal val="0"/>
                                          </p:val>
                                        </p:tav>
                                        <p:tav tm="100000">
                                          <p:val>
                                            <p:strVal val="#ppt_h"/>
                                          </p:val>
                                        </p:tav>
                                      </p:tavLst>
                                    </p:anim>
                                    <p:anim calcmode="lin" valueType="num">
                                      <p:cBhvr>
                                        <p:cTn id="70" dur="300" fill="hold"/>
                                        <p:tgtEl>
                                          <p:spTgt spid="13"/>
                                        </p:tgtEl>
                                        <p:attrNameLst>
                                          <p:attrName>ppt_x</p:attrName>
                                        </p:attrNameLst>
                                      </p:cBhvr>
                                      <p:tavLst>
                                        <p:tav tm="0">
                                          <p:val>
                                            <p:fltVal val="0.5"/>
                                          </p:val>
                                        </p:tav>
                                        <p:tav tm="100000">
                                          <p:val>
                                            <p:strVal val="#ppt_x"/>
                                          </p:val>
                                        </p:tav>
                                      </p:tavLst>
                                    </p:anim>
                                    <p:anim calcmode="lin" valueType="num">
                                      <p:cBhvr>
                                        <p:cTn id="71" dur="300" fill="hold"/>
                                        <p:tgtEl>
                                          <p:spTgt spid="13"/>
                                        </p:tgtEl>
                                        <p:attrNameLst>
                                          <p:attrName>ppt_y</p:attrName>
                                        </p:attrNameLst>
                                      </p:cBhvr>
                                      <p:tavLst>
                                        <p:tav tm="0">
                                          <p:val>
                                            <p:fltVal val="0.5"/>
                                          </p:val>
                                        </p:tav>
                                        <p:tav tm="100000">
                                          <p:val>
                                            <p:strVal val="#ppt_y"/>
                                          </p:val>
                                        </p:tav>
                                      </p:tavLst>
                                    </p:anim>
                                  </p:childTnLst>
                                </p:cTn>
                              </p:par>
                              <p:par>
                                <p:cTn id="72" presetID="26" presetClass="emph" presetSubtype="0" fill="hold" grpId="1" nodeType="withEffect">
                                  <p:stCondLst>
                                    <p:cond delay="900"/>
                                  </p:stCondLst>
                                  <p:childTnLst>
                                    <p:animEffect transition="out" filter="fade">
                                      <p:cBhvr>
                                        <p:cTn id="73" dur="300" tmFilter="0, 0; .2, .5; .8, .5; 1, 0"/>
                                        <p:tgtEl>
                                          <p:spTgt spid="13"/>
                                        </p:tgtEl>
                                      </p:cBhvr>
                                    </p:animEffect>
                                    <p:animScale>
                                      <p:cBhvr>
                                        <p:cTn id="74" dur="150" autoRev="1" fill="hold"/>
                                        <p:tgtEl>
                                          <p:spTgt spid="13"/>
                                        </p:tgtEl>
                                      </p:cBhvr>
                                      <p:by x="105000" y="105000"/>
                                    </p:animScale>
                                  </p:childTnLst>
                                </p:cTn>
                              </p:par>
                              <p:par>
                                <p:cTn id="75" presetID="23" presetClass="entr" presetSubtype="528" fill="hold" nodeType="withEffect">
                                  <p:stCondLst>
                                    <p:cond delay="700"/>
                                  </p:stCondLst>
                                  <p:childTnLst>
                                    <p:set>
                                      <p:cBhvr>
                                        <p:cTn id="76" dur="1" fill="hold">
                                          <p:stCondLst>
                                            <p:cond delay="0"/>
                                          </p:stCondLst>
                                        </p:cTn>
                                        <p:tgtEl>
                                          <p:spTgt spid="8"/>
                                        </p:tgtEl>
                                        <p:attrNameLst>
                                          <p:attrName>style.visibility</p:attrName>
                                        </p:attrNameLst>
                                      </p:cBhvr>
                                      <p:to>
                                        <p:strVal val="visible"/>
                                      </p:to>
                                    </p:set>
                                    <p:anim calcmode="lin" valueType="num">
                                      <p:cBhvr>
                                        <p:cTn id="77" dur="300" fill="hold"/>
                                        <p:tgtEl>
                                          <p:spTgt spid="8"/>
                                        </p:tgtEl>
                                        <p:attrNameLst>
                                          <p:attrName>ppt_w</p:attrName>
                                        </p:attrNameLst>
                                      </p:cBhvr>
                                      <p:tavLst>
                                        <p:tav tm="0">
                                          <p:val>
                                            <p:fltVal val="0"/>
                                          </p:val>
                                        </p:tav>
                                        <p:tav tm="100000">
                                          <p:val>
                                            <p:strVal val="#ppt_w"/>
                                          </p:val>
                                        </p:tav>
                                      </p:tavLst>
                                    </p:anim>
                                    <p:anim calcmode="lin" valueType="num">
                                      <p:cBhvr>
                                        <p:cTn id="78" dur="300" fill="hold"/>
                                        <p:tgtEl>
                                          <p:spTgt spid="8"/>
                                        </p:tgtEl>
                                        <p:attrNameLst>
                                          <p:attrName>ppt_h</p:attrName>
                                        </p:attrNameLst>
                                      </p:cBhvr>
                                      <p:tavLst>
                                        <p:tav tm="0">
                                          <p:val>
                                            <p:fltVal val="0"/>
                                          </p:val>
                                        </p:tav>
                                        <p:tav tm="100000">
                                          <p:val>
                                            <p:strVal val="#ppt_h"/>
                                          </p:val>
                                        </p:tav>
                                      </p:tavLst>
                                    </p:anim>
                                    <p:anim calcmode="lin" valueType="num">
                                      <p:cBhvr>
                                        <p:cTn id="79" dur="300" fill="hold"/>
                                        <p:tgtEl>
                                          <p:spTgt spid="8"/>
                                        </p:tgtEl>
                                        <p:attrNameLst>
                                          <p:attrName>ppt_x</p:attrName>
                                        </p:attrNameLst>
                                      </p:cBhvr>
                                      <p:tavLst>
                                        <p:tav tm="0">
                                          <p:val>
                                            <p:fltVal val="0.5"/>
                                          </p:val>
                                        </p:tav>
                                        <p:tav tm="100000">
                                          <p:val>
                                            <p:strVal val="#ppt_x"/>
                                          </p:val>
                                        </p:tav>
                                      </p:tavLst>
                                    </p:anim>
                                    <p:anim calcmode="lin" valueType="num">
                                      <p:cBhvr>
                                        <p:cTn id="80" dur="300" fill="hold"/>
                                        <p:tgtEl>
                                          <p:spTgt spid="8"/>
                                        </p:tgtEl>
                                        <p:attrNameLst>
                                          <p:attrName>ppt_y</p:attrName>
                                        </p:attrNameLst>
                                      </p:cBhvr>
                                      <p:tavLst>
                                        <p:tav tm="0">
                                          <p:val>
                                            <p:fltVal val="0.5"/>
                                          </p:val>
                                        </p:tav>
                                        <p:tav tm="100000">
                                          <p:val>
                                            <p:strVal val="#ppt_y"/>
                                          </p:val>
                                        </p:tav>
                                      </p:tavLst>
                                    </p:anim>
                                  </p:childTnLst>
                                </p:cTn>
                              </p:par>
                              <p:par>
                                <p:cTn id="81" presetID="26" presetClass="emph" presetSubtype="0" fill="hold" nodeType="withEffect">
                                  <p:stCondLst>
                                    <p:cond delay="1000"/>
                                  </p:stCondLst>
                                  <p:childTnLst>
                                    <p:animEffect transition="out" filter="fade">
                                      <p:cBhvr>
                                        <p:cTn id="82" dur="300" tmFilter="0, 0; .2, .5; .8, .5; 1, 0"/>
                                        <p:tgtEl>
                                          <p:spTgt spid="8"/>
                                        </p:tgtEl>
                                      </p:cBhvr>
                                    </p:animEffect>
                                    <p:animScale>
                                      <p:cBhvr>
                                        <p:cTn id="83" dur="150" autoRev="1" fill="hold"/>
                                        <p:tgtEl>
                                          <p:spTgt spid="8"/>
                                        </p:tgtEl>
                                      </p:cBhvr>
                                      <p:by x="105000" y="105000"/>
                                    </p:animScale>
                                  </p:childTnLst>
                                </p:cTn>
                              </p:par>
                              <p:par>
                                <p:cTn id="84" presetID="23" presetClass="entr" presetSubtype="528" fill="hold" grpId="0" nodeType="withEffect">
                                  <p:stCondLst>
                                    <p:cond delay="800"/>
                                  </p:stCondLst>
                                  <p:childTnLst>
                                    <p:set>
                                      <p:cBhvr>
                                        <p:cTn id="85" dur="1" fill="hold">
                                          <p:stCondLst>
                                            <p:cond delay="0"/>
                                          </p:stCondLst>
                                        </p:cTn>
                                        <p:tgtEl>
                                          <p:spTgt spid="14"/>
                                        </p:tgtEl>
                                        <p:attrNameLst>
                                          <p:attrName>style.visibility</p:attrName>
                                        </p:attrNameLst>
                                      </p:cBhvr>
                                      <p:to>
                                        <p:strVal val="visible"/>
                                      </p:to>
                                    </p:set>
                                    <p:anim calcmode="lin" valueType="num">
                                      <p:cBhvr>
                                        <p:cTn id="86" dur="300" fill="hold"/>
                                        <p:tgtEl>
                                          <p:spTgt spid="14"/>
                                        </p:tgtEl>
                                        <p:attrNameLst>
                                          <p:attrName>ppt_w</p:attrName>
                                        </p:attrNameLst>
                                      </p:cBhvr>
                                      <p:tavLst>
                                        <p:tav tm="0">
                                          <p:val>
                                            <p:fltVal val="0"/>
                                          </p:val>
                                        </p:tav>
                                        <p:tav tm="100000">
                                          <p:val>
                                            <p:strVal val="#ppt_w"/>
                                          </p:val>
                                        </p:tav>
                                      </p:tavLst>
                                    </p:anim>
                                    <p:anim calcmode="lin" valueType="num">
                                      <p:cBhvr>
                                        <p:cTn id="87" dur="300" fill="hold"/>
                                        <p:tgtEl>
                                          <p:spTgt spid="14"/>
                                        </p:tgtEl>
                                        <p:attrNameLst>
                                          <p:attrName>ppt_h</p:attrName>
                                        </p:attrNameLst>
                                      </p:cBhvr>
                                      <p:tavLst>
                                        <p:tav tm="0">
                                          <p:val>
                                            <p:fltVal val="0"/>
                                          </p:val>
                                        </p:tav>
                                        <p:tav tm="100000">
                                          <p:val>
                                            <p:strVal val="#ppt_h"/>
                                          </p:val>
                                        </p:tav>
                                      </p:tavLst>
                                    </p:anim>
                                    <p:anim calcmode="lin" valueType="num">
                                      <p:cBhvr>
                                        <p:cTn id="88" dur="300" fill="hold"/>
                                        <p:tgtEl>
                                          <p:spTgt spid="14"/>
                                        </p:tgtEl>
                                        <p:attrNameLst>
                                          <p:attrName>ppt_x</p:attrName>
                                        </p:attrNameLst>
                                      </p:cBhvr>
                                      <p:tavLst>
                                        <p:tav tm="0">
                                          <p:val>
                                            <p:fltVal val="0.5"/>
                                          </p:val>
                                        </p:tav>
                                        <p:tav tm="100000">
                                          <p:val>
                                            <p:strVal val="#ppt_x"/>
                                          </p:val>
                                        </p:tav>
                                      </p:tavLst>
                                    </p:anim>
                                    <p:anim calcmode="lin" valueType="num">
                                      <p:cBhvr>
                                        <p:cTn id="89" dur="300" fill="hold"/>
                                        <p:tgtEl>
                                          <p:spTgt spid="14"/>
                                        </p:tgtEl>
                                        <p:attrNameLst>
                                          <p:attrName>ppt_y</p:attrName>
                                        </p:attrNameLst>
                                      </p:cBhvr>
                                      <p:tavLst>
                                        <p:tav tm="0">
                                          <p:val>
                                            <p:fltVal val="0.5"/>
                                          </p:val>
                                        </p:tav>
                                        <p:tav tm="100000">
                                          <p:val>
                                            <p:strVal val="#ppt_y"/>
                                          </p:val>
                                        </p:tav>
                                      </p:tavLst>
                                    </p:anim>
                                  </p:childTnLst>
                                </p:cTn>
                              </p:par>
                              <p:par>
                                <p:cTn id="90" presetID="26" presetClass="emph" presetSubtype="0" fill="hold" grpId="1" nodeType="withEffect">
                                  <p:stCondLst>
                                    <p:cond delay="1100"/>
                                  </p:stCondLst>
                                  <p:childTnLst>
                                    <p:animEffect transition="out" filter="fade">
                                      <p:cBhvr>
                                        <p:cTn id="91" dur="300" tmFilter="0, 0; .2, .5; .8, .5; 1, 0"/>
                                        <p:tgtEl>
                                          <p:spTgt spid="14"/>
                                        </p:tgtEl>
                                      </p:cBhvr>
                                    </p:animEffect>
                                    <p:animScale>
                                      <p:cBhvr>
                                        <p:cTn id="92" dur="150" autoRev="1" fill="hold"/>
                                        <p:tgtEl>
                                          <p:spTgt spid="14"/>
                                        </p:tgtEl>
                                      </p:cBhvr>
                                      <p:by x="105000" y="105000"/>
                                    </p:animScale>
                                  </p:childTnLst>
                                </p:cTn>
                              </p:par>
                              <p:par>
                                <p:cTn id="93" presetID="23" presetClass="entr" presetSubtype="528" fill="hold" nodeType="withEffect">
                                  <p:stCondLst>
                                    <p:cond delay="900"/>
                                  </p:stCondLst>
                                  <p:childTnLst>
                                    <p:set>
                                      <p:cBhvr>
                                        <p:cTn id="94" dur="1" fill="hold">
                                          <p:stCondLst>
                                            <p:cond delay="0"/>
                                          </p:stCondLst>
                                        </p:cTn>
                                        <p:tgtEl>
                                          <p:spTgt spid="6"/>
                                        </p:tgtEl>
                                        <p:attrNameLst>
                                          <p:attrName>style.visibility</p:attrName>
                                        </p:attrNameLst>
                                      </p:cBhvr>
                                      <p:to>
                                        <p:strVal val="visible"/>
                                      </p:to>
                                    </p:set>
                                    <p:anim calcmode="lin" valueType="num">
                                      <p:cBhvr>
                                        <p:cTn id="95" dur="300" fill="hold"/>
                                        <p:tgtEl>
                                          <p:spTgt spid="6"/>
                                        </p:tgtEl>
                                        <p:attrNameLst>
                                          <p:attrName>ppt_w</p:attrName>
                                        </p:attrNameLst>
                                      </p:cBhvr>
                                      <p:tavLst>
                                        <p:tav tm="0">
                                          <p:val>
                                            <p:fltVal val="0"/>
                                          </p:val>
                                        </p:tav>
                                        <p:tav tm="100000">
                                          <p:val>
                                            <p:strVal val="#ppt_w"/>
                                          </p:val>
                                        </p:tav>
                                      </p:tavLst>
                                    </p:anim>
                                    <p:anim calcmode="lin" valueType="num">
                                      <p:cBhvr>
                                        <p:cTn id="96" dur="300" fill="hold"/>
                                        <p:tgtEl>
                                          <p:spTgt spid="6"/>
                                        </p:tgtEl>
                                        <p:attrNameLst>
                                          <p:attrName>ppt_h</p:attrName>
                                        </p:attrNameLst>
                                      </p:cBhvr>
                                      <p:tavLst>
                                        <p:tav tm="0">
                                          <p:val>
                                            <p:fltVal val="0"/>
                                          </p:val>
                                        </p:tav>
                                        <p:tav tm="100000">
                                          <p:val>
                                            <p:strVal val="#ppt_h"/>
                                          </p:val>
                                        </p:tav>
                                      </p:tavLst>
                                    </p:anim>
                                    <p:anim calcmode="lin" valueType="num">
                                      <p:cBhvr>
                                        <p:cTn id="97" dur="300" fill="hold"/>
                                        <p:tgtEl>
                                          <p:spTgt spid="6"/>
                                        </p:tgtEl>
                                        <p:attrNameLst>
                                          <p:attrName>ppt_x</p:attrName>
                                        </p:attrNameLst>
                                      </p:cBhvr>
                                      <p:tavLst>
                                        <p:tav tm="0">
                                          <p:val>
                                            <p:fltVal val="0.5"/>
                                          </p:val>
                                        </p:tav>
                                        <p:tav tm="100000">
                                          <p:val>
                                            <p:strVal val="#ppt_x"/>
                                          </p:val>
                                        </p:tav>
                                      </p:tavLst>
                                    </p:anim>
                                    <p:anim calcmode="lin" valueType="num">
                                      <p:cBhvr>
                                        <p:cTn id="98" dur="300" fill="hold"/>
                                        <p:tgtEl>
                                          <p:spTgt spid="6"/>
                                        </p:tgtEl>
                                        <p:attrNameLst>
                                          <p:attrName>ppt_y</p:attrName>
                                        </p:attrNameLst>
                                      </p:cBhvr>
                                      <p:tavLst>
                                        <p:tav tm="0">
                                          <p:val>
                                            <p:fltVal val="0.5"/>
                                          </p:val>
                                        </p:tav>
                                        <p:tav tm="100000">
                                          <p:val>
                                            <p:strVal val="#ppt_y"/>
                                          </p:val>
                                        </p:tav>
                                      </p:tavLst>
                                    </p:anim>
                                  </p:childTnLst>
                                </p:cTn>
                              </p:par>
                              <p:par>
                                <p:cTn id="99" presetID="26" presetClass="emph" presetSubtype="0" fill="hold" nodeType="withEffect">
                                  <p:stCondLst>
                                    <p:cond delay="1200"/>
                                  </p:stCondLst>
                                  <p:childTnLst>
                                    <p:animEffect transition="out" filter="fade">
                                      <p:cBhvr>
                                        <p:cTn id="100" dur="300" tmFilter="0, 0; .2, .5; .8, .5; 1, 0"/>
                                        <p:tgtEl>
                                          <p:spTgt spid="6"/>
                                        </p:tgtEl>
                                      </p:cBhvr>
                                    </p:animEffect>
                                    <p:animScale>
                                      <p:cBhvr>
                                        <p:cTn id="101" dur="150" autoRev="1" fill="hold"/>
                                        <p:tgtEl>
                                          <p:spTgt spid="6"/>
                                        </p:tgtEl>
                                      </p:cBhvr>
                                      <p:by x="105000" y="105000"/>
                                    </p:animScale>
                                  </p:childTnLst>
                                </p:cTn>
                              </p:par>
                            </p:childTnLst>
                          </p:cTn>
                        </p:par>
                        <p:par>
                          <p:cTn id="102" fill="hold">
                            <p:stCondLst>
                              <p:cond delay="2000"/>
                            </p:stCondLst>
                            <p:childTnLst>
                              <p:par>
                                <p:cTn id="103" presetID="10" presetClass="entr" presetSubtype="0"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500"/>
                                        <p:tgtEl>
                                          <p:spTgt spid="1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500"/>
                                        <p:tgtEl>
                                          <p:spTgt spid="1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500"/>
                                        <p:tgtEl>
                                          <p:spTgt spid="2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2"/>
                                        </p:tgtEl>
                                        <p:attrNameLst>
                                          <p:attrName>style.visibility</p:attrName>
                                        </p:attrNameLst>
                                      </p:cBhvr>
                                      <p:to>
                                        <p:strVal val="visible"/>
                                      </p:to>
                                    </p:set>
                                    <p:animEffect transition="in" filter="fade">
                                      <p:cBhvr>
                                        <p:cTn id="114" dur="500"/>
                                        <p:tgtEl>
                                          <p:spTgt spid="2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500"/>
                                        <p:tgtEl>
                                          <p:spTgt spid="24"/>
                                        </p:tgtEl>
                                      </p:cBhvr>
                                    </p:animEffect>
                                  </p:childTnLst>
                                </p:cTn>
                              </p:par>
                            </p:childTnLst>
                          </p:cTn>
                        </p:par>
                        <p:par>
                          <p:cTn id="118" fill="hold">
                            <p:stCondLst>
                              <p:cond delay="2500"/>
                            </p:stCondLst>
                            <p:childTnLst>
                              <p:par>
                                <p:cTn id="119" presetID="22" presetClass="entr" presetSubtype="1" fill="hold" grpId="0" nodeType="afterEffect">
                                  <p:stCondLst>
                                    <p:cond delay="0"/>
                                  </p:stCondLst>
                                  <p:childTnLst>
                                    <p:set>
                                      <p:cBhvr>
                                        <p:cTn id="120" dur="1" fill="hold">
                                          <p:stCondLst>
                                            <p:cond delay="0"/>
                                          </p:stCondLst>
                                        </p:cTn>
                                        <p:tgtEl>
                                          <p:spTgt spid="17"/>
                                        </p:tgtEl>
                                        <p:attrNameLst>
                                          <p:attrName>style.visibility</p:attrName>
                                        </p:attrNameLst>
                                      </p:cBhvr>
                                      <p:to>
                                        <p:strVal val="visible"/>
                                      </p:to>
                                    </p:set>
                                    <p:animEffect transition="in" filter="wipe(up)">
                                      <p:cBhvr>
                                        <p:cTn id="121" dur="500"/>
                                        <p:tgtEl>
                                          <p:spTgt spid="17"/>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wipe(up)">
                                      <p:cBhvr>
                                        <p:cTn id="124" dur="500"/>
                                        <p:tgtEl>
                                          <p:spTgt spid="19"/>
                                        </p:tgtEl>
                                      </p:cBhvr>
                                    </p:animEffect>
                                  </p:childTnLst>
                                </p:cTn>
                              </p:par>
                              <p:par>
                                <p:cTn id="125" presetID="22" presetClass="entr" presetSubtype="1" fill="hold" grpId="0" nodeType="with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wipe(up)">
                                      <p:cBhvr>
                                        <p:cTn id="127" dur="500"/>
                                        <p:tgtEl>
                                          <p:spTgt spid="21"/>
                                        </p:tgtEl>
                                      </p:cBhvr>
                                    </p:animEffect>
                                  </p:childTnLst>
                                </p:cTn>
                              </p:par>
                              <p:par>
                                <p:cTn id="128" presetID="22" presetClass="entr" presetSubtype="1" fill="hold" grpId="0" nodeType="withEffect">
                                  <p:stCondLst>
                                    <p:cond delay="0"/>
                                  </p:stCondLst>
                                  <p:childTnLst>
                                    <p:set>
                                      <p:cBhvr>
                                        <p:cTn id="129" dur="1" fill="hold">
                                          <p:stCondLst>
                                            <p:cond delay="0"/>
                                          </p:stCondLst>
                                        </p:cTn>
                                        <p:tgtEl>
                                          <p:spTgt spid="23"/>
                                        </p:tgtEl>
                                        <p:attrNameLst>
                                          <p:attrName>style.visibility</p:attrName>
                                        </p:attrNameLst>
                                      </p:cBhvr>
                                      <p:to>
                                        <p:strVal val="visible"/>
                                      </p:to>
                                    </p:set>
                                    <p:animEffect transition="in" filter="wipe(up)">
                                      <p:cBhvr>
                                        <p:cTn id="130" dur="500"/>
                                        <p:tgtEl>
                                          <p:spTgt spid="23"/>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wipe(up)">
                                      <p:cBhvr>
                                        <p:cTn id="1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p:bldP spid="17" grpId="0"/>
      <p:bldP spid="18" grpId="0"/>
      <p:bldP spid="19" grpId="0"/>
      <p:bldP spid="20" grpId="0"/>
      <p:bldP spid="21" grpId="0"/>
      <p:bldP spid="22" grpId="0"/>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第三章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itchFamily="34" charset="-122"/>
                <a:ea typeface="微软雅黑" pitchFamily="34" charset="-122"/>
                <a:cs typeface="华文黑体" pitchFamily="2" charset="-122"/>
              </a:rPr>
              <a:t>研发支出</a:t>
            </a:r>
            <a:endParaRPr lang="zh-CN" altLang="en-US" sz="2800" dirty="0">
              <a:solidFill>
                <a:schemeClr val="bg1"/>
              </a:solidFill>
              <a:latin typeface="微软雅黑" pitchFamily="34" charset="-122"/>
              <a:ea typeface="微软雅黑" pitchFamily="34" charset="-122"/>
              <a:cs typeface="华文黑体" pitchFamily="2" charset="-122"/>
            </a:endParaRPr>
          </a:p>
        </p:txBody>
      </p:sp>
      <p:sp>
        <p:nvSpPr>
          <p:cNvPr id="4" name="TextBox 3"/>
          <p:cNvSpPr txBox="1"/>
          <p:nvPr/>
        </p:nvSpPr>
        <p:spPr>
          <a:xfrm>
            <a:off x="1153550" y="1167618"/>
            <a:ext cx="7695028" cy="338554"/>
          </a:xfrm>
          <a:prstGeom prst="rect">
            <a:avLst/>
          </a:prstGeom>
          <a:noFill/>
        </p:spPr>
        <p:txBody>
          <a:bodyPr wrap="square" rtlCol="0">
            <a:spAutoFit/>
          </a:bodyPr>
          <a:lstStyle/>
          <a:p>
            <a:pPr lvl="0"/>
            <a:r>
              <a:rPr lang="zh-CN" altLang="en-US" sz="1600" dirty="0">
                <a:solidFill>
                  <a:schemeClr val="tx1">
                    <a:lumMod val="50000"/>
                    <a:lumOff val="50000"/>
                  </a:schemeClr>
                </a:solidFill>
                <a:latin typeface="微软雅黑" pitchFamily="34" charset="-122"/>
                <a:ea typeface="微软雅黑" pitchFamily="34" charset="-122"/>
              </a:rPr>
              <a:t>研发加计扣除常见问题</a:t>
            </a:r>
            <a:endParaRPr lang="en-US" altLang="zh-CN" sz="1600" dirty="0">
              <a:solidFill>
                <a:schemeClr val="tx1">
                  <a:lumMod val="50000"/>
                  <a:lumOff val="50000"/>
                </a:schemeClr>
              </a:solidFill>
              <a:latin typeface="微软雅黑" pitchFamily="34" charset="-122"/>
              <a:ea typeface="微软雅黑" pitchFamily="34" charset="-122"/>
            </a:endParaRPr>
          </a:p>
        </p:txBody>
      </p:sp>
      <p:sp>
        <p:nvSpPr>
          <p:cNvPr id="5" name="圆角矩形 4"/>
          <p:cNvSpPr/>
          <p:nvPr/>
        </p:nvSpPr>
        <p:spPr>
          <a:xfrm>
            <a:off x="838619" y="1772816"/>
            <a:ext cx="4162445" cy="43698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r>
              <a:rPr lang="zh-CN" altLang="en-US" b="1" dirty="0">
                <a:solidFill>
                  <a:schemeClr val="bg1"/>
                </a:solidFill>
                <a:latin typeface="微软雅黑" panose="020B0503020204020204" pitchFamily="34" charset="-122"/>
                <a:ea typeface="微软雅黑" panose="020B0503020204020204" pitchFamily="34" charset="-122"/>
              </a:rPr>
              <a:t>“研发支出”辅助账是否有固定格式？</a:t>
            </a:r>
          </a:p>
        </p:txBody>
      </p:sp>
      <p:pic>
        <p:nvPicPr>
          <p:cNvPr id="6" name="Picture 2">
            <a:hlinkClick r:id="rId2" action="ppaction://hlinkfile"/>
          </p:cNvPr>
          <p:cNvPicPr>
            <a:picLocks noChangeAspect="1" noChangeArrowheads="1"/>
          </p:cNvPicPr>
          <p:nvPr/>
        </p:nvPicPr>
        <p:blipFill>
          <a:blip r:embed="rId3" cstate="print"/>
          <a:srcRect/>
          <a:stretch>
            <a:fillRect/>
          </a:stretch>
        </p:blipFill>
        <p:spPr bwMode="auto">
          <a:xfrm>
            <a:off x="1530532" y="2306784"/>
            <a:ext cx="9054339" cy="4341143"/>
          </a:xfrm>
          <a:prstGeom prst="rect">
            <a:avLst/>
          </a:prstGeom>
          <a:noFill/>
          <a:ln w="9525">
            <a:noFill/>
            <a:miter lim="800000"/>
            <a:headEnd/>
            <a:tailEnd/>
          </a:ln>
          <a:effectLst/>
        </p:spPr>
      </p:pic>
      <p:sp>
        <p:nvSpPr>
          <p:cNvPr id="7" name="矩形 6"/>
          <p:cNvSpPr/>
          <p:nvPr/>
        </p:nvSpPr>
        <p:spPr>
          <a:xfrm>
            <a:off x="2737620" y="3805248"/>
            <a:ext cx="6092825" cy="923330"/>
          </a:xfrm>
          <a:prstGeom prst="rect">
            <a:avLst/>
          </a:prstGeom>
        </p:spPr>
        <p:txBody>
          <a:bodyPr>
            <a:spAutoFit/>
          </a:bodyPr>
          <a:lstStyle/>
          <a:p>
            <a:r>
              <a:rPr lang="zh-CN" altLang="en-US" dirty="0" smtClean="0">
                <a:latin typeface="微软雅黑" pitchFamily="34" charset="-122"/>
                <a:ea typeface="微软雅黑" pitchFamily="34" charset="-122"/>
              </a:rPr>
              <a:t>研发费用辅助帐式样请参见</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关于企业研究开发费用税前加计扣除政策有关问题的公告国家税务总局公告</a:t>
            </a:r>
            <a:r>
              <a:rPr lang="en-US" altLang="zh-CN" dirty="0" smtClean="0">
                <a:latin typeface="微软雅黑" pitchFamily="34" charset="-122"/>
                <a:ea typeface="微软雅黑" pitchFamily="34" charset="-122"/>
              </a:rPr>
              <a:t>2015</a:t>
            </a:r>
            <a:r>
              <a:rPr lang="zh-CN" altLang="en-US" dirty="0" smtClean="0">
                <a:latin typeface="微软雅黑" pitchFamily="34" charset="-122"/>
                <a:ea typeface="微软雅黑" pitchFamily="34" charset="-122"/>
              </a:rPr>
              <a:t>年第</a:t>
            </a:r>
            <a:r>
              <a:rPr lang="en-US" altLang="zh-CN" dirty="0" smtClean="0">
                <a:latin typeface="微软雅黑" pitchFamily="34" charset="-122"/>
                <a:ea typeface="微软雅黑" pitchFamily="34" charset="-122"/>
              </a:rPr>
              <a:t>97</a:t>
            </a:r>
            <a:r>
              <a:rPr lang="zh-CN" altLang="en-US" dirty="0" smtClean="0">
                <a:latin typeface="微软雅黑" pitchFamily="34" charset="-122"/>
                <a:ea typeface="微软雅黑" pitchFamily="34" charset="-122"/>
              </a:rPr>
              <a:t>号</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附件中有表样</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xmlns="" val="25896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第三章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itchFamily="34" charset="-122"/>
                <a:ea typeface="微软雅黑" pitchFamily="34" charset="-122"/>
                <a:cs typeface="华文黑体" pitchFamily="2" charset="-122"/>
              </a:rPr>
              <a:t>研发支出</a:t>
            </a:r>
            <a:endParaRPr lang="zh-CN" altLang="en-US" sz="2800" dirty="0">
              <a:solidFill>
                <a:schemeClr val="bg1"/>
              </a:solidFill>
              <a:latin typeface="微软雅黑" pitchFamily="34" charset="-122"/>
              <a:ea typeface="微软雅黑" pitchFamily="34" charset="-122"/>
              <a:cs typeface="华文黑体" pitchFamily="2" charset="-122"/>
            </a:endParaRPr>
          </a:p>
        </p:txBody>
      </p:sp>
      <p:sp>
        <p:nvSpPr>
          <p:cNvPr id="4" name="TextBox 3"/>
          <p:cNvSpPr txBox="1"/>
          <p:nvPr/>
        </p:nvSpPr>
        <p:spPr>
          <a:xfrm>
            <a:off x="1153550" y="935394"/>
            <a:ext cx="7695028" cy="338554"/>
          </a:xfrm>
          <a:prstGeom prst="rect">
            <a:avLst/>
          </a:prstGeom>
          <a:noFill/>
        </p:spPr>
        <p:txBody>
          <a:bodyPr wrap="square" rtlCol="0">
            <a:spAutoFit/>
          </a:bodyPr>
          <a:lstStyle/>
          <a:p>
            <a:pPr lvl="0"/>
            <a:r>
              <a:rPr lang="zh-CN" altLang="en-US" sz="1600" dirty="0">
                <a:solidFill>
                  <a:schemeClr val="tx1">
                    <a:lumMod val="50000"/>
                    <a:lumOff val="50000"/>
                  </a:schemeClr>
                </a:solidFill>
                <a:latin typeface="微软雅黑" pitchFamily="34" charset="-122"/>
                <a:ea typeface="微软雅黑" pitchFamily="34" charset="-122"/>
              </a:rPr>
              <a:t>研发加计扣除常见问题</a:t>
            </a:r>
            <a:endParaRPr lang="en-US" altLang="zh-CN" sz="1600" dirty="0">
              <a:solidFill>
                <a:schemeClr val="tx1">
                  <a:lumMod val="50000"/>
                  <a:lumOff val="50000"/>
                </a:schemeClr>
              </a:solidFill>
              <a:latin typeface="微软雅黑" pitchFamily="34" charset="-122"/>
              <a:ea typeface="微软雅黑" pitchFamily="34" charset="-122"/>
            </a:endParaRPr>
          </a:p>
        </p:txBody>
      </p:sp>
      <p:sp>
        <p:nvSpPr>
          <p:cNvPr id="5" name="圆角矩形 4"/>
          <p:cNvSpPr/>
          <p:nvPr/>
        </p:nvSpPr>
        <p:spPr>
          <a:xfrm>
            <a:off x="838619" y="1264826"/>
            <a:ext cx="2209381" cy="43698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r>
              <a:rPr lang="zh-CN" altLang="en-US" b="1" dirty="0" smtClean="0">
                <a:solidFill>
                  <a:schemeClr val="bg1"/>
                </a:solidFill>
                <a:latin typeface="微软雅黑" panose="020B0503020204020204" pitchFamily="34" charset="-122"/>
                <a:ea typeface="微软雅黑" panose="020B0503020204020204" pitchFamily="34" charset="-122"/>
              </a:rPr>
              <a:t>辅助账归集小工具</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25" name="Rectangle 1"/>
          <p:cNvSpPr>
            <a:spLocks noChangeArrowheads="1"/>
          </p:cNvSpPr>
          <p:nvPr/>
        </p:nvSpPr>
        <p:spPr bwMode="auto">
          <a:xfrm>
            <a:off x="0" y="1843325"/>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研发费用加计扣除信息服务平台</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1026" name="Picture 2" descr="QQ图片20171026092427"/>
          <p:cNvPicPr>
            <a:picLocks noChangeAspect="1" noChangeArrowheads="1"/>
          </p:cNvPicPr>
          <p:nvPr/>
        </p:nvPicPr>
        <p:blipFill>
          <a:blip r:embed="rId2" cstate="print"/>
          <a:srcRect/>
          <a:stretch>
            <a:fillRect/>
          </a:stretch>
        </p:blipFill>
        <p:spPr bwMode="auto">
          <a:xfrm>
            <a:off x="1132115" y="2634356"/>
            <a:ext cx="10128646" cy="3875308"/>
          </a:xfrm>
          <a:prstGeom prst="rect">
            <a:avLst/>
          </a:prstGeom>
          <a:noFill/>
          <a:ln w="9525">
            <a:noFill/>
            <a:miter lim="800000"/>
            <a:headEnd/>
            <a:tailEnd/>
          </a:ln>
        </p:spPr>
      </p:pic>
      <p:pic>
        <p:nvPicPr>
          <p:cNvPr id="1027" name="Picture 3" descr="95F820XZVCP9G~G(16PSR$I"/>
          <p:cNvPicPr>
            <a:picLocks noChangeAspect="1" noChangeArrowheads="1"/>
          </p:cNvPicPr>
          <p:nvPr/>
        </p:nvPicPr>
        <p:blipFill>
          <a:blip r:embed="rId3" cstate="print"/>
          <a:srcRect/>
          <a:stretch>
            <a:fillRect/>
          </a:stretch>
        </p:blipFill>
        <p:spPr bwMode="auto">
          <a:xfrm>
            <a:off x="2656113" y="2278744"/>
            <a:ext cx="7300685" cy="4305532"/>
          </a:xfrm>
          <a:prstGeom prst="rect">
            <a:avLst/>
          </a:prstGeom>
          <a:noFill/>
          <a:ln w="9525">
            <a:noFill/>
            <a:miter lim="800000"/>
            <a:headEnd/>
            <a:tailEnd/>
          </a:ln>
        </p:spPr>
      </p:pic>
    </p:spTree>
    <p:extLst>
      <p:ext uri="{BB962C8B-B14F-4D97-AF65-F5344CB8AC3E}">
        <p14:creationId xmlns:p14="http://schemas.microsoft.com/office/powerpoint/2010/main" xmlns="" val="25896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blinds(horizontal)">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1027"/>
                                        </p:tgtEl>
                                        <p:attrNameLst>
                                          <p:attrName>ppt_x</p:attrName>
                                        </p:attrNameLst>
                                      </p:cBhvr>
                                      <p:tavLst>
                                        <p:tav tm="0">
                                          <p:val>
                                            <p:strVal val="ppt_x"/>
                                          </p:val>
                                        </p:tav>
                                        <p:tav tm="100000">
                                          <p:val>
                                            <p:strVal val="ppt_x"/>
                                          </p:val>
                                        </p:tav>
                                      </p:tavLst>
                                    </p:anim>
                                    <p:anim calcmode="lin" valueType="num">
                                      <p:cBhvr additive="base">
                                        <p:cTn id="20" dur="500"/>
                                        <p:tgtEl>
                                          <p:spTgt spid="1027"/>
                                        </p:tgtEl>
                                        <p:attrNameLst>
                                          <p:attrName>ppt_y</p:attrName>
                                        </p:attrNameLst>
                                      </p:cBhvr>
                                      <p:tavLst>
                                        <p:tav tm="0">
                                          <p:val>
                                            <p:strVal val="ppt_y"/>
                                          </p:val>
                                        </p:tav>
                                        <p:tav tm="100000">
                                          <p:val>
                                            <p:strVal val="1+ppt_h/2"/>
                                          </p:val>
                                        </p:tav>
                                      </p:tavLst>
                                    </p:anim>
                                    <p:set>
                                      <p:cBhvr>
                                        <p:cTn id="21" dur="1" fill="hold">
                                          <p:stCondLst>
                                            <p:cond delay="499"/>
                                          </p:stCondLst>
                                        </p:cTn>
                                        <p:tgtEl>
                                          <p:spTgt spid="102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25"/>
                                        </p:tgtEl>
                                        <p:attrNameLst>
                                          <p:attrName>style.visibility</p:attrName>
                                        </p:attrNameLst>
                                      </p:cBhvr>
                                      <p:to>
                                        <p:strVal val="visible"/>
                                      </p:to>
                                    </p:set>
                                    <p:anim calcmode="lin" valueType="num">
                                      <p:cBhvr additive="base">
                                        <p:cTn id="26" dur="500" fill="hold"/>
                                        <p:tgtEl>
                                          <p:spTgt spid="1025"/>
                                        </p:tgtEl>
                                        <p:attrNameLst>
                                          <p:attrName>ppt_x</p:attrName>
                                        </p:attrNameLst>
                                      </p:cBhvr>
                                      <p:tavLst>
                                        <p:tav tm="0">
                                          <p:val>
                                            <p:strVal val="#ppt_x"/>
                                          </p:val>
                                        </p:tav>
                                        <p:tav tm="100000">
                                          <p:val>
                                            <p:strVal val="#ppt_x"/>
                                          </p:val>
                                        </p:tav>
                                      </p:tavLst>
                                    </p:anim>
                                    <p:anim calcmode="lin" valueType="num">
                                      <p:cBhvr additive="base">
                                        <p:cTn id="27"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box(in)">
                                      <p:cBhvr>
                                        <p:cTn id="3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第三章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itchFamily="34" charset="-122"/>
                <a:ea typeface="微软雅黑" pitchFamily="34" charset="-122"/>
                <a:cs typeface="华文黑体" pitchFamily="2" charset="-122"/>
              </a:rPr>
              <a:t>研发支出</a:t>
            </a:r>
            <a:endParaRPr lang="zh-CN" altLang="en-US" sz="2800" dirty="0">
              <a:solidFill>
                <a:schemeClr val="bg1"/>
              </a:solidFill>
              <a:latin typeface="微软雅黑" pitchFamily="34" charset="-122"/>
              <a:ea typeface="微软雅黑" pitchFamily="34" charset="-122"/>
              <a:cs typeface="华文黑体" pitchFamily="2" charset="-122"/>
            </a:endParaRPr>
          </a:p>
        </p:txBody>
      </p:sp>
      <p:sp>
        <p:nvSpPr>
          <p:cNvPr id="4" name="TextBox 3"/>
          <p:cNvSpPr txBox="1"/>
          <p:nvPr/>
        </p:nvSpPr>
        <p:spPr>
          <a:xfrm>
            <a:off x="1153550" y="935394"/>
            <a:ext cx="7695028" cy="338554"/>
          </a:xfrm>
          <a:prstGeom prst="rect">
            <a:avLst/>
          </a:prstGeom>
          <a:noFill/>
        </p:spPr>
        <p:txBody>
          <a:bodyPr wrap="square" rtlCol="0">
            <a:spAutoFit/>
          </a:bodyPr>
          <a:lstStyle/>
          <a:p>
            <a:pPr lvl="0"/>
            <a:r>
              <a:rPr lang="zh-CN" altLang="en-US" sz="1600" dirty="0">
                <a:solidFill>
                  <a:schemeClr val="tx1">
                    <a:lumMod val="50000"/>
                    <a:lumOff val="50000"/>
                  </a:schemeClr>
                </a:solidFill>
                <a:latin typeface="微软雅黑" pitchFamily="34" charset="-122"/>
                <a:ea typeface="微软雅黑" pitchFamily="34" charset="-122"/>
              </a:rPr>
              <a:t>研发加计扣除常见问题</a:t>
            </a:r>
            <a:endParaRPr lang="en-US" altLang="zh-CN" sz="1600" dirty="0">
              <a:solidFill>
                <a:schemeClr val="tx1">
                  <a:lumMod val="50000"/>
                  <a:lumOff val="50000"/>
                </a:schemeClr>
              </a:solidFill>
              <a:latin typeface="微软雅黑" pitchFamily="34" charset="-122"/>
              <a:ea typeface="微软雅黑" pitchFamily="34" charset="-122"/>
            </a:endParaRPr>
          </a:p>
        </p:txBody>
      </p:sp>
      <p:sp>
        <p:nvSpPr>
          <p:cNvPr id="5" name="圆角矩形 4"/>
          <p:cNvSpPr/>
          <p:nvPr/>
        </p:nvSpPr>
        <p:spPr>
          <a:xfrm>
            <a:off x="853133" y="1409969"/>
            <a:ext cx="3660810" cy="43698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r>
              <a:rPr lang="zh-CN" altLang="en-US" b="1" dirty="0" smtClean="0">
                <a:solidFill>
                  <a:schemeClr val="bg1"/>
                </a:solidFill>
                <a:latin typeface="微软雅黑" panose="020B0503020204020204" pitchFamily="34" charset="-122"/>
                <a:ea typeface="微软雅黑" panose="020B0503020204020204" pitchFamily="34" charset="-122"/>
              </a:rPr>
              <a:t>关联企业委托开发提供明细账？</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25" name="Rectangle 1"/>
          <p:cNvSpPr>
            <a:spLocks noChangeArrowheads="1"/>
          </p:cNvSpPr>
          <p:nvPr/>
        </p:nvSpPr>
        <p:spPr bwMode="auto">
          <a:xfrm>
            <a:off x="957943" y="2380354"/>
            <a:ext cx="9971313" cy="253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ct val="0"/>
              </a:spcAft>
            </a:pPr>
            <a:r>
              <a:rPr lang="zh-CN" altLang="en-US" b="1" dirty="0" smtClean="0">
                <a:latin typeface="微软雅黑" pitchFamily="34" charset="-122"/>
                <a:ea typeface="微软雅黑" pitchFamily="34" charset="-122"/>
              </a:rPr>
              <a:t>比如，</a:t>
            </a:r>
            <a:r>
              <a:rPr lang="en-US" altLang="zh-CN" b="1" dirty="0" smtClean="0">
                <a:latin typeface="微软雅黑" pitchFamily="34" charset="-122"/>
                <a:ea typeface="微软雅黑" pitchFamily="34" charset="-122"/>
              </a:rPr>
              <a:t>A</a:t>
            </a:r>
            <a:r>
              <a:rPr lang="zh-CN" altLang="en-US" b="1" dirty="0" smtClean="0">
                <a:latin typeface="微软雅黑" pitchFamily="34" charset="-122"/>
                <a:ea typeface="微软雅黑" pitchFamily="34" charset="-122"/>
              </a:rPr>
              <a:t>企业</a:t>
            </a:r>
            <a:r>
              <a:rPr lang="en-US" altLang="zh-CN" b="1" dirty="0" smtClean="0">
                <a:latin typeface="微软雅黑" pitchFamily="34" charset="-122"/>
                <a:ea typeface="微软雅黑" pitchFamily="34" charset="-122"/>
              </a:rPr>
              <a:t>2017</a:t>
            </a:r>
            <a:r>
              <a:rPr lang="zh-CN" altLang="en-US" b="1" dirty="0" smtClean="0">
                <a:latin typeface="微软雅黑" pitchFamily="34" charset="-122"/>
                <a:ea typeface="微软雅黑" pitchFamily="34" charset="-122"/>
              </a:rPr>
              <a:t>年委托其</a:t>
            </a:r>
            <a:r>
              <a:rPr lang="en-US" altLang="zh-CN" b="1" dirty="0" smtClean="0">
                <a:latin typeface="微软雅黑" pitchFamily="34" charset="-122"/>
                <a:ea typeface="微软雅黑" pitchFamily="34" charset="-122"/>
              </a:rPr>
              <a:t>B</a:t>
            </a:r>
            <a:r>
              <a:rPr lang="zh-CN" altLang="en-US" b="1" dirty="0" smtClean="0">
                <a:latin typeface="微软雅黑" pitchFamily="34" charset="-122"/>
                <a:ea typeface="微软雅黑" pitchFamily="34" charset="-122"/>
              </a:rPr>
              <a:t>关联企业研发，假设该研发符合研发费用加计扣除的相关条件。</a:t>
            </a:r>
            <a:r>
              <a:rPr lang="en-US" altLang="zh-CN" b="1" dirty="0" smtClean="0">
                <a:latin typeface="微软雅黑" pitchFamily="34" charset="-122"/>
                <a:ea typeface="微软雅黑" pitchFamily="34" charset="-122"/>
              </a:rPr>
              <a:t>A</a:t>
            </a:r>
            <a:r>
              <a:rPr lang="zh-CN" altLang="en-US" b="1" dirty="0" smtClean="0">
                <a:latin typeface="微软雅黑" pitchFamily="34" charset="-122"/>
                <a:ea typeface="微软雅黑" pitchFamily="34" charset="-122"/>
              </a:rPr>
              <a:t>企业支付给</a:t>
            </a:r>
            <a:r>
              <a:rPr lang="en-US" altLang="zh-CN" b="1" dirty="0" smtClean="0">
                <a:latin typeface="微软雅黑" pitchFamily="34" charset="-122"/>
                <a:ea typeface="微软雅黑" pitchFamily="34" charset="-122"/>
              </a:rPr>
              <a:t>B</a:t>
            </a:r>
            <a:r>
              <a:rPr lang="zh-CN" altLang="en-US" b="1" dirty="0" smtClean="0">
                <a:latin typeface="微软雅黑" pitchFamily="34" charset="-122"/>
                <a:ea typeface="微软雅黑" pitchFamily="34" charset="-122"/>
              </a:rPr>
              <a:t>企业</a:t>
            </a:r>
            <a:r>
              <a:rPr lang="en-US" altLang="zh-CN" b="1" dirty="0" smtClean="0">
                <a:latin typeface="微软雅黑" pitchFamily="34" charset="-122"/>
                <a:ea typeface="微软雅黑" pitchFamily="34" charset="-122"/>
              </a:rPr>
              <a:t>100</a:t>
            </a:r>
            <a:r>
              <a:rPr lang="zh-CN" altLang="en-US" b="1" dirty="0" smtClean="0">
                <a:latin typeface="微软雅黑" pitchFamily="34" charset="-122"/>
                <a:ea typeface="微软雅黑" pitchFamily="34" charset="-122"/>
              </a:rPr>
              <a:t>万元。</a:t>
            </a:r>
            <a:r>
              <a:rPr lang="en-US" altLang="zh-CN" b="1" dirty="0" smtClean="0">
                <a:latin typeface="微软雅黑" pitchFamily="34" charset="-122"/>
                <a:ea typeface="微软雅黑" pitchFamily="34" charset="-122"/>
              </a:rPr>
              <a:t>B</a:t>
            </a:r>
            <a:r>
              <a:rPr lang="zh-CN" altLang="en-US" b="1" dirty="0" smtClean="0">
                <a:latin typeface="微软雅黑" pitchFamily="34" charset="-122"/>
                <a:ea typeface="微软雅黑" pitchFamily="34" charset="-122"/>
              </a:rPr>
              <a:t>企业实际发生费用</a:t>
            </a:r>
            <a:r>
              <a:rPr lang="en-US" altLang="zh-CN" b="1" dirty="0" smtClean="0">
                <a:latin typeface="微软雅黑" pitchFamily="34" charset="-122"/>
                <a:ea typeface="微软雅黑" pitchFamily="34" charset="-122"/>
              </a:rPr>
              <a:t>90</a:t>
            </a:r>
            <a:r>
              <a:rPr lang="zh-CN" altLang="en-US" b="1" dirty="0" smtClean="0">
                <a:latin typeface="微软雅黑" pitchFamily="34" charset="-122"/>
                <a:ea typeface="微软雅黑" pitchFamily="34" charset="-122"/>
              </a:rPr>
              <a:t>万元（其中按可加计扣除口径归集的费用为</a:t>
            </a:r>
            <a:r>
              <a:rPr lang="en-US" altLang="zh-CN" b="1" dirty="0" smtClean="0">
                <a:latin typeface="微软雅黑" pitchFamily="34" charset="-122"/>
                <a:ea typeface="微软雅黑" pitchFamily="34" charset="-122"/>
              </a:rPr>
              <a:t>85</a:t>
            </a:r>
            <a:r>
              <a:rPr lang="zh-CN" altLang="en-US" b="1" dirty="0" smtClean="0">
                <a:latin typeface="微软雅黑" pitchFamily="34" charset="-122"/>
                <a:ea typeface="微软雅黑" pitchFamily="34" charset="-122"/>
              </a:rPr>
              <a:t>万元），利润</a:t>
            </a:r>
            <a:r>
              <a:rPr lang="en-US" altLang="zh-CN" b="1" dirty="0" smtClean="0">
                <a:latin typeface="微软雅黑" pitchFamily="34" charset="-122"/>
                <a:ea typeface="微软雅黑" pitchFamily="34" charset="-122"/>
              </a:rPr>
              <a:t>10</a:t>
            </a:r>
            <a:r>
              <a:rPr lang="zh-CN" altLang="en-US" b="1" dirty="0" smtClean="0">
                <a:latin typeface="微软雅黑" pitchFamily="34" charset="-122"/>
                <a:ea typeface="微软雅黑" pitchFamily="34" charset="-122"/>
              </a:rPr>
              <a:t>万元。</a:t>
            </a:r>
            <a:endParaRPr lang="en-US" altLang="zh-CN" b="1" dirty="0" smtClean="0">
              <a:latin typeface="微软雅黑" pitchFamily="34" charset="-122"/>
              <a:ea typeface="微软雅黑" pitchFamily="34" charset="-122"/>
            </a:endParaRPr>
          </a:p>
          <a:p>
            <a:pPr lvl="0" fontAlgn="base">
              <a:lnSpc>
                <a:spcPct val="150000"/>
              </a:lnSpc>
              <a:spcBef>
                <a:spcPct val="0"/>
              </a:spcBef>
              <a:spcAft>
                <a:spcPct val="0"/>
              </a:spcAft>
            </a:pPr>
            <a:endParaRPr lang="en-US" altLang="zh-CN" b="1" dirty="0" smtClean="0">
              <a:latin typeface="微软雅黑" pitchFamily="34" charset="-122"/>
              <a:ea typeface="微软雅黑" pitchFamily="34" charset="-122"/>
            </a:endParaRPr>
          </a:p>
          <a:p>
            <a:pPr lvl="0" fontAlgn="base">
              <a:lnSpc>
                <a:spcPct val="150000"/>
              </a:lnSpc>
              <a:spcBef>
                <a:spcPct val="0"/>
              </a:spcBef>
              <a:spcAft>
                <a:spcPct val="0"/>
              </a:spcAft>
            </a:pPr>
            <a:r>
              <a:rPr lang="en-US" altLang="zh-CN" b="1" dirty="0" smtClean="0">
                <a:latin typeface="微软雅黑" pitchFamily="34" charset="-122"/>
                <a:ea typeface="微软雅黑" pitchFamily="34" charset="-122"/>
              </a:rPr>
              <a:t>2017</a:t>
            </a:r>
            <a:r>
              <a:rPr lang="zh-CN" altLang="en-US" b="1" dirty="0" smtClean="0">
                <a:latin typeface="微软雅黑" pitchFamily="34" charset="-122"/>
                <a:ea typeface="微软雅黑" pitchFamily="34" charset="-122"/>
              </a:rPr>
              <a:t>年，</a:t>
            </a:r>
            <a:r>
              <a:rPr lang="en-US" altLang="zh-CN" b="1" dirty="0" smtClean="0">
                <a:latin typeface="微软雅黑" pitchFamily="34" charset="-122"/>
                <a:ea typeface="微软雅黑" pitchFamily="34" charset="-122"/>
              </a:rPr>
              <a:t>A</a:t>
            </a:r>
            <a:r>
              <a:rPr lang="zh-CN" altLang="en-US" b="1" dirty="0" smtClean="0">
                <a:latin typeface="微软雅黑" pitchFamily="34" charset="-122"/>
                <a:ea typeface="微软雅黑" pitchFamily="34" charset="-122"/>
              </a:rPr>
              <a:t>企业可加计扣除的金额为</a:t>
            </a:r>
            <a:r>
              <a:rPr lang="en-US" altLang="zh-CN" b="1" dirty="0" smtClean="0">
                <a:latin typeface="微软雅黑" pitchFamily="34" charset="-122"/>
                <a:ea typeface="微软雅黑" pitchFamily="34" charset="-122"/>
              </a:rPr>
              <a:t>100×80%×50%=40</a:t>
            </a:r>
            <a:r>
              <a:rPr lang="zh-CN" altLang="en-US" b="1" dirty="0" smtClean="0">
                <a:latin typeface="微软雅黑" pitchFamily="34" charset="-122"/>
                <a:ea typeface="微软雅黑" pitchFamily="34" charset="-122"/>
              </a:rPr>
              <a:t>万元，</a:t>
            </a:r>
            <a:r>
              <a:rPr lang="en-US" altLang="zh-CN" b="1" dirty="0" smtClean="0">
                <a:latin typeface="微软雅黑" pitchFamily="34" charset="-122"/>
                <a:ea typeface="微软雅黑" pitchFamily="34" charset="-122"/>
              </a:rPr>
              <a:t>B</a:t>
            </a:r>
            <a:r>
              <a:rPr lang="zh-CN" altLang="en-US" b="1" dirty="0" smtClean="0">
                <a:latin typeface="微软雅黑" pitchFamily="34" charset="-122"/>
                <a:ea typeface="微软雅黑" pitchFamily="34" charset="-122"/>
              </a:rPr>
              <a:t>企业应向</a:t>
            </a:r>
            <a:r>
              <a:rPr lang="en-US" altLang="zh-CN" b="1" dirty="0" smtClean="0">
                <a:latin typeface="微软雅黑" pitchFamily="34" charset="-122"/>
                <a:ea typeface="微软雅黑" pitchFamily="34" charset="-122"/>
              </a:rPr>
              <a:t>A</a:t>
            </a:r>
            <a:r>
              <a:rPr lang="zh-CN" altLang="en-US" b="1" dirty="0" smtClean="0">
                <a:latin typeface="微软雅黑" pitchFamily="34" charset="-122"/>
                <a:ea typeface="微软雅黑" pitchFamily="34" charset="-122"/>
              </a:rPr>
              <a:t>企业提供实际发生费用</a:t>
            </a:r>
            <a:r>
              <a:rPr lang="en-US" altLang="zh-CN" b="1" dirty="0" smtClean="0">
                <a:latin typeface="微软雅黑" pitchFamily="34" charset="-122"/>
                <a:ea typeface="微软雅黑" pitchFamily="34" charset="-122"/>
              </a:rPr>
              <a:t>90</a:t>
            </a:r>
            <a:r>
              <a:rPr lang="zh-CN" altLang="en-US" b="1" dirty="0" smtClean="0">
                <a:latin typeface="微软雅黑" pitchFamily="34" charset="-122"/>
                <a:ea typeface="微软雅黑" pitchFamily="34" charset="-122"/>
              </a:rPr>
              <a:t>万元的明细情况。</a:t>
            </a:r>
          </a:p>
        </p:txBody>
      </p:sp>
    </p:spTree>
    <p:extLst>
      <p:ext uri="{BB962C8B-B14F-4D97-AF65-F5344CB8AC3E}">
        <p14:creationId xmlns:p14="http://schemas.microsoft.com/office/powerpoint/2010/main" xmlns="" val="25896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25"/>
                                        </p:tgtEl>
                                        <p:attrNameLst>
                                          <p:attrName>style.visibility</p:attrName>
                                        </p:attrNameLst>
                                      </p:cBhvr>
                                      <p:to>
                                        <p:strVal val="visible"/>
                                      </p:to>
                                    </p:set>
                                    <p:anim calcmode="lin" valueType="num">
                                      <p:cBhvr additive="base">
                                        <p:cTn id="15" dur="500" fill="hold"/>
                                        <p:tgtEl>
                                          <p:spTgt spid="1025"/>
                                        </p:tgtEl>
                                        <p:attrNameLst>
                                          <p:attrName>ppt_x</p:attrName>
                                        </p:attrNameLst>
                                      </p:cBhvr>
                                      <p:tavLst>
                                        <p:tav tm="0">
                                          <p:val>
                                            <p:strVal val="#ppt_x"/>
                                          </p:val>
                                        </p:tav>
                                        <p:tav tm="100000">
                                          <p:val>
                                            <p:strVal val="#ppt_x"/>
                                          </p:val>
                                        </p:tav>
                                      </p:tavLst>
                                    </p:anim>
                                    <p:anim calcmode="lin" valueType="num">
                                      <p:cBhvr additive="base">
                                        <p:cTn id="16"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第三章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itchFamily="34" charset="-122"/>
                <a:ea typeface="微软雅黑" pitchFamily="34" charset="-122"/>
                <a:cs typeface="华文黑体" pitchFamily="2" charset="-122"/>
              </a:rPr>
              <a:t>研发支出</a:t>
            </a:r>
            <a:endParaRPr lang="zh-CN" altLang="en-US" sz="2800" dirty="0">
              <a:solidFill>
                <a:schemeClr val="bg1"/>
              </a:solidFill>
              <a:latin typeface="微软雅黑" pitchFamily="34" charset="-122"/>
              <a:ea typeface="微软雅黑" pitchFamily="34" charset="-122"/>
              <a:cs typeface="华文黑体" pitchFamily="2" charset="-122"/>
            </a:endParaRPr>
          </a:p>
        </p:txBody>
      </p:sp>
      <p:sp>
        <p:nvSpPr>
          <p:cNvPr id="4" name="TextBox 3"/>
          <p:cNvSpPr txBox="1"/>
          <p:nvPr/>
        </p:nvSpPr>
        <p:spPr>
          <a:xfrm>
            <a:off x="1153550" y="935394"/>
            <a:ext cx="7695028" cy="338554"/>
          </a:xfrm>
          <a:prstGeom prst="rect">
            <a:avLst/>
          </a:prstGeom>
          <a:noFill/>
        </p:spPr>
        <p:txBody>
          <a:bodyPr wrap="square" rtlCol="0">
            <a:spAutoFit/>
          </a:bodyPr>
          <a:lstStyle/>
          <a:p>
            <a:pPr lvl="0"/>
            <a:r>
              <a:rPr lang="zh-CN" altLang="en-US" sz="1600" dirty="0">
                <a:solidFill>
                  <a:schemeClr val="tx1">
                    <a:lumMod val="50000"/>
                    <a:lumOff val="50000"/>
                  </a:schemeClr>
                </a:solidFill>
                <a:latin typeface="微软雅黑" pitchFamily="34" charset="-122"/>
                <a:ea typeface="微软雅黑" pitchFamily="34" charset="-122"/>
              </a:rPr>
              <a:t>研发加计扣除常见问题</a:t>
            </a:r>
            <a:endParaRPr lang="en-US" altLang="zh-CN" sz="1600" dirty="0">
              <a:solidFill>
                <a:schemeClr val="tx1">
                  <a:lumMod val="50000"/>
                  <a:lumOff val="50000"/>
                </a:schemeClr>
              </a:solidFill>
              <a:latin typeface="微软雅黑" pitchFamily="34" charset="-122"/>
              <a:ea typeface="微软雅黑" pitchFamily="34" charset="-122"/>
            </a:endParaRPr>
          </a:p>
        </p:txBody>
      </p:sp>
      <p:sp>
        <p:nvSpPr>
          <p:cNvPr id="5" name="圆角矩形 4"/>
          <p:cNvSpPr/>
          <p:nvPr/>
        </p:nvSpPr>
        <p:spPr>
          <a:xfrm>
            <a:off x="853132" y="1409969"/>
            <a:ext cx="6374981" cy="43698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r>
              <a:rPr lang="zh-CN" altLang="en-US" b="1" dirty="0" smtClean="0">
                <a:solidFill>
                  <a:schemeClr val="bg1"/>
                </a:solidFill>
                <a:latin typeface="微软雅黑" panose="020B0503020204020204" pitchFamily="34" charset="-122"/>
                <a:ea typeface="微软雅黑" panose="020B0503020204020204" pitchFamily="34" charset="-122"/>
              </a:rPr>
              <a:t>失败的研发活动所发生的研发费用可享受加计扣除政策？</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25" name="Rectangle 1"/>
          <p:cNvSpPr>
            <a:spLocks noChangeArrowheads="1"/>
          </p:cNvSpPr>
          <p:nvPr/>
        </p:nvSpPr>
        <p:spPr bwMode="auto">
          <a:xfrm>
            <a:off x="957943" y="2380354"/>
            <a:ext cx="9971313" cy="29518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ct val="0"/>
              </a:spcAft>
            </a:pPr>
            <a:r>
              <a:rPr lang="zh-CN" altLang="en-US" b="1" dirty="0" smtClean="0">
                <a:latin typeface="微软雅黑" pitchFamily="34" charset="-122"/>
                <a:ea typeface="微软雅黑" pitchFamily="34" charset="-122"/>
              </a:rPr>
              <a:t>明确失败的研发活动所发生的研发费用可享受加计扣除政策：</a:t>
            </a:r>
            <a:endParaRPr lang="en-US" altLang="zh-CN" b="1" dirty="0" smtClean="0">
              <a:latin typeface="微软雅黑" pitchFamily="34" charset="-122"/>
              <a:ea typeface="微软雅黑" pitchFamily="34" charset="-122"/>
            </a:endParaRPr>
          </a:p>
          <a:p>
            <a:pPr lvl="0" fontAlgn="base">
              <a:lnSpc>
                <a:spcPct val="150000"/>
              </a:lnSpc>
              <a:spcBef>
                <a:spcPct val="0"/>
              </a:spcBef>
              <a:spcAft>
                <a:spcPct val="0"/>
              </a:spcAft>
            </a:pPr>
            <a:endParaRPr lang="en-US" altLang="zh-CN" b="1" dirty="0" smtClean="0">
              <a:latin typeface="微软雅黑" pitchFamily="34" charset="-122"/>
              <a:ea typeface="微软雅黑" pitchFamily="34" charset="-122"/>
            </a:endParaRPr>
          </a:p>
          <a:p>
            <a:pPr lvl="0" fontAlgn="base">
              <a:lnSpc>
                <a:spcPct val="150000"/>
              </a:lnSpc>
              <a:spcBef>
                <a:spcPct val="0"/>
              </a:spcBef>
              <a:spcAft>
                <a:spcPct val="0"/>
              </a:spcAft>
            </a:pPr>
            <a:r>
              <a:rPr lang="zh-CN" altLang="en-US" b="1" dirty="0" smtClean="0">
                <a:latin typeface="微软雅黑" pitchFamily="34" charset="-122"/>
                <a:ea typeface="微软雅黑" pitchFamily="34" charset="-122"/>
              </a:rPr>
              <a:t>一是企业的研发活动具有一定的风险和不可预测性，既可能成功也可能失败，政策是对研发活动予以鼓励，并非单纯强调结果；</a:t>
            </a:r>
            <a:endParaRPr lang="en-US" altLang="zh-CN" b="1" dirty="0" smtClean="0">
              <a:latin typeface="微软雅黑" pitchFamily="34" charset="-122"/>
              <a:ea typeface="微软雅黑" pitchFamily="34" charset="-122"/>
            </a:endParaRPr>
          </a:p>
          <a:p>
            <a:pPr lvl="0" fontAlgn="base">
              <a:lnSpc>
                <a:spcPct val="150000"/>
              </a:lnSpc>
              <a:spcBef>
                <a:spcPct val="0"/>
              </a:spcBef>
              <a:spcAft>
                <a:spcPct val="0"/>
              </a:spcAft>
            </a:pPr>
            <a:endParaRPr lang="en-US" altLang="zh-CN" b="1" dirty="0" smtClean="0">
              <a:latin typeface="微软雅黑" pitchFamily="34" charset="-122"/>
              <a:ea typeface="微软雅黑" pitchFamily="34" charset="-122"/>
            </a:endParaRPr>
          </a:p>
          <a:p>
            <a:pPr lvl="0" fontAlgn="base">
              <a:lnSpc>
                <a:spcPct val="150000"/>
              </a:lnSpc>
              <a:spcBef>
                <a:spcPct val="0"/>
              </a:spcBef>
              <a:spcAft>
                <a:spcPct val="0"/>
              </a:spcAft>
            </a:pPr>
            <a:r>
              <a:rPr lang="zh-CN" altLang="en-US" b="1" dirty="0" smtClean="0">
                <a:latin typeface="微软雅黑" pitchFamily="34" charset="-122"/>
                <a:ea typeface="微软雅黑" pitchFamily="34" charset="-122"/>
              </a:rPr>
              <a:t>二是失败的研发活动也并不是毫无价值的，在一般情况下的“失败”是指没有取得预期的结果，但可以积累经验，取得其他有价值的成果。</a:t>
            </a:r>
          </a:p>
        </p:txBody>
      </p:sp>
    </p:spTree>
    <p:extLst>
      <p:ext uri="{BB962C8B-B14F-4D97-AF65-F5344CB8AC3E}">
        <p14:creationId xmlns:p14="http://schemas.microsoft.com/office/powerpoint/2010/main" xmlns="" val="25896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25"/>
                                        </p:tgtEl>
                                        <p:attrNameLst>
                                          <p:attrName>style.visibility</p:attrName>
                                        </p:attrNameLst>
                                      </p:cBhvr>
                                      <p:to>
                                        <p:strVal val="visible"/>
                                      </p:to>
                                    </p:set>
                                    <p:anim calcmode="lin" valueType="num">
                                      <p:cBhvr additive="base">
                                        <p:cTn id="15" dur="500" fill="hold"/>
                                        <p:tgtEl>
                                          <p:spTgt spid="1025"/>
                                        </p:tgtEl>
                                        <p:attrNameLst>
                                          <p:attrName>ppt_x</p:attrName>
                                        </p:attrNameLst>
                                      </p:cBhvr>
                                      <p:tavLst>
                                        <p:tav tm="0">
                                          <p:val>
                                            <p:strVal val="#ppt_x"/>
                                          </p:val>
                                        </p:tav>
                                        <p:tav tm="100000">
                                          <p:val>
                                            <p:strVal val="#ppt_x"/>
                                          </p:val>
                                        </p:tav>
                                      </p:tavLst>
                                    </p:anim>
                                    <p:anim calcmode="lin" valueType="num">
                                      <p:cBhvr additive="base">
                                        <p:cTn id="16"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第三章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itchFamily="34" charset="-122"/>
                <a:ea typeface="微软雅黑" pitchFamily="34" charset="-122"/>
                <a:cs typeface="华文黑体" pitchFamily="2" charset="-122"/>
              </a:rPr>
              <a:t>研发费用</a:t>
            </a:r>
            <a:endParaRPr lang="zh-CN" altLang="en-US" sz="2800" dirty="0">
              <a:solidFill>
                <a:schemeClr val="bg1"/>
              </a:solidFill>
              <a:latin typeface="微软雅黑" pitchFamily="34" charset="-122"/>
              <a:ea typeface="微软雅黑" pitchFamily="34" charset="-122"/>
              <a:cs typeface="华文黑体" pitchFamily="2" charset="-122"/>
            </a:endParaRPr>
          </a:p>
        </p:txBody>
      </p:sp>
      <p:sp>
        <p:nvSpPr>
          <p:cNvPr id="4" name="TextBox 3"/>
          <p:cNvSpPr txBox="1"/>
          <p:nvPr/>
        </p:nvSpPr>
        <p:spPr>
          <a:xfrm>
            <a:off x="838620" y="2396088"/>
            <a:ext cx="10936038" cy="3554819"/>
          </a:xfrm>
          <a:prstGeom prst="rect">
            <a:avLst/>
          </a:prstGeom>
          <a:noFill/>
        </p:spPr>
        <p:txBody>
          <a:bodyPr wrap="square" rtlCol="0">
            <a:spAutoFit/>
          </a:bodyPr>
          <a:lstStyle/>
          <a:p>
            <a:pPr>
              <a:lnSpc>
                <a:spcPct val="150000"/>
              </a:lnSpc>
              <a:buFont typeface="Wingdings" pitchFamily="2" charset="2"/>
              <a:buChar char="u"/>
            </a:pPr>
            <a:r>
              <a:rPr lang="zh-CN" altLang="en-US" b="1" dirty="0">
                <a:latin typeface="微软雅黑" pitchFamily="34" charset="-122"/>
                <a:ea typeface="微软雅黑" pitchFamily="34" charset="-122"/>
              </a:rPr>
              <a:t>依</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企业所得税法</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规定，企业发生亏损，可以用次年度的税前利润弥补，次年度利润不足弥补的，可以在</a:t>
            </a:r>
            <a:r>
              <a:rPr lang="en-US" altLang="zh-CN" b="1" dirty="0">
                <a:latin typeface="微软雅黑" pitchFamily="34" charset="-122"/>
                <a:ea typeface="微软雅黑" pitchFamily="34" charset="-122"/>
              </a:rPr>
              <a:t>5</a:t>
            </a:r>
            <a:r>
              <a:rPr lang="zh-CN" altLang="en-US" b="1" dirty="0">
                <a:latin typeface="微软雅黑" pitchFamily="34" charset="-122"/>
                <a:ea typeface="微软雅黑" pitchFamily="34" charset="-122"/>
              </a:rPr>
              <a:t>年内延续弥补。</a:t>
            </a:r>
            <a:endParaRPr lang="en-US" altLang="zh-CN" b="1" dirty="0">
              <a:latin typeface="微软雅黑" pitchFamily="34" charset="-122"/>
              <a:ea typeface="微软雅黑" pitchFamily="34" charset="-122"/>
            </a:endParaRPr>
          </a:p>
          <a:p>
            <a:pPr>
              <a:lnSpc>
                <a:spcPct val="150000"/>
              </a:lnSpc>
            </a:pPr>
            <a:endParaRPr lang="zh-CN" altLang="en-US" b="1" dirty="0">
              <a:latin typeface="微软雅黑" pitchFamily="34" charset="-122"/>
              <a:ea typeface="微软雅黑" pitchFamily="34" charset="-122"/>
            </a:endParaRPr>
          </a:p>
          <a:p>
            <a:pPr>
              <a:lnSpc>
                <a:spcPct val="150000"/>
              </a:lnSpc>
            </a:pPr>
            <a:r>
              <a:rPr lang="zh-CN" altLang="en-US" b="1" dirty="0">
                <a:latin typeface="微软雅黑" pitchFamily="34" charset="-122"/>
                <a:ea typeface="微软雅黑" pitchFamily="34" charset="-122"/>
              </a:rPr>
              <a:t>意味着，亏损可用于抵减以后</a:t>
            </a:r>
            <a:r>
              <a:rPr lang="en-US" altLang="zh-CN" b="1" dirty="0">
                <a:latin typeface="微软雅黑" pitchFamily="34" charset="-122"/>
                <a:ea typeface="微软雅黑" pitchFamily="34" charset="-122"/>
              </a:rPr>
              <a:t>5</a:t>
            </a:r>
            <a:r>
              <a:rPr lang="zh-CN" altLang="en-US" b="1" dirty="0">
                <a:latin typeface="微软雅黑" pitchFamily="34" charset="-122"/>
                <a:ea typeface="微软雅黑" pitchFamily="34" charset="-122"/>
              </a:rPr>
              <a:t>个年度的盈利，可节约企业所得税，所以亏损企业，强调建议完成研发费用加计扣除备案工作</a:t>
            </a:r>
            <a:r>
              <a:rPr lang="zh-CN" altLang="en-US" b="1" dirty="0" smtClean="0">
                <a:latin typeface="微软雅黑" pitchFamily="34" charset="-122"/>
                <a:ea typeface="微软雅黑" pitchFamily="34" charset="-122"/>
              </a:rPr>
              <a:t>。</a:t>
            </a:r>
            <a:endParaRPr lang="en-US" altLang="zh-CN" b="1" dirty="0" smtClean="0">
              <a:latin typeface="微软雅黑" pitchFamily="34" charset="-122"/>
              <a:ea typeface="微软雅黑" pitchFamily="34" charset="-122"/>
            </a:endParaRPr>
          </a:p>
          <a:p>
            <a:endParaRPr lang="en-US" altLang="zh-CN" b="1" dirty="0" smtClean="0">
              <a:latin typeface="微软雅黑" pitchFamily="34" charset="-122"/>
              <a:ea typeface="微软雅黑" pitchFamily="34" charset="-122"/>
            </a:endParaRPr>
          </a:p>
          <a:p>
            <a:endParaRPr lang="en-US" altLang="zh-CN" b="1" dirty="0" smtClean="0">
              <a:latin typeface="微软雅黑" pitchFamily="34" charset="-122"/>
              <a:ea typeface="微软雅黑" pitchFamily="34" charset="-122"/>
            </a:endParaRPr>
          </a:p>
          <a:p>
            <a:pPr>
              <a:buFont typeface="Wingdings" pitchFamily="2" charset="2"/>
              <a:buChar char="u"/>
            </a:pPr>
            <a:r>
              <a:rPr lang="zh-CN" altLang="en-US" b="1" dirty="0" smtClean="0">
                <a:latin typeface="微软雅黑" pitchFamily="34" charset="-122"/>
                <a:ea typeface="微软雅黑" pitchFamily="34" charset="-122"/>
              </a:rPr>
              <a:t>申报其他项目的条件之一，企业近三年享受科技税收政策，</a:t>
            </a:r>
            <a:r>
              <a:rPr lang="zh-CN" altLang="en-US" b="1" dirty="0" smtClean="0">
                <a:solidFill>
                  <a:srgbClr val="FF0000"/>
                </a:solidFill>
                <a:latin typeface="微软雅黑" pitchFamily="34" charset="-122"/>
                <a:ea typeface="微软雅黑" pitchFamily="34" charset="-122"/>
              </a:rPr>
              <a:t>至少研发项目通过相关部门的备案</a:t>
            </a:r>
            <a:r>
              <a:rPr lang="zh-CN" altLang="en-US" b="1" dirty="0" smtClean="0">
                <a:latin typeface="微软雅黑" pitchFamily="34" charset="-122"/>
                <a:ea typeface="微软雅黑" pitchFamily="34" charset="-122"/>
              </a:rPr>
              <a:t>。</a:t>
            </a:r>
            <a:endParaRPr lang="en-US" altLang="zh-CN" b="1" dirty="0" smtClean="0">
              <a:latin typeface="微软雅黑" pitchFamily="34" charset="-122"/>
              <a:ea typeface="微软雅黑" pitchFamily="34" charset="-122"/>
            </a:endParaRPr>
          </a:p>
          <a:p>
            <a:endParaRPr lang="en-US" altLang="zh-CN" b="1" dirty="0" smtClean="0">
              <a:latin typeface="微软雅黑" pitchFamily="34" charset="-122"/>
              <a:ea typeface="微软雅黑" pitchFamily="34" charset="-122"/>
            </a:endParaRPr>
          </a:p>
          <a:p>
            <a:endParaRPr lang="zh-CN" altLang="en-US" b="1" dirty="0">
              <a:latin typeface="微软雅黑" pitchFamily="34" charset="-122"/>
              <a:ea typeface="微软雅黑" pitchFamily="34" charset="-122"/>
            </a:endParaRPr>
          </a:p>
        </p:txBody>
      </p:sp>
      <p:sp>
        <p:nvSpPr>
          <p:cNvPr id="5" name="TextBox 4"/>
          <p:cNvSpPr txBox="1"/>
          <p:nvPr/>
        </p:nvSpPr>
        <p:spPr>
          <a:xfrm>
            <a:off x="1153550" y="1167618"/>
            <a:ext cx="7695028" cy="338554"/>
          </a:xfrm>
          <a:prstGeom prst="rect">
            <a:avLst/>
          </a:prstGeom>
          <a:noFill/>
        </p:spPr>
        <p:txBody>
          <a:bodyPr wrap="square" rtlCol="0">
            <a:spAutoFit/>
          </a:bodyPr>
          <a:lstStyle/>
          <a:p>
            <a:pPr lvl="0"/>
            <a:r>
              <a:rPr lang="zh-CN" altLang="en-US" sz="1600" dirty="0">
                <a:solidFill>
                  <a:schemeClr val="tx1">
                    <a:lumMod val="50000"/>
                    <a:lumOff val="50000"/>
                  </a:schemeClr>
                </a:solidFill>
                <a:latin typeface="微软雅黑" pitchFamily="34" charset="-122"/>
                <a:ea typeface="微软雅黑" pitchFamily="34" charset="-122"/>
              </a:rPr>
              <a:t>研发加计扣除常见问题</a:t>
            </a:r>
            <a:endParaRPr lang="en-US" altLang="zh-CN" sz="1600" dirty="0">
              <a:solidFill>
                <a:schemeClr val="tx1">
                  <a:lumMod val="50000"/>
                  <a:lumOff val="50000"/>
                </a:schemeClr>
              </a:solidFill>
              <a:latin typeface="微软雅黑" pitchFamily="34" charset="-122"/>
              <a:ea typeface="微软雅黑" pitchFamily="34" charset="-122"/>
            </a:endParaRPr>
          </a:p>
        </p:txBody>
      </p:sp>
      <p:sp>
        <p:nvSpPr>
          <p:cNvPr id="6" name="圆角矩形 5"/>
          <p:cNvSpPr/>
          <p:nvPr/>
        </p:nvSpPr>
        <p:spPr>
          <a:xfrm>
            <a:off x="838622" y="1772816"/>
            <a:ext cx="7404833" cy="43698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r>
              <a:rPr lang="zh-CN" altLang="en-US" b="1" dirty="0">
                <a:solidFill>
                  <a:schemeClr val="bg1"/>
                </a:solidFill>
                <a:latin typeface="微软雅黑" panose="020B0503020204020204" pitchFamily="34" charset="-122"/>
                <a:ea typeface="微软雅黑" panose="020B0503020204020204" pitchFamily="34" charset="-122"/>
              </a:rPr>
              <a:t>我们企业为亏损，本来也不用交税，那是否需要做研发费用加计扣除？</a:t>
            </a:r>
          </a:p>
        </p:txBody>
      </p:sp>
    </p:spTree>
    <p:extLst>
      <p:ext uri="{BB962C8B-B14F-4D97-AF65-F5344CB8AC3E}">
        <p14:creationId xmlns:p14="http://schemas.microsoft.com/office/powerpoint/2010/main" xmlns="" val="341744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360"/>
                                          </p:val>
                                        </p:tav>
                                        <p:tav tm="100000">
                                          <p:val>
                                            <p:fltVal val="0"/>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36"/>
          <p:cNvSpPr txBox="1">
            <a:spLocks noChangeArrowheads="1"/>
          </p:cNvSpPr>
          <p:nvPr/>
        </p:nvSpPr>
        <p:spPr bwMode="auto">
          <a:xfrm>
            <a:off x="2032000" y="6080125"/>
            <a:ext cx="835025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苏州中源科达企业管理有限公司</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6690" y="5654695"/>
            <a:ext cx="938985" cy="938985"/>
          </a:xfrm>
          <a:prstGeom prst="rect">
            <a:avLst/>
          </a:prstGeom>
        </p:spPr>
      </p:pic>
      <p:sp>
        <p:nvSpPr>
          <p:cNvPr id="16" name="TextBox 15"/>
          <p:cNvSpPr txBox="1"/>
          <p:nvPr/>
        </p:nvSpPr>
        <p:spPr>
          <a:xfrm>
            <a:off x="10007213" y="6579830"/>
            <a:ext cx="1277937" cy="276999"/>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中源科达订阅号</a:t>
            </a:r>
            <a:endParaRPr lang="zh-CN" altLang="en-US" sz="1200" dirty="0">
              <a:latin typeface="微软雅黑" panose="020B0503020204020204" pitchFamily="34" charset="-122"/>
              <a:ea typeface="微软雅黑" panose="020B0503020204020204" pitchFamily="34" charset="-122"/>
            </a:endParaRPr>
          </a:p>
        </p:txBody>
      </p:sp>
      <p:sp>
        <p:nvSpPr>
          <p:cNvPr id="13" name="文本框 13"/>
          <p:cNvSpPr txBox="1">
            <a:spLocks noChangeArrowheads="1"/>
          </p:cNvSpPr>
          <p:nvPr/>
        </p:nvSpPr>
        <p:spPr bwMode="auto">
          <a:xfrm>
            <a:off x="754063" y="2074863"/>
            <a:ext cx="10683875" cy="221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r>
              <a:rPr lang="en-US" altLang="zh-CN" sz="13800" dirty="0">
                <a:solidFill>
                  <a:schemeClr val="accent1">
                    <a:lumMod val="60000"/>
                    <a:lumOff val="40000"/>
                  </a:schemeClr>
                </a:solidFill>
                <a:latin typeface="Arial" pitchFamily="34" charset="0"/>
                <a:cs typeface="Arial" pitchFamily="34" charset="0"/>
              </a:rPr>
              <a:t>SECTION </a:t>
            </a:r>
            <a:r>
              <a:rPr lang="en-US" altLang="zh-CN" sz="13800" dirty="0" smtClean="0">
                <a:solidFill>
                  <a:schemeClr val="accent1">
                    <a:lumMod val="60000"/>
                    <a:lumOff val="40000"/>
                  </a:schemeClr>
                </a:solidFill>
                <a:latin typeface="Arial" pitchFamily="34" charset="0"/>
                <a:cs typeface="Arial" pitchFamily="34" charset="0"/>
              </a:rPr>
              <a:t>01</a:t>
            </a:r>
            <a:endParaRPr lang="zh-CN" altLang="en-US" sz="13800" dirty="0">
              <a:solidFill>
                <a:schemeClr val="accent1">
                  <a:lumMod val="60000"/>
                  <a:lumOff val="40000"/>
                </a:schemeClr>
              </a:solidFill>
              <a:latin typeface="Arial" pitchFamily="34" charset="0"/>
              <a:cs typeface="Arial" pitchFamily="34" charset="0"/>
            </a:endParaRPr>
          </a:p>
        </p:txBody>
      </p:sp>
      <p:grpSp>
        <p:nvGrpSpPr>
          <p:cNvPr id="14" name="组合 29"/>
          <p:cNvGrpSpPr>
            <a:grpSpLocks/>
          </p:cNvGrpSpPr>
          <p:nvPr/>
        </p:nvGrpSpPr>
        <p:grpSpPr bwMode="auto">
          <a:xfrm>
            <a:off x="954088" y="2879725"/>
            <a:ext cx="10161587" cy="731838"/>
            <a:chOff x="0" y="0"/>
            <a:chExt cx="10162222" cy="731520"/>
          </a:xfrm>
        </p:grpSpPr>
        <p:sp>
          <p:nvSpPr>
            <p:cNvPr id="15" name="文本框 14"/>
            <p:cNvSpPr txBox="1">
              <a:spLocks noChangeArrowheads="1"/>
            </p:cNvSpPr>
            <p:nvPr/>
          </p:nvSpPr>
          <p:spPr bwMode="auto">
            <a:xfrm>
              <a:off x="0" y="0"/>
              <a:ext cx="10162222" cy="731520"/>
            </a:xfrm>
            <a:prstGeom prst="rect">
              <a:avLst/>
            </a:prstGeom>
            <a:solidFill>
              <a:srgbClr val="5DACEE">
                <a:alpha val="7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endParaRPr lang="zh-CN" altLang="zh-CN" sz="1800"/>
            </a:p>
          </p:txBody>
        </p:sp>
        <p:sp>
          <p:nvSpPr>
            <p:cNvPr id="17" name="文本框 16"/>
            <p:cNvSpPr txBox="1">
              <a:spLocks noChangeArrowheads="1"/>
            </p:cNvSpPr>
            <p:nvPr/>
          </p:nvSpPr>
          <p:spPr bwMode="auto">
            <a:xfrm>
              <a:off x="0" y="72993"/>
              <a:ext cx="10162222" cy="535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buNone/>
              </a:pPr>
              <a:r>
                <a:rPr lang="zh-CN" altLang="en-US" sz="3200" b="1" dirty="0" smtClean="0">
                  <a:solidFill>
                    <a:schemeClr val="bg1"/>
                  </a:solidFill>
                  <a:latin typeface="微软雅黑" panose="020B0503020204020204" pitchFamily="34" charset="-122"/>
                  <a:ea typeface="微软雅黑" panose="020B0503020204020204" pitchFamily="34" charset="-122"/>
                </a:rPr>
                <a:t>研究开发项目加计扣除最新政策</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821336543"/>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
          <p:cNvSpPr txBox="1"/>
          <p:nvPr/>
        </p:nvSpPr>
        <p:spPr>
          <a:xfrm>
            <a:off x="1116107" y="85090"/>
            <a:ext cx="2393576"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政策变化</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7"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第一章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465943" y="1262743"/>
            <a:ext cx="9463315" cy="5283509"/>
          </a:xfrm>
          <a:prstGeom prst="rect">
            <a:avLst/>
          </a:prstGeom>
          <a:noFill/>
        </p:spPr>
        <p:txBody>
          <a:bodyPr wrap="square" rtlCol="0">
            <a:spAutoFit/>
          </a:bodyPr>
          <a:lstStyle/>
          <a:p>
            <a:pPr lvl="0">
              <a:buFont typeface="Wingdings" pitchFamily="2" charset="2"/>
              <a:buChar char="u"/>
            </a:pPr>
            <a:r>
              <a:rPr lang="zh-CN" altLang="en-US" sz="2000" dirty="0">
                <a:latin typeface="微软雅黑" pitchFamily="34" charset="-122"/>
                <a:ea typeface="微软雅黑" pitchFamily="34" charset="-122"/>
              </a:rPr>
              <a:t>加计扣除最新政策</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关于</a:t>
            </a:r>
            <a:r>
              <a:rPr lang="zh-CN" altLang="en-US" sz="2000" b="1" dirty="0" smtClean="0">
                <a:solidFill>
                  <a:srgbClr val="FF0000"/>
                </a:solidFill>
                <a:latin typeface="微软雅黑" pitchFamily="34" charset="-122"/>
                <a:ea typeface="微软雅黑" pitchFamily="34" charset="-122"/>
              </a:rPr>
              <a:t>完善</a:t>
            </a:r>
            <a:r>
              <a:rPr lang="zh-CN" altLang="en-US" sz="2000" dirty="0">
                <a:latin typeface="微软雅黑" pitchFamily="34" charset="-122"/>
                <a:ea typeface="微软雅黑" pitchFamily="34" charset="-122"/>
              </a:rPr>
              <a:t>研究开发费用税前加计扣除政策的</a:t>
            </a:r>
            <a:r>
              <a:rPr lang="zh-CN" altLang="en-US" sz="2000" dirty="0" smtClean="0">
                <a:latin typeface="微软雅黑" pitchFamily="34" charset="-122"/>
                <a:ea typeface="微软雅黑" pitchFamily="34" charset="-122"/>
              </a:rPr>
              <a:t>通知</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财税</a:t>
            </a:r>
            <a:r>
              <a:rPr lang="en-US" altLang="zh-CN" sz="2000" dirty="0" smtClean="0">
                <a:latin typeface="微软雅黑" pitchFamily="34" charset="-122"/>
                <a:ea typeface="微软雅黑" pitchFamily="34" charset="-122"/>
              </a:rPr>
              <a:t>2015 119</a:t>
            </a:r>
            <a:r>
              <a:rPr lang="zh-CN" altLang="en-US" sz="2000" dirty="0" smtClean="0">
                <a:latin typeface="微软雅黑" pitchFamily="34" charset="-122"/>
                <a:ea typeface="微软雅黑" pitchFamily="34" charset="-122"/>
              </a:rPr>
              <a:t>号</a:t>
            </a:r>
            <a:endParaRPr lang="en-US" altLang="zh-CN" sz="2000" dirty="0" smtClean="0">
              <a:latin typeface="微软雅黑" pitchFamily="34" charset="-122"/>
              <a:ea typeface="微软雅黑" pitchFamily="34" charset="-122"/>
            </a:endParaRPr>
          </a:p>
          <a:p>
            <a:pPr lvl="0">
              <a:buFont typeface="Wingdings" pitchFamily="2" charset="2"/>
              <a:buChar char="u"/>
            </a:pPr>
            <a:endParaRPr lang="en-US" altLang="zh-CN" sz="2000" dirty="0" smtClean="0">
              <a:latin typeface="微软雅黑" pitchFamily="34" charset="-122"/>
              <a:ea typeface="微软雅黑" pitchFamily="34" charset="-122"/>
            </a:endParaRPr>
          </a:p>
          <a:p>
            <a:pPr lvl="0">
              <a:buFont typeface="Wingdings" pitchFamily="2" charset="2"/>
              <a:buChar char="u"/>
            </a:pP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关于</a:t>
            </a:r>
            <a:r>
              <a:rPr lang="zh-CN" altLang="en-US" sz="2000" b="1" dirty="0" smtClean="0">
                <a:solidFill>
                  <a:srgbClr val="FF0000"/>
                </a:solidFill>
                <a:latin typeface="微软雅黑" pitchFamily="34" charset="-122"/>
                <a:ea typeface="微软雅黑" pitchFamily="34" charset="-122"/>
              </a:rPr>
              <a:t>提高</a:t>
            </a:r>
            <a:r>
              <a:rPr lang="zh-CN" altLang="en-US" sz="2000" dirty="0" smtClean="0">
                <a:latin typeface="微软雅黑" pitchFamily="34" charset="-122"/>
                <a:ea typeface="微软雅黑" pitchFamily="34" charset="-122"/>
              </a:rPr>
              <a:t>科技型中小企业研究开发费用税前加计扣除比例的通知</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科技型中小企业</a:t>
            </a:r>
            <a:r>
              <a:rPr lang="zh-CN" altLang="en-US" sz="2000" dirty="0" smtClean="0">
                <a:latin typeface="微软雅黑" pitchFamily="34" charset="-122"/>
                <a:ea typeface="微软雅黑" pitchFamily="34" charset="-122"/>
              </a:rPr>
              <a:t>研发费用加计扣除的比例，由原通用的</a:t>
            </a:r>
            <a:r>
              <a:rPr lang="en-US" altLang="zh-CN" sz="2000" dirty="0" smtClean="0">
                <a:solidFill>
                  <a:srgbClr val="FF0000"/>
                </a:solidFill>
                <a:latin typeface="微软雅黑" pitchFamily="34" charset="-122"/>
                <a:ea typeface="微软雅黑" pitchFamily="34" charset="-122"/>
              </a:rPr>
              <a:t>50%</a:t>
            </a:r>
            <a:r>
              <a:rPr lang="zh-CN" altLang="en-US" sz="2000" dirty="0" smtClean="0">
                <a:latin typeface="微软雅黑" pitchFamily="34" charset="-122"/>
                <a:ea typeface="微软雅黑" pitchFamily="34" charset="-122"/>
              </a:rPr>
              <a:t>提升到</a:t>
            </a:r>
            <a:r>
              <a:rPr lang="en-US" altLang="zh-CN" sz="2000" dirty="0" smtClean="0">
                <a:solidFill>
                  <a:srgbClr val="FF0000"/>
                </a:solidFill>
                <a:latin typeface="微软雅黑" pitchFamily="34" charset="-122"/>
                <a:ea typeface="微软雅黑" pitchFamily="34" charset="-122"/>
              </a:rPr>
              <a:t>75%</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lvl="0">
              <a:buFont typeface="Wingdings" pitchFamily="2" charset="2"/>
              <a:buChar char="u"/>
            </a:pPr>
            <a:endParaRPr lang="en-US" altLang="zh-CN" sz="2000" dirty="0" smtClean="0">
              <a:latin typeface="微软雅黑" pitchFamily="34" charset="-122"/>
              <a:ea typeface="微软雅黑" pitchFamily="34" charset="-122"/>
            </a:endParaRPr>
          </a:p>
          <a:p>
            <a:pPr lvl="0">
              <a:buFont typeface="Wingdings" pitchFamily="2" charset="2"/>
              <a:buChar char="u"/>
            </a:pP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关于印发</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科技型中小企业评价办法</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的通知</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国科发政</a:t>
            </a:r>
            <a:r>
              <a:rPr lang="en-US" altLang="zh-CN" sz="2000" dirty="0" smtClean="0">
                <a:latin typeface="微软雅黑" pitchFamily="34" charset="-122"/>
                <a:ea typeface="微软雅黑" pitchFamily="34" charset="-122"/>
              </a:rPr>
              <a:t>〔2017〕115</a:t>
            </a:r>
            <a:r>
              <a:rPr lang="zh-CN" altLang="en-US" sz="2000" dirty="0" smtClean="0">
                <a:latin typeface="微软雅黑" pitchFamily="34" charset="-122"/>
                <a:ea typeface="微软雅黑" pitchFamily="34" charset="-122"/>
              </a:rPr>
              <a:t>号</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 </a:t>
            </a:r>
            <a:endParaRPr lang="en-US" altLang="zh-CN" sz="2000" dirty="0" smtClean="0">
              <a:latin typeface="微软雅黑" pitchFamily="34" charset="-122"/>
              <a:ea typeface="微软雅黑" pitchFamily="34" charset="-122"/>
            </a:endParaRPr>
          </a:p>
          <a:p>
            <a:pPr lvl="0">
              <a:buFont typeface="Wingdings" pitchFamily="2" charset="2"/>
              <a:buChar char="u"/>
            </a:pPr>
            <a:endParaRPr lang="en-US" altLang="zh-CN" sz="2000" dirty="0" smtClean="0">
              <a:latin typeface="微软雅黑" pitchFamily="34" charset="-122"/>
              <a:ea typeface="微软雅黑" pitchFamily="34" charset="-122"/>
            </a:endParaRPr>
          </a:p>
          <a:p>
            <a:pPr lvl="0">
              <a:buFont typeface="Wingdings" pitchFamily="2" charset="2"/>
              <a:buChar char="u"/>
            </a:pP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关于</a:t>
            </a:r>
            <a:r>
              <a:rPr lang="zh-CN" altLang="en-US" sz="2000" b="1" dirty="0" smtClean="0">
                <a:solidFill>
                  <a:srgbClr val="FF0000"/>
                </a:solidFill>
                <a:latin typeface="微软雅黑" pitchFamily="34" charset="-122"/>
                <a:ea typeface="微软雅黑" pitchFamily="34" charset="-122"/>
              </a:rPr>
              <a:t>进一步做好</a:t>
            </a:r>
            <a:r>
              <a:rPr lang="zh-CN" altLang="en-US" sz="2000" dirty="0" smtClean="0">
                <a:latin typeface="微软雅黑" pitchFamily="34" charset="-122"/>
                <a:ea typeface="微软雅黑" pitchFamily="34" charset="-122"/>
              </a:rPr>
              <a:t>企业研发费用加计扣除政策落实工作的通知</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国科发政</a:t>
            </a:r>
            <a:r>
              <a:rPr lang="en-US" altLang="zh-CN" sz="2000" dirty="0" smtClean="0">
                <a:latin typeface="微软雅黑" pitchFamily="34" charset="-122"/>
                <a:ea typeface="微软雅黑" pitchFamily="34" charset="-122"/>
              </a:rPr>
              <a:t>〔2017〕211</a:t>
            </a:r>
            <a:r>
              <a:rPr lang="zh-CN" altLang="en-US" sz="2000" dirty="0" smtClean="0">
                <a:latin typeface="微软雅黑" pitchFamily="34" charset="-122"/>
                <a:ea typeface="微软雅黑" pitchFamily="34" charset="-122"/>
              </a:rPr>
              <a:t>号</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规定</a:t>
            </a:r>
            <a:endParaRPr lang="en-US" altLang="zh-CN" sz="2000" dirty="0" smtClean="0">
              <a:latin typeface="微软雅黑" pitchFamily="34" charset="-122"/>
              <a:ea typeface="微软雅黑" pitchFamily="34" charset="-122"/>
            </a:endParaRPr>
          </a:p>
          <a:p>
            <a:pPr lvl="0">
              <a:buFont typeface="Wingdings" pitchFamily="2" charset="2"/>
              <a:buChar char="u"/>
            </a:pPr>
            <a:endParaRPr lang="en-US" altLang="zh-CN" sz="2000" dirty="0" smtClean="0">
              <a:latin typeface="微软雅黑" pitchFamily="34" charset="-122"/>
              <a:ea typeface="微软雅黑" pitchFamily="34" charset="-122"/>
            </a:endParaRPr>
          </a:p>
          <a:p>
            <a:pPr>
              <a:buFont typeface="Wingdings" pitchFamily="2" charset="2"/>
              <a:buChar char="u"/>
            </a:pPr>
            <a:r>
              <a:rPr lang="zh-CN" altLang="en-US" sz="2000" dirty="0" smtClean="0">
                <a:latin typeface="微软雅黑" pitchFamily="34" charset="-122"/>
                <a:ea typeface="微软雅黑" pitchFamily="34" charset="-122"/>
              </a:rPr>
              <a:t>关于</a:t>
            </a:r>
            <a:r>
              <a:rPr lang="zh-CN" altLang="en-US" sz="2000" b="1" dirty="0" smtClean="0">
                <a:solidFill>
                  <a:srgbClr val="FF0000"/>
                </a:solidFill>
                <a:latin typeface="微软雅黑" pitchFamily="34" charset="-122"/>
                <a:ea typeface="微软雅黑" pitchFamily="34" charset="-122"/>
              </a:rPr>
              <a:t>加强</a:t>
            </a:r>
            <a:r>
              <a:rPr lang="zh-CN" altLang="en-US" sz="2000" dirty="0" smtClean="0">
                <a:latin typeface="微软雅黑" pitchFamily="34" charset="-122"/>
                <a:ea typeface="微软雅黑" pitchFamily="34" charset="-122"/>
              </a:rPr>
              <a:t>企业研发费用税前加计扣除政策贯彻落实工作的通知（税总发</a:t>
            </a:r>
            <a:r>
              <a:rPr lang="en-US" altLang="zh-CN" sz="2000" dirty="0" smtClean="0">
                <a:latin typeface="微软雅黑" pitchFamily="34" charset="-122"/>
                <a:ea typeface="微软雅黑" pitchFamily="34" charset="-122"/>
              </a:rPr>
              <a:t>〔2017〕106</a:t>
            </a:r>
            <a:r>
              <a:rPr lang="zh-CN" altLang="en-US" sz="2000" dirty="0" smtClean="0">
                <a:latin typeface="微软雅黑" pitchFamily="34" charset="-122"/>
                <a:ea typeface="微软雅黑" pitchFamily="34" charset="-122"/>
              </a:rPr>
              <a:t>号）</a:t>
            </a:r>
            <a:endParaRPr lang="en-US" altLang="zh-CN" sz="2000" dirty="0" smtClean="0">
              <a:latin typeface="微软雅黑" pitchFamily="34" charset="-122"/>
              <a:ea typeface="微软雅黑" pitchFamily="34" charset="-122"/>
            </a:endParaRPr>
          </a:p>
          <a:p>
            <a:pPr>
              <a:buFont typeface="Wingdings" pitchFamily="2" charset="2"/>
              <a:buChar char="u"/>
            </a:pPr>
            <a:endParaRPr lang="en-US" altLang="zh-CN" sz="2000" dirty="0" smtClean="0">
              <a:latin typeface="微软雅黑" pitchFamily="34" charset="-122"/>
              <a:ea typeface="微软雅黑" pitchFamily="34" charset="-122"/>
            </a:endParaRPr>
          </a:p>
          <a:p>
            <a:pPr>
              <a:buFont typeface="Wingdings" pitchFamily="2" charset="2"/>
              <a:buChar char="u"/>
            </a:pPr>
            <a:r>
              <a:rPr lang="zh-CN" altLang="en-US" sz="2000" dirty="0" smtClean="0">
                <a:latin typeface="微软雅黑" pitchFamily="34" charset="-122"/>
                <a:ea typeface="微软雅黑" pitchFamily="34" charset="-122"/>
              </a:rPr>
              <a:t>国家税务总局关于研发费用税前加计扣除</a:t>
            </a:r>
            <a:r>
              <a:rPr lang="zh-CN" altLang="en-US" sz="2000" b="1" dirty="0" smtClean="0">
                <a:solidFill>
                  <a:srgbClr val="FF0000"/>
                </a:solidFill>
                <a:latin typeface="微软雅黑" pitchFamily="34" charset="-122"/>
                <a:ea typeface="微软雅黑" pitchFamily="34" charset="-122"/>
              </a:rPr>
              <a:t>归集范围</a:t>
            </a:r>
            <a:r>
              <a:rPr lang="zh-CN" altLang="en-US" sz="2000" dirty="0" smtClean="0">
                <a:latin typeface="微软雅黑" pitchFamily="34" charset="-122"/>
                <a:ea typeface="微软雅黑" pitchFamily="34" charset="-122"/>
              </a:rPr>
              <a:t>有关问题的公告 </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税总发</a:t>
            </a:r>
            <a:r>
              <a:rPr lang="en-US" altLang="zh-CN" sz="2000" dirty="0" smtClean="0">
                <a:latin typeface="微软雅黑" pitchFamily="34" charset="-122"/>
                <a:ea typeface="微软雅黑" pitchFamily="34" charset="-122"/>
              </a:rPr>
              <a:t>[2017]40</a:t>
            </a:r>
            <a:r>
              <a:rPr lang="zh-CN" altLang="en-US" sz="2000" dirty="0" smtClean="0">
                <a:latin typeface="微软雅黑" pitchFamily="34" charset="-122"/>
                <a:ea typeface="微软雅黑" pitchFamily="34" charset="-122"/>
              </a:rPr>
              <a:t>号 </a:t>
            </a:r>
            <a:r>
              <a:rPr lang="en-US" altLang="zh-CN" sz="2000" dirty="0" smtClean="0">
                <a:latin typeface="微软雅黑" pitchFamily="34" charset="-122"/>
                <a:ea typeface="微软雅黑" pitchFamily="34" charset="-122"/>
              </a:rPr>
              <a:t>)</a:t>
            </a:r>
            <a:endParaRPr lang="zh-CN" altLang="en-US" sz="2000" dirty="0" smtClean="0">
              <a:latin typeface="微软雅黑" pitchFamily="34" charset="-122"/>
              <a:ea typeface="微软雅黑" pitchFamily="34" charset="-122"/>
            </a:endParaRPr>
          </a:p>
          <a:p>
            <a:pPr>
              <a:buFont typeface="Wingdings" pitchFamily="2" charset="2"/>
              <a:buChar char="u"/>
            </a:pP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xmlns="" val="2464371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
          <p:cNvSpPr txBox="1"/>
          <p:nvPr/>
        </p:nvSpPr>
        <p:spPr>
          <a:xfrm>
            <a:off x="1116107" y="85090"/>
            <a:ext cx="2393576"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政策变化</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5"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第一章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a:off x="2249448" y="1973374"/>
            <a:ext cx="3950966" cy="3950966"/>
          </a:xfrm>
          <a:prstGeom prst="ellipse">
            <a:avLst/>
          </a:prstGeom>
          <a:blipFill>
            <a:blip r:embed="rId2" cstate="prin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Avant GardeBook" pitchFamily="50" charset="0"/>
              <a:ea typeface="+mn-ea"/>
              <a:cs typeface="+mn-cs"/>
            </a:endParaRPr>
          </a:p>
        </p:txBody>
      </p:sp>
      <p:sp>
        <p:nvSpPr>
          <p:cNvPr id="17" name="椭圆 16"/>
          <p:cNvSpPr/>
          <p:nvPr/>
        </p:nvSpPr>
        <p:spPr>
          <a:xfrm>
            <a:off x="6390089" y="2158906"/>
            <a:ext cx="712143" cy="712143"/>
          </a:xfrm>
          <a:prstGeom prst="ellipse">
            <a:avLst/>
          </a:prstGeom>
          <a:solidFill>
            <a:srgbClr val="43C7A1"/>
          </a:solidFill>
          <a:ln w="571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ysClr val="window" lastClr="FFFFFF"/>
                </a:solidFill>
                <a:effectLst/>
                <a:uLnTx/>
                <a:uFillTx/>
                <a:latin typeface="Avant GardeBook" pitchFamily="50" charset="0"/>
              </a:rPr>
              <a:t>2</a:t>
            </a:r>
          </a:p>
        </p:txBody>
      </p:sp>
      <p:sp>
        <p:nvSpPr>
          <p:cNvPr id="18" name="椭圆 17"/>
          <p:cNvSpPr/>
          <p:nvPr/>
        </p:nvSpPr>
        <p:spPr>
          <a:xfrm>
            <a:off x="1546949" y="2884461"/>
            <a:ext cx="1983652" cy="1983654"/>
          </a:xfrm>
          <a:prstGeom prst="ellipse">
            <a:avLst/>
          </a:prstGeom>
          <a:gradFill flip="none" rotWithShape="1">
            <a:gsLst>
              <a:gs pos="48000">
                <a:srgbClr val="49C1AD"/>
              </a:gs>
              <a:gs pos="0">
                <a:srgbClr val="00B0F0"/>
              </a:gs>
              <a:gs pos="100000">
                <a:srgbClr val="A8CF38"/>
              </a:gs>
            </a:gsLst>
            <a:lin ang="27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五大变化</a:t>
            </a:r>
            <a:endParaRPr kumimoji="0" lang="en-US" sz="24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endParaRPr>
          </a:p>
        </p:txBody>
      </p:sp>
      <p:sp>
        <p:nvSpPr>
          <p:cNvPr id="19" name="椭圆 18"/>
          <p:cNvSpPr/>
          <p:nvPr/>
        </p:nvSpPr>
        <p:spPr>
          <a:xfrm>
            <a:off x="5691065" y="1326400"/>
            <a:ext cx="712143" cy="712143"/>
          </a:xfrm>
          <a:prstGeom prst="ellipse">
            <a:avLst/>
          </a:prstGeom>
          <a:solidFill>
            <a:srgbClr val="A8CF38"/>
          </a:solidFill>
          <a:ln w="571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ysClr val="window" lastClr="FFFFFF"/>
                </a:solidFill>
                <a:effectLst/>
                <a:uLnTx/>
                <a:uFillTx/>
                <a:latin typeface="Avant GardeBook" pitchFamily="50" charset="0"/>
              </a:rPr>
              <a:t>1</a:t>
            </a:r>
          </a:p>
        </p:txBody>
      </p:sp>
      <p:sp>
        <p:nvSpPr>
          <p:cNvPr id="20" name="椭圆 19"/>
          <p:cNvSpPr/>
          <p:nvPr/>
        </p:nvSpPr>
        <p:spPr>
          <a:xfrm>
            <a:off x="6677413" y="3138933"/>
            <a:ext cx="712143" cy="712143"/>
          </a:xfrm>
          <a:prstGeom prst="ellipse">
            <a:avLst/>
          </a:prstGeom>
          <a:solidFill>
            <a:srgbClr val="00B0F0"/>
          </a:solidFill>
          <a:ln w="571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ysClr val="window" lastClr="FFFFFF"/>
                </a:solidFill>
                <a:effectLst/>
                <a:uLnTx/>
                <a:uFillTx/>
                <a:latin typeface="Avant GardeBook" pitchFamily="50" charset="0"/>
              </a:rPr>
              <a:t>3</a:t>
            </a:r>
          </a:p>
        </p:txBody>
      </p:sp>
      <p:sp>
        <p:nvSpPr>
          <p:cNvPr id="21" name="TextBox 20"/>
          <p:cNvSpPr txBox="1"/>
          <p:nvPr/>
        </p:nvSpPr>
        <p:spPr>
          <a:xfrm>
            <a:off x="6432952" y="1456496"/>
            <a:ext cx="4646136" cy="452432"/>
          </a:xfrm>
          <a:prstGeom prst="rect">
            <a:avLst/>
          </a:prstGeom>
          <a:noFill/>
        </p:spPr>
        <p:txBody>
          <a:bodyPr wrap="square" rtlCol="0">
            <a:spAutoFit/>
          </a:bodyPr>
          <a:lstStyle/>
          <a:p>
            <a:pPr lvl="0">
              <a:lnSpc>
                <a:spcPct val="130000"/>
              </a:lnSpc>
            </a:pPr>
            <a:r>
              <a:rPr lang="zh-CN" altLang="en-US" dirty="0" smtClean="0">
                <a:latin typeface="微软雅黑" pitchFamily="34" charset="-122"/>
                <a:ea typeface="微软雅黑" pitchFamily="34" charset="-122"/>
              </a:rPr>
              <a:t>扩大行业范围、调整</a:t>
            </a:r>
            <a:r>
              <a:rPr lang="zh-CN" altLang="en-US" dirty="0">
                <a:latin typeface="微软雅黑" pitchFamily="34" charset="-122"/>
                <a:ea typeface="微软雅黑" pitchFamily="34" charset="-122"/>
              </a:rPr>
              <a:t>了研发活动的定义</a:t>
            </a:r>
          </a:p>
        </p:txBody>
      </p:sp>
      <p:sp>
        <p:nvSpPr>
          <p:cNvPr id="22" name="TextBox 21"/>
          <p:cNvSpPr txBox="1"/>
          <p:nvPr/>
        </p:nvSpPr>
        <p:spPr>
          <a:xfrm>
            <a:off x="7161092" y="2249937"/>
            <a:ext cx="3417930" cy="453457"/>
          </a:xfrm>
          <a:prstGeom prst="rect">
            <a:avLst/>
          </a:prstGeom>
          <a:noFill/>
        </p:spPr>
        <p:txBody>
          <a:bodyPr wrap="square" rtlCol="0">
            <a:spAutoFit/>
          </a:bodyPr>
          <a:lstStyle/>
          <a:p>
            <a:pPr lvl="0">
              <a:lnSpc>
                <a:spcPct val="130000"/>
              </a:lnSpc>
            </a:pPr>
            <a:r>
              <a:rPr lang="zh-CN" altLang="en-US" dirty="0" smtClean="0">
                <a:latin typeface="微软雅黑" pitchFamily="34" charset="-122"/>
                <a:ea typeface="微软雅黑" pitchFamily="34" charset="-122"/>
              </a:rPr>
              <a:t>扩大可加计费用范围</a:t>
            </a:r>
            <a:endParaRPr lang="zh-CN" altLang="en-US" dirty="0">
              <a:latin typeface="微软雅黑" pitchFamily="34" charset="-122"/>
              <a:ea typeface="微软雅黑" pitchFamily="34" charset="-122"/>
            </a:endParaRPr>
          </a:p>
        </p:txBody>
      </p:sp>
      <p:sp>
        <p:nvSpPr>
          <p:cNvPr id="23" name="TextBox 22"/>
          <p:cNvSpPr txBox="1"/>
          <p:nvPr/>
        </p:nvSpPr>
        <p:spPr>
          <a:xfrm>
            <a:off x="7446844" y="3250069"/>
            <a:ext cx="3417930" cy="453457"/>
          </a:xfrm>
          <a:prstGeom prst="rect">
            <a:avLst/>
          </a:prstGeom>
          <a:noFill/>
        </p:spPr>
        <p:txBody>
          <a:bodyPr wrap="square" rtlCol="0">
            <a:spAutoFit/>
          </a:bodyPr>
          <a:lstStyle/>
          <a:p>
            <a:pPr lvl="0">
              <a:lnSpc>
                <a:spcPct val="130000"/>
              </a:lnSpc>
            </a:pPr>
            <a:r>
              <a:rPr lang="zh-CN" altLang="en-US" dirty="0" smtClean="0">
                <a:latin typeface="微软雅黑" pitchFamily="34" charset="-122"/>
                <a:ea typeface="微软雅黑" pitchFamily="34" charset="-122"/>
              </a:rPr>
              <a:t>简化归集与核算管理</a:t>
            </a:r>
            <a:endParaRPr lang="zh-CN" altLang="en-US" dirty="0">
              <a:latin typeface="微软雅黑" pitchFamily="34" charset="-122"/>
              <a:ea typeface="微软雅黑" pitchFamily="34" charset="-122"/>
            </a:endParaRPr>
          </a:p>
        </p:txBody>
      </p:sp>
      <p:sp>
        <p:nvSpPr>
          <p:cNvPr id="24" name="TextBox 33"/>
          <p:cNvSpPr txBox="1"/>
          <p:nvPr/>
        </p:nvSpPr>
        <p:spPr>
          <a:xfrm>
            <a:off x="7446844" y="4232626"/>
            <a:ext cx="3417930" cy="453457"/>
          </a:xfrm>
          <a:prstGeom prst="rect">
            <a:avLst/>
          </a:prstGeom>
          <a:noFill/>
        </p:spPr>
        <p:txBody>
          <a:bodyPr wrap="square" rtlCol="0">
            <a:spAutoFit/>
          </a:bodyPr>
          <a:lstStyle/>
          <a:p>
            <a:pPr lvl="0">
              <a:lnSpc>
                <a:spcPct val="130000"/>
              </a:lnSpc>
            </a:pPr>
            <a:r>
              <a:rPr lang="zh-CN" altLang="en-US" dirty="0" smtClean="0">
                <a:latin typeface="微软雅黑" pitchFamily="34" charset="-122"/>
                <a:ea typeface="微软雅黑" pitchFamily="34" charset="-122"/>
              </a:rPr>
              <a:t>明确追溯享受政策</a:t>
            </a:r>
            <a:endParaRPr lang="zh-CN" altLang="en-US" dirty="0">
              <a:latin typeface="微软雅黑" pitchFamily="34" charset="-122"/>
              <a:ea typeface="微软雅黑" pitchFamily="34" charset="-122"/>
            </a:endParaRPr>
          </a:p>
        </p:txBody>
      </p:sp>
      <p:sp>
        <p:nvSpPr>
          <p:cNvPr id="25" name="TextBox 33"/>
          <p:cNvSpPr txBox="1"/>
          <p:nvPr/>
        </p:nvSpPr>
        <p:spPr>
          <a:xfrm>
            <a:off x="7018216" y="5250333"/>
            <a:ext cx="3417930" cy="453457"/>
          </a:xfrm>
          <a:prstGeom prst="rect">
            <a:avLst/>
          </a:prstGeom>
          <a:noFill/>
        </p:spPr>
        <p:txBody>
          <a:bodyPr wrap="square" rtlCol="0">
            <a:spAutoFit/>
          </a:bodyPr>
          <a:lstStyle/>
          <a:p>
            <a:pPr lvl="0">
              <a:lnSpc>
                <a:spcPct val="130000"/>
              </a:lnSpc>
            </a:pPr>
            <a:r>
              <a:rPr lang="zh-CN" altLang="en-US" dirty="0" smtClean="0">
                <a:latin typeface="微软雅黑" pitchFamily="34" charset="-122"/>
                <a:ea typeface="微软雅黑" pitchFamily="34" charset="-122"/>
              </a:rPr>
              <a:t>减少了审核程序</a:t>
            </a:r>
            <a:endParaRPr lang="zh-CN" altLang="en-US" dirty="0">
              <a:latin typeface="微软雅黑" pitchFamily="34" charset="-122"/>
              <a:ea typeface="微软雅黑" pitchFamily="34" charset="-122"/>
            </a:endParaRPr>
          </a:p>
        </p:txBody>
      </p:sp>
      <p:sp>
        <p:nvSpPr>
          <p:cNvPr id="26" name="椭圆 25"/>
          <p:cNvSpPr/>
          <p:nvPr/>
        </p:nvSpPr>
        <p:spPr>
          <a:xfrm>
            <a:off x="6637669" y="4103122"/>
            <a:ext cx="712143" cy="712143"/>
          </a:xfrm>
          <a:prstGeom prst="ellipse">
            <a:avLst/>
          </a:prstGeom>
          <a:solidFill>
            <a:srgbClr val="43C7A1"/>
          </a:solidFill>
          <a:ln w="571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kern="0" dirty="0">
                <a:solidFill>
                  <a:sysClr val="window" lastClr="FFFFFF"/>
                </a:solidFill>
                <a:latin typeface="Avant GardeBook" pitchFamily="50" charset="0"/>
              </a:rPr>
              <a:t>4</a:t>
            </a:r>
            <a:endParaRPr kumimoji="0" lang="en-US" sz="3600" b="0" i="0" u="none" strike="noStrike" kern="0" cap="none" spc="0" normalizeH="0" baseline="0" noProof="0" dirty="0" smtClean="0">
              <a:ln>
                <a:noFill/>
              </a:ln>
              <a:solidFill>
                <a:sysClr val="window" lastClr="FFFFFF"/>
              </a:solidFill>
              <a:effectLst/>
              <a:uLnTx/>
              <a:uFillTx/>
              <a:latin typeface="Avant GardeBook" pitchFamily="50" charset="0"/>
            </a:endParaRPr>
          </a:p>
        </p:txBody>
      </p:sp>
      <p:sp>
        <p:nvSpPr>
          <p:cNvPr id="27" name="椭圆 26"/>
          <p:cNvSpPr/>
          <p:nvPr/>
        </p:nvSpPr>
        <p:spPr>
          <a:xfrm>
            <a:off x="6164380" y="5074175"/>
            <a:ext cx="712143" cy="712143"/>
          </a:xfrm>
          <a:prstGeom prst="ellipse">
            <a:avLst/>
          </a:prstGeom>
          <a:solidFill>
            <a:srgbClr val="A8CF38"/>
          </a:solidFill>
          <a:ln w="571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ysClr val="window" lastClr="FFFFFF"/>
                </a:solidFill>
                <a:effectLst/>
                <a:uLnTx/>
                <a:uFillTx/>
                <a:latin typeface="Avant GardeBook" pitchFamily="50" charset="0"/>
              </a:rPr>
              <a:t>5</a:t>
            </a:r>
          </a:p>
        </p:txBody>
      </p:sp>
    </p:spTree>
    <p:extLst>
      <p:ext uri="{BB962C8B-B14F-4D97-AF65-F5344CB8AC3E}">
        <p14:creationId xmlns:p14="http://schemas.microsoft.com/office/powerpoint/2010/main" xmlns="" val="60327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1+#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1+#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12" presetClass="entr" presetSubtype="8"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p:tgtEl>
                                          <p:spTgt spid="21"/>
                                        </p:tgtEl>
                                        <p:attrNameLst>
                                          <p:attrName>ppt_x</p:attrName>
                                        </p:attrNameLst>
                                      </p:cBhvr>
                                      <p:tavLst>
                                        <p:tav tm="0">
                                          <p:val>
                                            <p:strVal val="#ppt_x-#ppt_w*1.125000"/>
                                          </p:val>
                                        </p:tav>
                                        <p:tav tm="100000">
                                          <p:val>
                                            <p:strVal val="#ppt_x"/>
                                          </p:val>
                                        </p:tav>
                                      </p:tavLst>
                                    </p:anim>
                                    <p:animEffect transition="in" filter="wipe(right)">
                                      <p:cBhvr>
                                        <p:cTn id="25" dur="500"/>
                                        <p:tgtEl>
                                          <p:spTgt spid="21"/>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p:tgtEl>
                                          <p:spTgt spid="22"/>
                                        </p:tgtEl>
                                        <p:attrNameLst>
                                          <p:attrName>ppt_x</p:attrName>
                                        </p:attrNameLst>
                                      </p:cBhvr>
                                      <p:tavLst>
                                        <p:tav tm="0">
                                          <p:val>
                                            <p:strVal val="#ppt_x-#ppt_w*1.125000"/>
                                          </p:val>
                                        </p:tav>
                                        <p:tav tm="100000">
                                          <p:val>
                                            <p:strVal val="#ppt_x"/>
                                          </p:val>
                                        </p:tav>
                                      </p:tavLst>
                                    </p:anim>
                                    <p:animEffect transition="in" filter="wipe(right)">
                                      <p:cBhvr>
                                        <p:cTn id="29" dur="500"/>
                                        <p:tgtEl>
                                          <p:spTgt spid="22"/>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par>
                                <p:cTn id="34" presetID="12" presetClass="entr" presetSubtype="8"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ppt_x</p:attrName>
                                        </p:attrNameLst>
                                      </p:cBhvr>
                                      <p:tavLst>
                                        <p:tav tm="0">
                                          <p:val>
                                            <p:strVal val="#ppt_x-#ppt_w*1.125000"/>
                                          </p:val>
                                        </p:tav>
                                        <p:tav tm="100000">
                                          <p:val>
                                            <p:strVal val="#ppt_x"/>
                                          </p:val>
                                        </p:tav>
                                      </p:tavLst>
                                    </p:anim>
                                    <p:animEffect transition="in" filter="wipe(right)">
                                      <p:cBhvr>
                                        <p:cTn id="37" dur="500"/>
                                        <p:tgtEl>
                                          <p:spTgt spid="24"/>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p:tgtEl>
                                          <p:spTgt spid="25"/>
                                        </p:tgtEl>
                                        <p:attrNameLst>
                                          <p:attrName>ppt_x</p:attrName>
                                        </p:attrNameLst>
                                      </p:cBhvr>
                                      <p:tavLst>
                                        <p:tav tm="0">
                                          <p:val>
                                            <p:strVal val="#ppt_x-#ppt_w*1.125000"/>
                                          </p:val>
                                        </p:tav>
                                        <p:tav tm="100000">
                                          <p:val>
                                            <p:strVal val="#ppt_x"/>
                                          </p:val>
                                        </p:tav>
                                      </p:tavLst>
                                    </p:anim>
                                    <p:animEffect transition="in" filter="wipe(right)">
                                      <p:cBhvr>
                                        <p:cTn id="41" dur="500"/>
                                        <p:tgtEl>
                                          <p:spTgt spid="25"/>
                                        </p:tgtEl>
                                      </p:cBhvr>
                                    </p:animEffect>
                                  </p:childTnLst>
                                </p:cTn>
                              </p:par>
                              <p:par>
                                <p:cTn id="42" presetID="2" presetClass="entr" presetSubtype="2" decel="10000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1+#ppt_w/2"/>
                                          </p:val>
                                        </p:tav>
                                        <p:tav tm="100000">
                                          <p:val>
                                            <p:strVal val="#ppt_x"/>
                                          </p:val>
                                        </p:tav>
                                      </p:tavLst>
                                    </p:anim>
                                    <p:anim calcmode="lin" valueType="num">
                                      <p:cBhvr additive="base">
                                        <p:cTn id="45" dur="500" fill="hold"/>
                                        <p:tgtEl>
                                          <p:spTgt spid="26"/>
                                        </p:tgtEl>
                                        <p:attrNameLst>
                                          <p:attrName>ppt_y</p:attrName>
                                        </p:attrNameLst>
                                      </p:cBhvr>
                                      <p:tavLst>
                                        <p:tav tm="0">
                                          <p:val>
                                            <p:strVal val="#ppt_y"/>
                                          </p:val>
                                        </p:tav>
                                        <p:tav tm="100000">
                                          <p:val>
                                            <p:strVal val="#ppt_y"/>
                                          </p:val>
                                        </p:tav>
                                      </p:tavLst>
                                    </p:anim>
                                  </p:childTnLst>
                                </p:cTn>
                              </p:par>
                              <p:par>
                                <p:cTn id="46" presetID="2" presetClass="entr" presetSubtype="2" decel="10000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1+#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P spid="22" grpId="0"/>
      <p:bldP spid="23" grpId="0"/>
      <p:bldP spid="24" grpId="0"/>
      <p:bldP spid="25" grpId="0"/>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
          <p:cNvSpPr txBox="1"/>
          <p:nvPr/>
        </p:nvSpPr>
        <p:spPr>
          <a:xfrm>
            <a:off x="1116107" y="85090"/>
            <a:ext cx="2393576"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适用企业范围</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2"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第一章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153550" y="1167618"/>
            <a:ext cx="7202659" cy="338554"/>
          </a:xfrm>
          <a:prstGeom prst="rect">
            <a:avLst/>
          </a:prstGeom>
          <a:noFill/>
        </p:spPr>
        <p:txBody>
          <a:bodyPr wrap="square" rtlCol="0">
            <a:spAutoFit/>
          </a:bodyPr>
          <a:lstStyle/>
          <a:p>
            <a:pPr lvl="0"/>
            <a:r>
              <a:rPr lang="zh-CN" altLang="en-US" sz="1600" dirty="0">
                <a:solidFill>
                  <a:schemeClr val="tx1">
                    <a:lumMod val="50000"/>
                    <a:lumOff val="50000"/>
                  </a:schemeClr>
                </a:solidFill>
                <a:latin typeface="微软雅黑" pitchFamily="34" charset="-122"/>
                <a:ea typeface="微软雅黑" pitchFamily="34" charset="-122"/>
              </a:rPr>
              <a:t>加计扣除最新政策</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财税</a:t>
            </a:r>
            <a:r>
              <a:rPr lang="en-US" altLang="zh-CN" sz="1600" dirty="0">
                <a:solidFill>
                  <a:schemeClr val="tx1">
                    <a:lumMod val="50000"/>
                    <a:lumOff val="50000"/>
                  </a:schemeClr>
                </a:solidFill>
                <a:latin typeface="微软雅黑" pitchFamily="34" charset="-122"/>
                <a:ea typeface="微软雅黑" pitchFamily="34" charset="-122"/>
              </a:rPr>
              <a:t>【2015】119</a:t>
            </a:r>
            <a:r>
              <a:rPr lang="zh-CN" altLang="en-US" sz="1600" dirty="0">
                <a:solidFill>
                  <a:schemeClr val="tx1">
                    <a:lumMod val="50000"/>
                    <a:lumOff val="50000"/>
                  </a:schemeClr>
                </a:solidFill>
                <a:latin typeface="微软雅黑" pitchFamily="34" charset="-122"/>
                <a:ea typeface="微软雅黑" pitchFamily="34" charset="-122"/>
              </a:rPr>
              <a:t>号</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一、研发活动及研发费用归集范围</a:t>
            </a:r>
            <a:endParaRPr lang="en-US" altLang="zh-CN" sz="1600" dirty="0">
              <a:solidFill>
                <a:schemeClr val="tx1">
                  <a:lumMod val="50000"/>
                  <a:lumOff val="50000"/>
                </a:schemeClr>
              </a:solidFill>
              <a:latin typeface="微软雅黑" pitchFamily="34" charset="-122"/>
              <a:ea typeface="微软雅黑" pitchFamily="34" charset="-122"/>
            </a:endParaRPr>
          </a:p>
        </p:txBody>
      </p:sp>
      <p:sp>
        <p:nvSpPr>
          <p:cNvPr id="15" name="圆角矩形 14"/>
          <p:cNvSpPr/>
          <p:nvPr/>
        </p:nvSpPr>
        <p:spPr>
          <a:xfrm>
            <a:off x="838622" y="1772816"/>
            <a:ext cx="1091436" cy="436983"/>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zh-CN" altLang="en-US" b="1" dirty="0">
                <a:latin typeface="微软雅黑" panose="020B0503020204020204" pitchFamily="34" charset="-122"/>
                <a:ea typeface="微软雅黑" panose="020B0503020204020204" pitchFamily="34" charset="-122"/>
              </a:rPr>
              <a:t>调整前</a:t>
            </a:r>
          </a:p>
        </p:txBody>
      </p:sp>
      <p:sp>
        <p:nvSpPr>
          <p:cNvPr id="16" name="TextBox 15"/>
          <p:cNvSpPr txBox="1"/>
          <p:nvPr/>
        </p:nvSpPr>
        <p:spPr>
          <a:xfrm>
            <a:off x="838622" y="2552476"/>
            <a:ext cx="4938016" cy="923330"/>
          </a:xfrm>
          <a:prstGeom prst="rect">
            <a:avLst/>
          </a:prstGeom>
          <a:noFill/>
        </p:spPr>
        <p:txBody>
          <a:bodyPr wrap="square" rtlCol="0">
            <a:spAutoFit/>
          </a:bodyPr>
          <a:lstStyle/>
          <a:p>
            <a:pPr>
              <a:lnSpc>
                <a:spcPct val="150000"/>
              </a:lnSpc>
            </a:pPr>
            <a:r>
              <a:rPr lang="zh-CN" altLang="en-US" dirty="0">
                <a:latin typeface="微软雅黑" pitchFamily="34" charset="-122"/>
                <a:ea typeface="微软雅黑" pitchFamily="34" charset="-122"/>
              </a:rPr>
              <a:t>第二</a:t>
            </a:r>
            <a:r>
              <a:rPr lang="zh-CN" altLang="en-US" dirty="0" smtClean="0">
                <a:latin typeface="微软雅黑" pitchFamily="34" charset="-122"/>
                <a:ea typeface="微软雅黑" pitchFamily="34" charset="-122"/>
              </a:rPr>
              <a:t>条</a:t>
            </a: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本</a:t>
            </a:r>
            <a:r>
              <a:rPr lang="zh-CN" altLang="en-US" dirty="0">
                <a:latin typeface="微软雅黑" pitchFamily="34" charset="-122"/>
                <a:ea typeface="微软雅黑" pitchFamily="34" charset="-122"/>
              </a:rPr>
              <a:t>办法适用于财务核算健全并能准确归集研究开发费用的居民企业</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以下简称企业</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a:t>
            </a:r>
          </a:p>
        </p:txBody>
      </p:sp>
      <p:sp>
        <p:nvSpPr>
          <p:cNvPr id="17" name="TextBox 16"/>
          <p:cNvSpPr txBox="1"/>
          <p:nvPr/>
        </p:nvSpPr>
        <p:spPr>
          <a:xfrm>
            <a:off x="6392655" y="2231503"/>
            <a:ext cx="5044602" cy="1015663"/>
          </a:xfrm>
          <a:prstGeom prst="rect">
            <a:avLst/>
          </a:prstGeom>
          <a:noFill/>
        </p:spPr>
        <p:txBody>
          <a:bodyPr wrap="square" rtlCol="0">
            <a:spAutoFit/>
          </a:bodyPr>
          <a:lstStyle/>
          <a:p>
            <a:pPr>
              <a:lnSpc>
                <a:spcPct val="150000"/>
              </a:lnSpc>
            </a:pPr>
            <a:r>
              <a:rPr lang="zh-CN" altLang="en-US" sz="2000" dirty="0" smtClean="0">
                <a:latin typeface="微软雅黑" pitchFamily="34" charset="-122"/>
                <a:ea typeface="微软雅黑" pitchFamily="34" charset="-122"/>
              </a:rPr>
              <a:t>本</a:t>
            </a:r>
            <a:r>
              <a:rPr lang="zh-CN" altLang="en-US" sz="2000" dirty="0">
                <a:latin typeface="微软雅黑" pitchFamily="34" charset="-122"/>
                <a:ea typeface="微软雅黑" pitchFamily="34" charset="-122"/>
              </a:rPr>
              <a:t>通知适用于</a:t>
            </a:r>
            <a:r>
              <a:rPr lang="zh-CN" altLang="en-US" sz="2000" dirty="0">
                <a:solidFill>
                  <a:srgbClr val="FF0000"/>
                </a:solidFill>
                <a:latin typeface="微软雅黑" pitchFamily="34" charset="-122"/>
                <a:ea typeface="微软雅黑" pitchFamily="34" charset="-122"/>
              </a:rPr>
              <a:t>会计核算健全、实行查账征收</a:t>
            </a:r>
            <a:r>
              <a:rPr lang="zh-CN" altLang="en-US" sz="2000" dirty="0">
                <a:latin typeface="微软雅黑" pitchFamily="34" charset="-122"/>
                <a:ea typeface="微软雅黑" pitchFamily="34" charset="-122"/>
              </a:rPr>
              <a:t>并能够准确归集研发费用的居民企业</a:t>
            </a:r>
            <a:r>
              <a:rPr lang="zh-CN" altLang="en-US" sz="2000" dirty="0" smtClean="0">
                <a:latin typeface="微软雅黑" pitchFamily="34" charset="-122"/>
                <a:ea typeface="微软雅黑" pitchFamily="34" charset="-122"/>
              </a:rPr>
              <a:t>。</a:t>
            </a:r>
            <a:endParaRPr lang="en-US" altLang="zh-CN" sz="2000" dirty="0">
              <a:latin typeface="微软雅黑" pitchFamily="34" charset="-122"/>
              <a:ea typeface="微软雅黑" pitchFamily="34" charset="-122"/>
            </a:endParaRPr>
          </a:p>
        </p:txBody>
      </p:sp>
      <p:sp>
        <p:nvSpPr>
          <p:cNvPr id="18" name="矩形 17"/>
          <p:cNvSpPr/>
          <p:nvPr/>
        </p:nvSpPr>
        <p:spPr>
          <a:xfrm>
            <a:off x="6413775" y="3108032"/>
            <a:ext cx="5778225" cy="3416320"/>
          </a:xfrm>
          <a:prstGeom prst="rect">
            <a:avLst/>
          </a:prstGeom>
        </p:spPr>
        <p:txBody>
          <a:bodyPr wrap="square">
            <a:spAutoFit/>
          </a:bodyPr>
          <a:lstStyle/>
          <a:p>
            <a:pPr>
              <a:lnSpc>
                <a:spcPct val="150000"/>
              </a:lnSpc>
            </a:pPr>
            <a:r>
              <a:rPr lang="zh-CN" altLang="en-US" dirty="0" smtClean="0">
                <a:solidFill>
                  <a:srgbClr val="FF0000"/>
                </a:solidFill>
                <a:latin typeface="微软雅黑" panose="020B0503020204020204" pitchFamily="34" charset="-122"/>
                <a:ea typeface="微软雅黑" panose="020B0503020204020204" pitchFamily="34" charset="-122"/>
              </a:rPr>
              <a:t>不适用</a:t>
            </a:r>
            <a:r>
              <a:rPr lang="zh-CN" altLang="en-US" dirty="0">
                <a:solidFill>
                  <a:srgbClr val="FF0000"/>
                </a:solidFill>
                <a:latin typeface="微软雅黑" panose="020B0503020204020204" pitchFamily="34" charset="-122"/>
                <a:ea typeface="微软雅黑" panose="020B0503020204020204" pitchFamily="34" charset="-122"/>
              </a:rPr>
              <a:t>税前加计扣除政策的行业</a:t>
            </a:r>
          </a:p>
          <a:p>
            <a:pPr marL="742950" lvl="1" indent="-285750">
              <a:lnSpc>
                <a:spcPct val="150000"/>
              </a:lnSpc>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rPr>
              <a:t>烟草</a:t>
            </a:r>
            <a:r>
              <a:rPr lang="zh-CN" altLang="en-US" dirty="0">
                <a:latin typeface="微软雅黑" panose="020B0503020204020204" pitchFamily="34" charset="-122"/>
                <a:ea typeface="微软雅黑" panose="020B0503020204020204" pitchFamily="34" charset="-122"/>
              </a:rPr>
              <a:t>制造业。</a:t>
            </a:r>
          </a:p>
          <a:p>
            <a:pPr marL="742950" lvl="1" indent="-285750">
              <a:lnSpc>
                <a:spcPct val="150000"/>
              </a:lnSpc>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rPr>
              <a:t>住宿</a:t>
            </a:r>
            <a:r>
              <a:rPr lang="zh-CN" altLang="en-US" dirty="0">
                <a:latin typeface="微软雅黑" panose="020B0503020204020204" pitchFamily="34" charset="-122"/>
                <a:ea typeface="微软雅黑" panose="020B0503020204020204" pitchFamily="34" charset="-122"/>
              </a:rPr>
              <a:t>和餐饮业。</a:t>
            </a:r>
          </a:p>
          <a:p>
            <a:pPr marL="742950" lvl="1" indent="-285750">
              <a:lnSpc>
                <a:spcPct val="150000"/>
              </a:lnSpc>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rPr>
              <a:t>批发</a:t>
            </a:r>
            <a:r>
              <a:rPr lang="zh-CN" altLang="en-US" dirty="0">
                <a:latin typeface="微软雅黑" panose="020B0503020204020204" pitchFamily="34" charset="-122"/>
                <a:ea typeface="微软雅黑" panose="020B0503020204020204" pitchFamily="34" charset="-122"/>
              </a:rPr>
              <a:t>和零售业。</a:t>
            </a:r>
          </a:p>
          <a:p>
            <a:pPr marL="742950" lvl="1" indent="-285750">
              <a:lnSpc>
                <a:spcPct val="150000"/>
              </a:lnSpc>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rPr>
              <a:t>房地产业</a:t>
            </a:r>
            <a:r>
              <a:rPr lang="zh-CN" altLang="en-US" dirty="0">
                <a:latin typeface="微软雅黑" panose="020B0503020204020204" pitchFamily="34" charset="-122"/>
                <a:ea typeface="微软雅黑" panose="020B0503020204020204" pitchFamily="34" charset="-122"/>
              </a:rPr>
              <a:t>。</a:t>
            </a:r>
          </a:p>
          <a:p>
            <a:pPr marL="742950" lvl="1" indent="-285750">
              <a:lnSpc>
                <a:spcPct val="150000"/>
              </a:lnSpc>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rPr>
              <a:t>租赁</a:t>
            </a:r>
            <a:r>
              <a:rPr lang="zh-CN" altLang="en-US" dirty="0">
                <a:latin typeface="微软雅黑" panose="020B0503020204020204" pitchFamily="34" charset="-122"/>
                <a:ea typeface="微软雅黑" panose="020B0503020204020204" pitchFamily="34" charset="-122"/>
              </a:rPr>
              <a:t>和商务服务业。</a:t>
            </a:r>
          </a:p>
          <a:p>
            <a:pPr marL="742950" lvl="1" indent="-285750">
              <a:lnSpc>
                <a:spcPct val="150000"/>
              </a:lnSpc>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rPr>
              <a:t>娱乐业</a:t>
            </a:r>
            <a:r>
              <a:rPr lang="zh-CN" altLang="en-US" dirty="0">
                <a:latin typeface="微软雅黑" panose="020B0503020204020204" pitchFamily="34" charset="-122"/>
                <a:ea typeface="微软雅黑" panose="020B0503020204020204" pitchFamily="34" charset="-122"/>
              </a:rPr>
              <a:t>。</a:t>
            </a:r>
          </a:p>
          <a:p>
            <a:pPr marL="742950" lvl="1" indent="-285750">
              <a:lnSpc>
                <a:spcPct val="150000"/>
              </a:lnSpc>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rPr>
              <a:t>财政部</a:t>
            </a:r>
            <a:r>
              <a:rPr lang="zh-CN" altLang="en-US" dirty="0">
                <a:latin typeface="微软雅黑" panose="020B0503020204020204" pitchFamily="34" charset="-122"/>
                <a:ea typeface="微软雅黑" panose="020B0503020204020204" pitchFamily="34" charset="-122"/>
              </a:rPr>
              <a:t>和国家税务总局规定的其他行业</a:t>
            </a:r>
            <a:r>
              <a:rPr lang="zh-CN" altLang="en-US" dirty="0" smtClean="0">
                <a:latin typeface="微软雅黑" panose="020B0503020204020204" pitchFamily="34" charset="-122"/>
                <a:ea typeface="微软雅黑" panose="020B0503020204020204" pitchFamily="34" charset="-122"/>
              </a:rPr>
              <a:t>。</a:t>
            </a:r>
          </a:p>
        </p:txBody>
      </p:sp>
      <p:sp>
        <p:nvSpPr>
          <p:cNvPr id="19" name="圆角矩形 18"/>
          <p:cNvSpPr/>
          <p:nvPr/>
        </p:nvSpPr>
        <p:spPr>
          <a:xfrm>
            <a:off x="10404372" y="1792288"/>
            <a:ext cx="1091436" cy="4369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zh-CN" altLang="en-US" b="1" dirty="0" smtClean="0">
                <a:latin typeface="微软雅黑" panose="020B0503020204020204" pitchFamily="34" charset="-122"/>
                <a:ea typeface="微软雅黑" panose="020B0503020204020204" pitchFamily="34" charset="-122"/>
              </a:rPr>
              <a:t>调整</a:t>
            </a:r>
            <a:r>
              <a:rPr lang="zh-CN" altLang="en-US" b="1" dirty="0">
                <a:latin typeface="微软雅黑" panose="020B0503020204020204" pitchFamily="34" charset="-122"/>
                <a:ea typeface="微软雅黑" panose="020B0503020204020204" pitchFamily="34" charset="-122"/>
              </a:rPr>
              <a:t>后</a:t>
            </a:r>
          </a:p>
        </p:txBody>
      </p:sp>
      <p:cxnSp>
        <p:nvCxnSpPr>
          <p:cNvPr id="20" name="直接连接符 19"/>
          <p:cNvCxnSpPr/>
          <p:nvPr/>
        </p:nvCxnSpPr>
        <p:spPr>
          <a:xfrm>
            <a:off x="6095206" y="1791040"/>
            <a:ext cx="0" cy="4804587"/>
          </a:xfrm>
          <a:prstGeom prst="line">
            <a:avLst/>
          </a:prstGeom>
          <a:ln>
            <a:solidFill>
              <a:schemeClr val="accent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83516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ppt_x</p:attrName>
                                        </p:attrNameLst>
                                      </p:cBhvr>
                                      <p:tavLst>
                                        <p:tav tm="0">
                                          <p:val>
                                            <p:strVal val="#ppt_x-#ppt_w*1.125000"/>
                                          </p:val>
                                        </p:tav>
                                        <p:tav tm="100000">
                                          <p:val>
                                            <p:strVal val="#ppt_x"/>
                                          </p:val>
                                        </p:tav>
                                      </p:tavLst>
                                    </p:anim>
                                    <p:animEffect transition="in" filter="wipe(right)">
                                      <p:cBhvr>
                                        <p:cTn id="14" dur="500"/>
                                        <p:tgtEl>
                                          <p:spTgt spid="16"/>
                                        </p:tgtEl>
                                      </p:cBhvr>
                                    </p:animEffect>
                                  </p:childTnLst>
                                </p:cTn>
                              </p:par>
                              <p:par>
                                <p:cTn id="15" presetID="12" presetClass="entr" presetSubtype="2"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p:tgtEl>
                                          <p:spTgt spid="17"/>
                                        </p:tgtEl>
                                        <p:attrNameLst>
                                          <p:attrName>ppt_x</p:attrName>
                                        </p:attrNameLst>
                                      </p:cBhvr>
                                      <p:tavLst>
                                        <p:tav tm="0">
                                          <p:val>
                                            <p:strVal val="#ppt_x+#ppt_w*1.125000"/>
                                          </p:val>
                                        </p:tav>
                                        <p:tav tm="100000">
                                          <p:val>
                                            <p:strVal val="#ppt_x"/>
                                          </p:val>
                                        </p:tav>
                                      </p:tavLst>
                                    </p:anim>
                                    <p:animEffect transition="in" filter="wipe(left)">
                                      <p:cBhvr>
                                        <p:cTn id="18" dur="500"/>
                                        <p:tgtEl>
                                          <p:spTgt spid="17"/>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p:tgtEl>
                                          <p:spTgt spid="18"/>
                                        </p:tgtEl>
                                        <p:attrNameLst>
                                          <p:attrName>ppt_x</p:attrName>
                                        </p:attrNameLst>
                                      </p:cBhvr>
                                      <p:tavLst>
                                        <p:tav tm="0">
                                          <p:val>
                                            <p:strVal val="#ppt_x+#ppt_w*1.125000"/>
                                          </p:val>
                                        </p:tav>
                                        <p:tav tm="100000">
                                          <p:val>
                                            <p:strVal val="#ppt_x"/>
                                          </p:val>
                                        </p:tav>
                                      </p:tavLst>
                                    </p:anim>
                                    <p:animEffect transition="in" filter="wipe(left)">
                                      <p:cBhvr>
                                        <p:cTn id="22" dur="500"/>
                                        <p:tgtEl>
                                          <p:spTgt spid="18"/>
                                        </p:tgtEl>
                                      </p:cBhvr>
                                    </p:animEffect>
                                  </p:childTnLst>
                                </p:cTn>
                              </p:par>
                            </p:childTnLst>
                          </p:cTn>
                        </p:par>
                        <p:par>
                          <p:cTn id="23" fill="hold">
                            <p:stCondLst>
                              <p:cond delay="500"/>
                            </p:stCondLst>
                            <p:childTnLst>
                              <p:par>
                                <p:cTn id="24" presetID="49" presetClass="entr" presetSubtype="0" decel="10000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 calcmode="lin" valueType="num">
                                      <p:cBhvr>
                                        <p:cTn id="28" dur="500" fill="hold"/>
                                        <p:tgtEl>
                                          <p:spTgt spid="19"/>
                                        </p:tgtEl>
                                        <p:attrNameLst>
                                          <p:attrName>style.rotation</p:attrName>
                                        </p:attrNameLst>
                                      </p:cBhvr>
                                      <p:tavLst>
                                        <p:tav tm="0">
                                          <p:val>
                                            <p:fltVal val="360"/>
                                          </p:val>
                                        </p:tav>
                                        <p:tav tm="100000">
                                          <p:val>
                                            <p:fltVal val="0"/>
                                          </p:val>
                                        </p:tav>
                                      </p:tavLst>
                                    </p:anim>
                                    <p:animEffect transition="in" filter="fade">
                                      <p:cBhvr>
                                        <p:cTn id="29" dur="500"/>
                                        <p:tgtEl>
                                          <p:spTgt spid="19"/>
                                        </p:tgtEl>
                                      </p:cBhvr>
                                    </p:animEffect>
                                  </p:childTnLst>
                                </p:cTn>
                              </p:par>
                              <p:par>
                                <p:cTn id="30" presetID="22" presetClass="entr" presetSubtype="1" fill="hold" nodeType="withEffect">
                                  <p:stCondLst>
                                    <p:cond delay="50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灯片编号占位符 3"/>
          <p:cNvSpPr>
            <a:spLocks noGrp="1"/>
          </p:cNvSpPr>
          <p:nvPr>
            <p:ph type="sldNum" sz="quarter" idx="12"/>
          </p:nvPr>
        </p:nvSpPr>
        <p:spPr bwMode="auto">
          <a:xfrm>
            <a:off x="1825626" y="6245225"/>
            <a:ext cx="2289175"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l">
              <a:spcBef>
                <a:spcPct val="0"/>
              </a:spcBef>
              <a:buFontTx/>
              <a:buNone/>
              <a:defRPr/>
            </a:pPr>
            <a:fld id="{0707D98A-386F-46DA-80B0-7CA598979D75}" type="slidenum">
              <a:rPr lang="en-US" altLang="zh-CN" sz="1200" dirty="0">
                <a:solidFill>
                  <a:srgbClr val="898989"/>
                </a:solidFill>
              </a:rPr>
              <a:pPr algn="l">
                <a:spcBef>
                  <a:spcPct val="0"/>
                </a:spcBef>
                <a:buFontTx/>
                <a:buNone/>
                <a:defRPr/>
              </a:pPr>
              <a:t>7</a:t>
            </a:fld>
            <a:endParaRPr lang="en-US" altLang="zh-CN" sz="1200">
              <a:solidFill>
                <a:srgbClr val="898989"/>
              </a:solidFill>
            </a:endParaRPr>
          </a:p>
        </p:txBody>
      </p:sp>
      <p:sp>
        <p:nvSpPr>
          <p:cNvPr id="8" name="文本框 1"/>
          <p:cNvSpPr txBox="1"/>
          <p:nvPr/>
        </p:nvSpPr>
        <p:spPr>
          <a:xfrm>
            <a:off x="1116107" y="85090"/>
            <a:ext cx="2393576"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研发活动定义</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9"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第一章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153550" y="1167618"/>
            <a:ext cx="7202659" cy="338554"/>
          </a:xfrm>
          <a:prstGeom prst="rect">
            <a:avLst/>
          </a:prstGeom>
          <a:noFill/>
        </p:spPr>
        <p:txBody>
          <a:bodyPr wrap="square" rtlCol="0">
            <a:spAutoFit/>
          </a:bodyPr>
          <a:lstStyle/>
          <a:p>
            <a:pPr lvl="0"/>
            <a:r>
              <a:rPr lang="zh-CN" altLang="en-US" sz="1600" dirty="0">
                <a:solidFill>
                  <a:schemeClr val="tx1">
                    <a:lumMod val="50000"/>
                    <a:lumOff val="50000"/>
                  </a:schemeClr>
                </a:solidFill>
                <a:latin typeface="微软雅黑" pitchFamily="34" charset="-122"/>
                <a:ea typeface="微软雅黑" pitchFamily="34" charset="-122"/>
              </a:rPr>
              <a:t>加计扣除最新政策</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财税</a:t>
            </a:r>
            <a:r>
              <a:rPr lang="en-US" altLang="zh-CN" sz="1600" dirty="0">
                <a:solidFill>
                  <a:schemeClr val="tx1">
                    <a:lumMod val="50000"/>
                    <a:lumOff val="50000"/>
                  </a:schemeClr>
                </a:solidFill>
                <a:latin typeface="微软雅黑" pitchFamily="34" charset="-122"/>
                <a:ea typeface="微软雅黑" pitchFamily="34" charset="-122"/>
              </a:rPr>
              <a:t>【2015】119</a:t>
            </a:r>
            <a:r>
              <a:rPr lang="zh-CN" altLang="en-US" sz="1600" dirty="0">
                <a:solidFill>
                  <a:schemeClr val="tx1">
                    <a:lumMod val="50000"/>
                    <a:lumOff val="50000"/>
                  </a:schemeClr>
                </a:solidFill>
                <a:latin typeface="微软雅黑" pitchFamily="34" charset="-122"/>
                <a:ea typeface="微软雅黑" pitchFamily="34" charset="-122"/>
              </a:rPr>
              <a:t>号</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一、研发活动及研发费用归集范围</a:t>
            </a:r>
            <a:endParaRPr lang="en-US" altLang="zh-CN" sz="1600" dirty="0">
              <a:solidFill>
                <a:schemeClr val="tx1">
                  <a:lumMod val="50000"/>
                  <a:lumOff val="50000"/>
                </a:schemeClr>
              </a:solidFill>
              <a:latin typeface="微软雅黑" pitchFamily="34" charset="-122"/>
              <a:ea typeface="微软雅黑" pitchFamily="34" charset="-122"/>
            </a:endParaRPr>
          </a:p>
        </p:txBody>
      </p:sp>
      <p:sp>
        <p:nvSpPr>
          <p:cNvPr id="15" name="圆角矩形 14"/>
          <p:cNvSpPr/>
          <p:nvPr/>
        </p:nvSpPr>
        <p:spPr>
          <a:xfrm>
            <a:off x="838622" y="1772816"/>
            <a:ext cx="1091436" cy="436983"/>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zh-CN" altLang="en-US" b="1" dirty="0">
                <a:latin typeface="微软雅黑" panose="020B0503020204020204" pitchFamily="34" charset="-122"/>
                <a:ea typeface="微软雅黑" panose="020B0503020204020204" pitchFamily="34" charset="-122"/>
              </a:rPr>
              <a:t>调整前</a:t>
            </a:r>
          </a:p>
        </p:txBody>
      </p:sp>
      <p:sp>
        <p:nvSpPr>
          <p:cNvPr id="16" name="圆角矩形 15"/>
          <p:cNvSpPr/>
          <p:nvPr/>
        </p:nvSpPr>
        <p:spPr>
          <a:xfrm>
            <a:off x="10404372" y="1792288"/>
            <a:ext cx="1091436" cy="4369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zh-CN" altLang="en-US" b="1" dirty="0" smtClean="0">
                <a:latin typeface="微软雅黑" panose="020B0503020204020204" pitchFamily="34" charset="-122"/>
                <a:ea typeface="微软雅黑" panose="020B0503020204020204" pitchFamily="34" charset="-122"/>
              </a:rPr>
              <a:t>调整</a:t>
            </a:r>
            <a:r>
              <a:rPr lang="zh-CN" altLang="en-US" b="1" dirty="0">
                <a:latin typeface="微软雅黑" panose="020B0503020204020204" pitchFamily="34" charset="-122"/>
                <a:ea typeface="微软雅黑" panose="020B0503020204020204" pitchFamily="34" charset="-122"/>
              </a:rPr>
              <a:t>后</a:t>
            </a:r>
          </a:p>
        </p:txBody>
      </p:sp>
      <p:sp>
        <p:nvSpPr>
          <p:cNvPr id="17" name="TextBox 16"/>
          <p:cNvSpPr txBox="1"/>
          <p:nvPr/>
        </p:nvSpPr>
        <p:spPr>
          <a:xfrm>
            <a:off x="838621" y="2323518"/>
            <a:ext cx="4981105" cy="3970318"/>
          </a:xfrm>
          <a:prstGeom prst="rect">
            <a:avLst/>
          </a:prstGeom>
          <a:noFill/>
        </p:spPr>
        <p:txBody>
          <a:bodyPr wrap="square" rtlCol="0">
            <a:spAutoFit/>
          </a:bodyPr>
          <a:lstStyle/>
          <a:p>
            <a:pPr>
              <a:lnSpc>
                <a:spcPct val="150000"/>
              </a:lnSpc>
            </a:pPr>
            <a:r>
              <a:rPr lang="zh-CN" altLang="en-US" sz="1400" dirty="0">
                <a:latin typeface="微软雅黑" pitchFamily="34" charset="-122"/>
                <a:ea typeface="微软雅黑" pitchFamily="34" charset="-122"/>
              </a:rPr>
              <a:t>第三</a:t>
            </a:r>
            <a:r>
              <a:rPr lang="zh-CN" altLang="en-US" sz="1400" dirty="0" smtClean="0">
                <a:latin typeface="微软雅黑" pitchFamily="34" charset="-122"/>
                <a:ea typeface="微软雅黑" pitchFamily="34" charset="-122"/>
              </a:rPr>
              <a:t>条</a:t>
            </a:r>
            <a:endParaRPr lang="en-US" altLang="zh-CN" sz="1400" dirty="0" smtClean="0">
              <a:latin typeface="微软雅黑" pitchFamily="34" charset="-122"/>
              <a:ea typeface="微软雅黑" pitchFamily="34" charset="-122"/>
            </a:endParaRPr>
          </a:p>
          <a:p>
            <a:pPr>
              <a:lnSpc>
                <a:spcPct val="150000"/>
              </a:lnSpc>
            </a:pPr>
            <a:r>
              <a:rPr lang="zh-CN" altLang="en-US" sz="1400" dirty="0" smtClean="0">
                <a:latin typeface="微软雅黑" pitchFamily="34" charset="-122"/>
                <a:ea typeface="微软雅黑" pitchFamily="34" charset="-122"/>
              </a:rPr>
              <a:t>本</a:t>
            </a:r>
            <a:r>
              <a:rPr lang="zh-CN" altLang="en-US" sz="1400" dirty="0">
                <a:latin typeface="微软雅黑" pitchFamily="34" charset="-122"/>
                <a:ea typeface="微软雅黑" pitchFamily="34" charset="-122"/>
              </a:rPr>
              <a:t>办法所称研究开发活动是指企业为获得科学与技术</a:t>
            </a:r>
            <a:r>
              <a:rPr lang="zh-CN" altLang="en-US" sz="1400" dirty="0">
                <a:solidFill>
                  <a:srgbClr val="FF0000"/>
                </a:solidFill>
                <a:latin typeface="微软雅黑" pitchFamily="34" charset="-122"/>
                <a:ea typeface="微软雅黑" pitchFamily="34" charset="-122"/>
              </a:rPr>
              <a:t>（不包括人文、社会科学）</a:t>
            </a:r>
            <a:r>
              <a:rPr lang="zh-CN" altLang="en-US" sz="1400" dirty="0">
                <a:latin typeface="微软雅黑" pitchFamily="34" charset="-122"/>
                <a:ea typeface="微软雅黑" pitchFamily="34" charset="-122"/>
              </a:rPr>
              <a:t>新知识，创造性运用科学技术新知识，或实质性改进技术、工艺、产品（服务）而持续进行的具有明确目标的</a:t>
            </a:r>
            <a:r>
              <a:rPr lang="zh-CN" altLang="en-US" sz="1400" dirty="0">
                <a:solidFill>
                  <a:srgbClr val="0EADE7"/>
                </a:solidFill>
                <a:latin typeface="微软雅黑" pitchFamily="34" charset="-122"/>
                <a:ea typeface="微软雅黑" pitchFamily="34" charset="-122"/>
              </a:rPr>
              <a:t>研究开发活动。</a:t>
            </a:r>
          </a:p>
          <a:p>
            <a:pPr>
              <a:lnSpc>
                <a:spcPct val="150000"/>
              </a:lnSpc>
            </a:pPr>
            <a:r>
              <a:rPr lang="zh-CN" altLang="en-US" sz="1400" dirty="0">
                <a:solidFill>
                  <a:schemeClr val="tx1">
                    <a:lumMod val="50000"/>
                    <a:lumOff val="50000"/>
                  </a:schemeClr>
                </a:solidFill>
                <a:latin typeface="微软雅黑" pitchFamily="34" charset="-122"/>
                <a:ea typeface="微软雅黑" pitchFamily="34" charset="-122"/>
              </a:rPr>
              <a:t>　　</a:t>
            </a:r>
            <a:r>
              <a:rPr lang="zh-CN" altLang="en-US" sz="1400" dirty="0">
                <a:latin typeface="微软雅黑" pitchFamily="34" charset="-122"/>
                <a:ea typeface="微软雅黑" pitchFamily="34" charset="-122"/>
              </a:rPr>
              <a:t>创造性运用科学技术新知识，或实质性改进技术、工艺、产品（服务），是指企业通过研究开发活动在技术、工艺、产品（服务）方面的创新取得了有价值的成果，</a:t>
            </a:r>
            <a:r>
              <a:rPr lang="zh-CN" altLang="en-US" sz="1400" dirty="0">
                <a:solidFill>
                  <a:srgbClr val="0EADE7"/>
                </a:solidFill>
                <a:latin typeface="微软雅黑" pitchFamily="34" charset="-122"/>
                <a:ea typeface="微软雅黑" pitchFamily="34" charset="-122"/>
              </a:rPr>
              <a:t>对本地区（省、自治区、直辖市或计划单列市）相关行业的技术、工艺领先具有推动作用，</a:t>
            </a:r>
            <a:r>
              <a:rPr lang="zh-CN" altLang="en-US" sz="1400" dirty="0">
                <a:latin typeface="微软雅黑" pitchFamily="34" charset="-122"/>
                <a:ea typeface="微软雅黑" pitchFamily="34" charset="-122"/>
              </a:rPr>
              <a:t>不包括企业产品（服务）的常规性升级或对公开的科研成果直接应用等活动（如直接采用公开的新工艺、材料、装置、产品、服务或知识等）。</a:t>
            </a:r>
          </a:p>
        </p:txBody>
      </p:sp>
      <p:sp>
        <p:nvSpPr>
          <p:cNvPr id="18" name="TextBox 17"/>
          <p:cNvSpPr txBox="1"/>
          <p:nvPr/>
        </p:nvSpPr>
        <p:spPr>
          <a:xfrm>
            <a:off x="6480351" y="2407079"/>
            <a:ext cx="5015457" cy="2169825"/>
          </a:xfrm>
          <a:prstGeom prst="rect">
            <a:avLst/>
          </a:prstGeom>
          <a:noFill/>
        </p:spPr>
        <p:txBody>
          <a:bodyPr wrap="square" rtlCol="0">
            <a:spAutoFit/>
          </a:bodyPr>
          <a:lstStyle/>
          <a:p>
            <a:pPr>
              <a:lnSpc>
                <a:spcPct val="150000"/>
              </a:lnSpc>
            </a:pPr>
            <a:r>
              <a:rPr lang="zh-CN" altLang="en-US" dirty="0">
                <a:latin typeface="微软雅黑" pitchFamily="34" charset="-122"/>
                <a:ea typeface="微软雅黑" pitchFamily="34" charset="-122"/>
              </a:rPr>
              <a:t>一、研发活动及研发费用归集范围。</a:t>
            </a:r>
          </a:p>
          <a:p>
            <a:pPr>
              <a:lnSpc>
                <a:spcPct val="150000"/>
              </a:lnSpc>
            </a:pPr>
            <a:r>
              <a:rPr lang="zh-CN" altLang="en-US" dirty="0" smtClean="0">
                <a:latin typeface="微软雅黑" pitchFamily="34" charset="-122"/>
                <a:ea typeface="微软雅黑" pitchFamily="34" charset="-122"/>
              </a:rPr>
              <a:t>     研发</a:t>
            </a:r>
            <a:r>
              <a:rPr lang="zh-CN" altLang="en-US" dirty="0">
                <a:latin typeface="微软雅黑" pitchFamily="34" charset="-122"/>
                <a:ea typeface="微软雅黑" pitchFamily="34" charset="-122"/>
              </a:rPr>
              <a:t>活动，是指企业为获得科学与技术新知识，创造性运用科学技术新知识，或实质性改进</a:t>
            </a:r>
            <a:r>
              <a:rPr lang="zh-CN" altLang="en-US" dirty="0">
                <a:solidFill>
                  <a:srgbClr val="FF0000"/>
                </a:solidFill>
                <a:latin typeface="微软雅黑" pitchFamily="34" charset="-122"/>
                <a:ea typeface="微软雅黑" pitchFamily="34" charset="-122"/>
              </a:rPr>
              <a:t>技术、产品（服务）、工艺</a:t>
            </a:r>
            <a:r>
              <a:rPr lang="zh-CN" altLang="en-US" dirty="0">
                <a:latin typeface="微软雅黑" pitchFamily="34" charset="-122"/>
                <a:ea typeface="微软雅黑" pitchFamily="34" charset="-122"/>
              </a:rPr>
              <a:t>而持续进行的具有明确目标的</a:t>
            </a:r>
            <a:r>
              <a:rPr lang="zh-CN" altLang="en-US" dirty="0">
                <a:solidFill>
                  <a:srgbClr val="FF0000"/>
                </a:solidFill>
                <a:latin typeface="微软雅黑" pitchFamily="34" charset="-122"/>
                <a:ea typeface="微软雅黑" pitchFamily="34" charset="-122"/>
              </a:rPr>
              <a:t>系统性活动。</a:t>
            </a:r>
          </a:p>
        </p:txBody>
      </p:sp>
      <p:cxnSp>
        <p:nvCxnSpPr>
          <p:cNvPr id="19" name="直接连接符 18"/>
          <p:cNvCxnSpPr/>
          <p:nvPr/>
        </p:nvCxnSpPr>
        <p:spPr>
          <a:xfrm>
            <a:off x="6095206" y="1791040"/>
            <a:ext cx="0" cy="4804587"/>
          </a:xfrm>
          <a:prstGeom prst="line">
            <a:avLst/>
          </a:prstGeom>
          <a:ln>
            <a:solidFill>
              <a:schemeClr val="accent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55493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 calcmode="lin" valueType="num">
                                      <p:cBhvr>
                                        <p:cTn id="14" dur="500" fill="hold"/>
                                        <p:tgtEl>
                                          <p:spTgt spid="15"/>
                                        </p:tgtEl>
                                        <p:attrNameLst>
                                          <p:attrName>style.rotation</p:attrName>
                                        </p:attrNameLst>
                                      </p:cBhvr>
                                      <p:tavLst>
                                        <p:tav tm="0">
                                          <p:val>
                                            <p:fltVal val="360"/>
                                          </p:val>
                                        </p:tav>
                                        <p:tav tm="100000">
                                          <p:val>
                                            <p:fltVal val="0"/>
                                          </p:val>
                                        </p:tav>
                                      </p:tavLst>
                                    </p:anim>
                                    <p:animEffect transition="in" filter="fade">
                                      <p:cBhvr>
                                        <p:cTn id="15" dur="500"/>
                                        <p:tgtEl>
                                          <p:spTgt spid="15"/>
                                        </p:tgtEl>
                                      </p:cBhvr>
                                    </p:animEffect>
                                  </p:childTnLst>
                                </p:cTn>
                              </p:par>
                              <p:par>
                                <p:cTn id="16" presetID="12" presetClass="entr" presetSubtype="2"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p:tgtEl>
                                          <p:spTgt spid="18"/>
                                        </p:tgtEl>
                                        <p:attrNameLst>
                                          <p:attrName>ppt_x</p:attrName>
                                        </p:attrNameLst>
                                      </p:cBhvr>
                                      <p:tavLst>
                                        <p:tav tm="0">
                                          <p:val>
                                            <p:strVal val="#ppt_x+#ppt_w*1.125000"/>
                                          </p:val>
                                        </p:tav>
                                        <p:tav tm="100000">
                                          <p:val>
                                            <p:strVal val="#ppt_x"/>
                                          </p:val>
                                        </p:tav>
                                      </p:tavLst>
                                    </p:anim>
                                    <p:animEffect transition="in" filter="wipe(left)">
                                      <p:cBhvr>
                                        <p:cTn id="19" dur="500"/>
                                        <p:tgtEl>
                                          <p:spTgt spid="18"/>
                                        </p:tgtEl>
                                      </p:cBhvr>
                                    </p:animEffect>
                                  </p:childTnLst>
                                </p:cTn>
                              </p:par>
                            </p:childTnLst>
                          </p:cTn>
                        </p:par>
                        <p:par>
                          <p:cTn id="20" fill="hold">
                            <p:stCondLst>
                              <p:cond delay="1000"/>
                            </p:stCondLst>
                            <p:childTnLst>
                              <p:par>
                                <p:cTn id="21" presetID="49" presetClass="entr" presetSubtype="0" decel="10000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style.rotation</p:attrName>
                                        </p:attrNameLst>
                                      </p:cBhvr>
                                      <p:tavLst>
                                        <p:tav tm="0">
                                          <p:val>
                                            <p:fltVal val="360"/>
                                          </p:val>
                                        </p:tav>
                                        <p:tav tm="100000">
                                          <p:val>
                                            <p:fltVal val="0"/>
                                          </p:val>
                                        </p:tav>
                                      </p:tavLst>
                                    </p:anim>
                                    <p:animEffect transition="in" filter="fade">
                                      <p:cBhvr>
                                        <p:cTn id="26" dur="500"/>
                                        <p:tgtEl>
                                          <p:spTgt spid="16"/>
                                        </p:tgtEl>
                                      </p:cBhvr>
                                    </p:animEffect>
                                  </p:childTnLst>
                                </p:cTn>
                              </p:par>
                            </p:childTnLst>
                          </p:cTn>
                        </p:par>
                        <p:par>
                          <p:cTn id="27" fill="hold">
                            <p:stCondLst>
                              <p:cond delay="1500"/>
                            </p:stCondLst>
                            <p:childTnLst>
                              <p:par>
                                <p:cTn id="28" presetID="22" presetClass="entr" presetSubtype="1"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灯片编号占位符 3"/>
          <p:cNvSpPr>
            <a:spLocks noGrp="1"/>
          </p:cNvSpPr>
          <p:nvPr>
            <p:ph type="sldNum" sz="quarter" idx="12"/>
          </p:nvPr>
        </p:nvSpPr>
        <p:spPr bwMode="auto">
          <a:xfrm>
            <a:off x="1825626" y="6245225"/>
            <a:ext cx="2289175"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l">
              <a:spcBef>
                <a:spcPct val="0"/>
              </a:spcBef>
              <a:buFontTx/>
              <a:buNone/>
              <a:defRPr/>
            </a:pPr>
            <a:fld id="{0707D98A-386F-46DA-80B0-7CA598979D75}" type="slidenum">
              <a:rPr lang="en-US" altLang="zh-CN" sz="1200" dirty="0">
                <a:solidFill>
                  <a:srgbClr val="898989"/>
                </a:solidFill>
              </a:rPr>
              <a:pPr algn="l">
                <a:spcBef>
                  <a:spcPct val="0"/>
                </a:spcBef>
                <a:buFontTx/>
                <a:buNone/>
                <a:defRPr/>
              </a:pPr>
              <a:t>8</a:t>
            </a:fld>
            <a:endParaRPr lang="en-US" altLang="zh-CN" sz="1200">
              <a:solidFill>
                <a:srgbClr val="898989"/>
              </a:solidFill>
            </a:endParaRPr>
          </a:p>
        </p:txBody>
      </p:sp>
      <p:sp>
        <p:nvSpPr>
          <p:cNvPr id="8" name="文本框 1"/>
          <p:cNvSpPr txBox="1"/>
          <p:nvPr/>
        </p:nvSpPr>
        <p:spPr>
          <a:xfrm>
            <a:off x="1116107" y="85090"/>
            <a:ext cx="2393576"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研发活动定义</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9"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第一章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153550" y="1167618"/>
            <a:ext cx="7202659" cy="338554"/>
          </a:xfrm>
          <a:prstGeom prst="rect">
            <a:avLst/>
          </a:prstGeom>
          <a:noFill/>
        </p:spPr>
        <p:txBody>
          <a:bodyPr wrap="square" rtlCol="0">
            <a:spAutoFit/>
          </a:bodyPr>
          <a:lstStyle/>
          <a:p>
            <a:pPr lvl="0"/>
            <a:r>
              <a:rPr lang="zh-CN" altLang="en-US" sz="1600" dirty="0">
                <a:solidFill>
                  <a:schemeClr val="tx1">
                    <a:lumMod val="50000"/>
                    <a:lumOff val="50000"/>
                  </a:schemeClr>
                </a:solidFill>
                <a:latin typeface="微软雅黑" pitchFamily="34" charset="-122"/>
                <a:ea typeface="微软雅黑" pitchFamily="34" charset="-122"/>
              </a:rPr>
              <a:t>加计扣除最新政策</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财税</a:t>
            </a:r>
            <a:r>
              <a:rPr lang="en-US" altLang="zh-CN" sz="1600" dirty="0">
                <a:solidFill>
                  <a:schemeClr val="tx1">
                    <a:lumMod val="50000"/>
                    <a:lumOff val="50000"/>
                  </a:schemeClr>
                </a:solidFill>
                <a:latin typeface="微软雅黑" pitchFamily="34" charset="-122"/>
                <a:ea typeface="微软雅黑" pitchFamily="34" charset="-122"/>
              </a:rPr>
              <a:t>【2015】119</a:t>
            </a:r>
            <a:r>
              <a:rPr lang="zh-CN" altLang="en-US" sz="1600" dirty="0">
                <a:solidFill>
                  <a:schemeClr val="tx1">
                    <a:lumMod val="50000"/>
                    <a:lumOff val="50000"/>
                  </a:schemeClr>
                </a:solidFill>
                <a:latin typeface="微软雅黑" pitchFamily="34" charset="-122"/>
                <a:ea typeface="微软雅黑" pitchFamily="34" charset="-122"/>
              </a:rPr>
              <a:t>号</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一、研发活动及研发费用归集范围</a:t>
            </a:r>
            <a:endParaRPr lang="en-US" altLang="zh-CN" sz="1600" dirty="0">
              <a:solidFill>
                <a:schemeClr val="tx1">
                  <a:lumMod val="50000"/>
                  <a:lumOff val="50000"/>
                </a:schemeClr>
              </a:solidFill>
              <a:latin typeface="微软雅黑" pitchFamily="34" charset="-122"/>
              <a:ea typeface="微软雅黑" pitchFamily="34" charset="-122"/>
            </a:endParaRPr>
          </a:p>
        </p:txBody>
      </p:sp>
      <p:sp>
        <p:nvSpPr>
          <p:cNvPr id="15" name="圆角矩形 14"/>
          <p:cNvSpPr/>
          <p:nvPr/>
        </p:nvSpPr>
        <p:spPr>
          <a:xfrm>
            <a:off x="838622" y="1772816"/>
            <a:ext cx="1091436" cy="436983"/>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zh-CN" altLang="en-US" b="1" dirty="0">
                <a:latin typeface="微软雅黑" panose="020B0503020204020204" pitchFamily="34" charset="-122"/>
                <a:ea typeface="微软雅黑" panose="020B0503020204020204" pitchFamily="34" charset="-122"/>
              </a:rPr>
              <a:t>调整前</a:t>
            </a:r>
          </a:p>
        </p:txBody>
      </p:sp>
      <p:sp>
        <p:nvSpPr>
          <p:cNvPr id="16" name="圆角矩形 15"/>
          <p:cNvSpPr/>
          <p:nvPr/>
        </p:nvSpPr>
        <p:spPr>
          <a:xfrm>
            <a:off x="10404372" y="1792288"/>
            <a:ext cx="1091436" cy="4369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zh-CN" altLang="en-US" b="1" dirty="0" smtClean="0">
                <a:latin typeface="微软雅黑" panose="020B0503020204020204" pitchFamily="34" charset="-122"/>
                <a:ea typeface="微软雅黑" panose="020B0503020204020204" pitchFamily="34" charset="-122"/>
              </a:rPr>
              <a:t>调整</a:t>
            </a:r>
            <a:r>
              <a:rPr lang="zh-CN" altLang="en-US" b="1" dirty="0">
                <a:latin typeface="微软雅黑" panose="020B0503020204020204" pitchFamily="34" charset="-122"/>
                <a:ea typeface="微软雅黑" panose="020B0503020204020204" pitchFamily="34" charset="-122"/>
              </a:rPr>
              <a:t>后</a:t>
            </a:r>
          </a:p>
        </p:txBody>
      </p:sp>
      <p:sp>
        <p:nvSpPr>
          <p:cNvPr id="17" name="TextBox 16"/>
          <p:cNvSpPr txBox="1"/>
          <p:nvPr/>
        </p:nvSpPr>
        <p:spPr>
          <a:xfrm>
            <a:off x="838621" y="2323518"/>
            <a:ext cx="4981105" cy="3970318"/>
          </a:xfrm>
          <a:prstGeom prst="rect">
            <a:avLst/>
          </a:prstGeom>
          <a:noFill/>
        </p:spPr>
        <p:txBody>
          <a:bodyPr wrap="square" rtlCol="0">
            <a:spAutoFit/>
          </a:bodyPr>
          <a:lstStyle/>
          <a:p>
            <a:pPr>
              <a:lnSpc>
                <a:spcPct val="150000"/>
              </a:lnSpc>
            </a:pPr>
            <a:r>
              <a:rPr lang="zh-CN" altLang="en-US" sz="1400" dirty="0">
                <a:latin typeface="微软雅黑" pitchFamily="34" charset="-122"/>
                <a:ea typeface="微软雅黑" pitchFamily="34" charset="-122"/>
              </a:rPr>
              <a:t>第三</a:t>
            </a:r>
            <a:r>
              <a:rPr lang="zh-CN" altLang="en-US" sz="1400" dirty="0" smtClean="0">
                <a:latin typeface="微软雅黑" pitchFamily="34" charset="-122"/>
                <a:ea typeface="微软雅黑" pitchFamily="34" charset="-122"/>
              </a:rPr>
              <a:t>条</a:t>
            </a:r>
            <a:endParaRPr lang="en-US" altLang="zh-CN" sz="1400" dirty="0" smtClean="0">
              <a:latin typeface="微软雅黑" pitchFamily="34" charset="-122"/>
              <a:ea typeface="微软雅黑" pitchFamily="34" charset="-122"/>
            </a:endParaRPr>
          </a:p>
          <a:p>
            <a:pPr>
              <a:lnSpc>
                <a:spcPct val="150000"/>
              </a:lnSpc>
            </a:pPr>
            <a:r>
              <a:rPr lang="zh-CN" altLang="en-US" sz="1400" dirty="0" smtClean="0">
                <a:latin typeface="微软雅黑" pitchFamily="34" charset="-122"/>
                <a:ea typeface="微软雅黑" pitchFamily="34" charset="-122"/>
              </a:rPr>
              <a:t>本</a:t>
            </a:r>
            <a:r>
              <a:rPr lang="zh-CN" altLang="en-US" sz="1400" dirty="0">
                <a:latin typeface="微软雅黑" pitchFamily="34" charset="-122"/>
                <a:ea typeface="微软雅黑" pitchFamily="34" charset="-122"/>
              </a:rPr>
              <a:t>办法所称研究开发活动是指企业为获得科学与技术</a:t>
            </a:r>
            <a:r>
              <a:rPr lang="zh-CN" altLang="en-US" sz="1400" dirty="0">
                <a:solidFill>
                  <a:srgbClr val="FF0000"/>
                </a:solidFill>
                <a:latin typeface="微软雅黑" pitchFamily="34" charset="-122"/>
                <a:ea typeface="微软雅黑" pitchFamily="34" charset="-122"/>
              </a:rPr>
              <a:t>（不包括人文、社会科学）</a:t>
            </a:r>
            <a:r>
              <a:rPr lang="zh-CN" altLang="en-US" sz="1400" dirty="0">
                <a:latin typeface="微软雅黑" pitchFamily="34" charset="-122"/>
                <a:ea typeface="微软雅黑" pitchFamily="34" charset="-122"/>
              </a:rPr>
              <a:t>新知识，创造性运用科学技术新知识，或实质性改进技术、工艺、产品（服务）而持续进行的具有明确目标的</a:t>
            </a:r>
            <a:r>
              <a:rPr lang="zh-CN" altLang="en-US" sz="1400" dirty="0">
                <a:solidFill>
                  <a:srgbClr val="0EADE7"/>
                </a:solidFill>
                <a:latin typeface="微软雅黑" pitchFamily="34" charset="-122"/>
                <a:ea typeface="微软雅黑" pitchFamily="34" charset="-122"/>
              </a:rPr>
              <a:t>研究开发活动。</a:t>
            </a:r>
          </a:p>
          <a:p>
            <a:pPr>
              <a:lnSpc>
                <a:spcPct val="150000"/>
              </a:lnSpc>
            </a:pPr>
            <a:r>
              <a:rPr lang="zh-CN" altLang="en-US" sz="1400" dirty="0">
                <a:solidFill>
                  <a:schemeClr val="tx1">
                    <a:lumMod val="50000"/>
                    <a:lumOff val="50000"/>
                  </a:schemeClr>
                </a:solidFill>
                <a:latin typeface="微软雅黑" pitchFamily="34" charset="-122"/>
                <a:ea typeface="微软雅黑" pitchFamily="34" charset="-122"/>
              </a:rPr>
              <a:t>　　</a:t>
            </a:r>
            <a:r>
              <a:rPr lang="zh-CN" altLang="en-US" sz="1400" dirty="0">
                <a:latin typeface="微软雅黑" pitchFamily="34" charset="-122"/>
                <a:ea typeface="微软雅黑" pitchFamily="34" charset="-122"/>
              </a:rPr>
              <a:t>创造性运用科学技术新知识，或实质性改进技术、工艺、产品（服务），是指企业通过研究开发活动在技术、工艺、产品（服务）方面的创新取得了有价值的成果，</a:t>
            </a:r>
            <a:r>
              <a:rPr lang="zh-CN" altLang="en-US" sz="1400" dirty="0">
                <a:solidFill>
                  <a:srgbClr val="0EADE7"/>
                </a:solidFill>
                <a:latin typeface="微软雅黑" pitchFamily="34" charset="-122"/>
                <a:ea typeface="微软雅黑" pitchFamily="34" charset="-122"/>
              </a:rPr>
              <a:t>对本地区（省、自治区、直辖市或计划单列市）相关行业的技术、工艺领先具有推动作用，</a:t>
            </a:r>
            <a:r>
              <a:rPr lang="zh-CN" altLang="en-US" sz="1400" dirty="0">
                <a:latin typeface="微软雅黑" pitchFamily="34" charset="-122"/>
                <a:ea typeface="微软雅黑" pitchFamily="34" charset="-122"/>
              </a:rPr>
              <a:t>不包括企业产品（服务）的常规性升级或对公开的科研成果直接应用等活动（如直接采用公开的新工艺、材料、装置、产品、服务或知识等）。</a:t>
            </a:r>
          </a:p>
        </p:txBody>
      </p:sp>
      <p:sp>
        <p:nvSpPr>
          <p:cNvPr id="18" name="TextBox 17"/>
          <p:cNvSpPr txBox="1"/>
          <p:nvPr/>
        </p:nvSpPr>
        <p:spPr>
          <a:xfrm>
            <a:off x="6480351" y="2407079"/>
            <a:ext cx="5015457" cy="2169825"/>
          </a:xfrm>
          <a:prstGeom prst="rect">
            <a:avLst/>
          </a:prstGeom>
          <a:noFill/>
        </p:spPr>
        <p:txBody>
          <a:bodyPr wrap="square" rtlCol="0">
            <a:spAutoFit/>
          </a:bodyPr>
          <a:lstStyle/>
          <a:p>
            <a:pPr>
              <a:lnSpc>
                <a:spcPct val="150000"/>
              </a:lnSpc>
            </a:pPr>
            <a:r>
              <a:rPr lang="zh-CN" altLang="en-US" dirty="0">
                <a:latin typeface="微软雅黑" pitchFamily="34" charset="-122"/>
                <a:ea typeface="微软雅黑" pitchFamily="34" charset="-122"/>
              </a:rPr>
              <a:t>一、研发活动及研发费用归集范围。</a:t>
            </a:r>
          </a:p>
          <a:p>
            <a:pPr>
              <a:lnSpc>
                <a:spcPct val="150000"/>
              </a:lnSpc>
            </a:pPr>
            <a:r>
              <a:rPr lang="zh-CN" altLang="en-US" dirty="0" smtClean="0">
                <a:latin typeface="微软雅黑" pitchFamily="34" charset="-122"/>
                <a:ea typeface="微软雅黑" pitchFamily="34" charset="-122"/>
              </a:rPr>
              <a:t>     研发</a:t>
            </a:r>
            <a:r>
              <a:rPr lang="zh-CN" altLang="en-US" dirty="0">
                <a:latin typeface="微软雅黑" pitchFamily="34" charset="-122"/>
                <a:ea typeface="微软雅黑" pitchFamily="34" charset="-122"/>
              </a:rPr>
              <a:t>活动，是指企业为获得科学与技术新知识，创造性运用科学技术新知识，或实质性改进</a:t>
            </a:r>
            <a:r>
              <a:rPr lang="zh-CN" altLang="en-US" dirty="0">
                <a:solidFill>
                  <a:srgbClr val="FF0000"/>
                </a:solidFill>
                <a:latin typeface="微软雅黑" pitchFamily="34" charset="-122"/>
                <a:ea typeface="微软雅黑" pitchFamily="34" charset="-122"/>
              </a:rPr>
              <a:t>技术、产品（服务）、工艺</a:t>
            </a:r>
            <a:r>
              <a:rPr lang="zh-CN" altLang="en-US" dirty="0">
                <a:latin typeface="微软雅黑" pitchFamily="34" charset="-122"/>
                <a:ea typeface="微软雅黑" pitchFamily="34" charset="-122"/>
              </a:rPr>
              <a:t>而持续进行的具有明确目标的</a:t>
            </a:r>
            <a:r>
              <a:rPr lang="zh-CN" altLang="en-US" dirty="0">
                <a:solidFill>
                  <a:srgbClr val="FF0000"/>
                </a:solidFill>
                <a:latin typeface="微软雅黑" pitchFamily="34" charset="-122"/>
                <a:ea typeface="微软雅黑" pitchFamily="34" charset="-122"/>
              </a:rPr>
              <a:t>系统性活动。</a:t>
            </a:r>
          </a:p>
        </p:txBody>
      </p:sp>
      <p:cxnSp>
        <p:nvCxnSpPr>
          <p:cNvPr id="19" name="直接连接符 18"/>
          <p:cNvCxnSpPr/>
          <p:nvPr/>
        </p:nvCxnSpPr>
        <p:spPr>
          <a:xfrm>
            <a:off x="6095206" y="1791040"/>
            <a:ext cx="0" cy="4804587"/>
          </a:xfrm>
          <a:prstGeom prst="line">
            <a:avLst/>
          </a:prstGeom>
          <a:ln>
            <a:solidFill>
              <a:schemeClr val="accent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55493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 calcmode="lin" valueType="num">
                                      <p:cBhvr>
                                        <p:cTn id="14" dur="500" fill="hold"/>
                                        <p:tgtEl>
                                          <p:spTgt spid="15"/>
                                        </p:tgtEl>
                                        <p:attrNameLst>
                                          <p:attrName>style.rotation</p:attrName>
                                        </p:attrNameLst>
                                      </p:cBhvr>
                                      <p:tavLst>
                                        <p:tav tm="0">
                                          <p:val>
                                            <p:fltVal val="360"/>
                                          </p:val>
                                        </p:tav>
                                        <p:tav tm="100000">
                                          <p:val>
                                            <p:fltVal val="0"/>
                                          </p:val>
                                        </p:tav>
                                      </p:tavLst>
                                    </p:anim>
                                    <p:animEffect transition="in" filter="fade">
                                      <p:cBhvr>
                                        <p:cTn id="15" dur="500"/>
                                        <p:tgtEl>
                                          <p:spTgt spid="15"/>
                                        </p:tgtEl>
                                      </p:cBhvr>
                                    </p:animEffect>
                                  </p:childTnLst>
                                </p:cTn>
                              </p:par>
                              <p:par>
                                <p:cTn id="16" presetID="12" presetClass="entr" presetSubtype="2"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p:tgtEl>
                                          <p:spTgt spid="18"/>
                                        </p:tgtEl>
                                        <p:attrNameLst>
                                          <p:attrName>ppt_x</p:attrName>
                                        </p:attrNameLst>
                                      </p:cBhvr>
                                      <p:tavLst>
                                        <p:tav tm="0">
                                          <p:val>
                                            <p:strVal val="#ppt_x+#ppt_w*1.125000"/>
                                          </p:val>
                                        </p:tav>
                                        <p:tav tm="100000">
                                          <p:val>
                                            <p:strVal val="#ppt_x"/>
                                          </p:val>
                                        </p:tav>
                                      </p:tavLst>
                                    </p:anim>
                                    <p:animEffect transition="in" filter="wipe(left)">
                                      <p:cBhvr>
                                        <p:cTn id="19" dur="500"/>
                                        <p:tgtEl>
                                          <p:spTgt spid="18"/>
                                        </p:tgtEl>
                                      </p:cBhvr>
                                    </p:animEffect>
                                  </p:childTnLst>
                                </p:cTn>
                              </p:par>
                            </p:childTnLst>
                          </p:cTn>
                        </p:par>
                        <p:par>
                          <p:cTn id="20" fill="hold">
                            <p:stCondLst>
                              <p:cond delay="1000"/>
                            </p:stCondLst>
                            <p:childTnLst>
                              <p:par>
                                <p:cTn id="21" presetID="49" presetClass="entr" presetSubtype="0" decel="10000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style.rotation</p:attrName>
                                        </p:attrNameLst>
                                      </p:cBhvr>
                                      <p:tavLst>
                                        <p:tav tm="0">
                                          <p:val>
                                            <p:fltVal val="360"/>
                                          </p:val>
                                        </p:tav>
                                        <p:tav tm="100000">
                                          <p:val>
                                            <p:fltVal val="0"/>
                                          </p:val>
                                        </p:tav>
                                      </p:tavLst>
                                    </p:anim>
                                    <p:animEffect transition="in" filter="fade">
                                      <p:cBhvr>
                                        <p:cTn id="26" dur="500"/>
                                        <p:tgtEl>
                                          <p:spTgt spid="16"/>
                                        </p:tgtEl>
                                      </p:cBhvr>
                                    </p:animEffect>
                                  </p:childTnLst>
                                </p:cTn>
                              </p:par>
                            </p:childTnLst>
                          </p:cTn>
                        </p:par>
                        <p:par>
                          <p:cTn id="27" fill="hold">
                            <p:stCondLst>
                              <p:cond delay="1500"/>
                            </p:stCondLst>
                            <p:childTnLst>
                              <p:par>
                                <p:cTn id="28" presetID="22" presetClass="entr" presetSubtype="1"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9113" y="27307"/>
            <a:ext cx="461665" cy="784830"/>
          </a:xfrm>
          <a:prstGeom prst="rect">
            <a:avLst/>
          </a:prstGeom>
          <a:noFill/>
        </p:spPr>
        <p:txBody>
          <a:bodyPr vert="eaVert" wrap="non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第一章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p:nvPr/>
        </p:nvSpPr>
        <p:spPr>
          <a:xfrm>
            <a:off x="1153551" y="85090"/>
            <a:ext cx="2335237"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研发活动范围</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153550" y="1167618"/>
            <a:ext cx="7202659" cy="338554"/>
          </a:xfrm>
          <a:prstGeom prst="rect">
            <a:avLst/>
          </a:prstGeom>
          <a:noFill/>
        </p:spPr>
        <p:txBody>
          <a:bodyPr wrap="square" rtlCol="0">
            <a:spAutoFit/>
          </a:bodyPr>
          <a:lstStyle/>
          <a:p>
            <a:pPr lvl="0"/>
            <a:r>
              <a:rPr lang="zh-CN" altLang="en-US" sz="1600" dirty="0">
                <a:solidFill>
                  <a:schemeClr val="tx1">
                    <a:lumMod val="50000"/>
                    <a:lumOff val="50000"/>
                  </a:schemeClr>
                </a:solidFill>
                <a:latin typeface="微软雅黑" pitchFamily="34" charset="-122"/>
                <a:ea typeface="微软雅黑" pitchFamily="34" charset="-122"/>
              </a:rPr>
              <a:t>加计扣除最新政策</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财税</a:t>
            </a:r>
            <a:r>
              <a:rPr lang="en-US" altLang="zh-CN" sz="1600" dirty="0">
                <a:solidFill>
                  <a:schemeClr val="tx1">
                    <a:lumMod val="50000"/>
                    <a:lumOff val="50000"/>
                  </a:schemeClr>
                </a:solidFill>
                <a:latin typeface="微软雅黑" pitchFamily="34" charset="-122"/>
                <a:ea typeface="微软雅黑" pitchFamily="34" charset="-122"/>
              </a:rPr>
              <a:t>【2015】119</a:t>
            </a:r>
            <a:r>
              <a:rPr lang="zh-CN" altLang="en-US" sz="1600" dirty="0">
                <a:solidFill>
                  <a:schemeClr val="tx1">
                    <a:lumMod val="50000"/>
                    <a:lumOff val="50000"/>
                  </a:schemeClr>
                </a:solidFill>
                <a:latin typeface="微软雅黑" pitchFamily="34" charset="-122"/>
                <a:ea typeface="微软雅黑" pitchFamily="34" charset="-122"/>
              </a:rPr>
              <a:t>号</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一、研发活动及研发费用归集范围</a:t>
            </a:r>
            <a:endParaRPr lang="en-US" altLang="zh-CN" sz="1600" dirty="0">
              <a:solidFill>
                <a:schemeClr val="tx1">
                  <a:lumMod val="50000"/>
                  <a:lumOff val="50000"/>
                </a:schemeClr>
              </a:solidFill>
              <a:latin typeface="微软雅黑" pitchFamily="34" charset="-122"/>
              <a:ea typeface="微软雅黑" pitchFamily="34" charset="-122"/>
            </a:endParaRPr>
          </a:p>
        </p:txBody>
      </p:sp>
      <p:sp>
        <p:nvSpPr>
          <p:cNvPr id="8" name="圆角矩形 7"/>
          <p:cNvSpPr/>
          <p:nvPr/>
        </p:nvSpPr>
        <p:spPr>
          <a:xfrm>
            <a:off x="838622" y="1772816"/>
            <a:ext cx="1091436" cy="436983"/>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zh-CN" altLang="en-US" b="1" dirty="0">
                <a:latin typeface="微软雅黑" panose="020B0503020204020204" pitchFamily="34" charset="-122"/>
                <a:ea typeface="微软雅黑" panose="020B0503020204020204" pitchFamily="34" charset="-122"/>
              </a:rPr>
              <a:t>调整前</a:t>
            </a:r>
          </a:p>
        </p:txBody>
      </p:sp>
      <p:sp>
        <p:nvSpPr>
          <p:cNvPr id="9" name="圆角矩形 8"/>
          <p:cNvSpPr/>
          <p:nvPr/>
        </p:nvSpPr>
        <p:spPr>
          <a:xfrm>
            <a:off x="10404372" y="1269784"/>
            <a:ext cx="1091436" cy="4369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zh-CN" altLang="en-US" b="1" dirty="0" smtClean="0">
                <a:latin typeface="微软雅黑" panose="020B0503020204020204" pitchFamily="34" charset="-122"/>
                <a:ea typeface="微软雅黑" panose="020B0503020204020204" pitchFamily="34" charset="-122"/>
              </a:rPr>
              <a:t>调整</a:t>
            </a:r>
            <a:r>
              <a:rPr lang="zh-CN" altLang="en-US" b="1" dirty="0">
                <a:latin typeface="微软雅黑" panose="020B0503020204020204" pitchFamily="34" charset="-122"/>
                <a:ea typeface="微软雅黑" panose="020B0503020204020204" pitchFamily="34" charset="-122"/>
              </a:rPr>
              <a:t>后</a:t>
            </a:r>
          </a:p>
        </p:txBody>
      </p:sp>
      <p:sp>
        <p:nvSpPr>
          <p:cNvPr id="10" name="TextBox 9"/>
          <p:cNvSpPr txBox="1"/>
          <p:nvPr/>
        </p:nvSpPr>
        <p:spPr>
          <a:xfrm>
            <a:off x="649939" y="2396088"/>
            <a:ext cx="4981105" cy="3000821"/>
          </a:xfrm>
          <a:prstGeom prst="rect">
            <a:avLst/>
          </a:prstGeom>
          <a:noFill/>
        </p:spPr>
        <p:txBody>
          <a:bodyPr wrap="square" rtlCol="0">
            <a:spAutoFit/>
          </a:bodyPr>
          <a:lstStyle/>
          <a:p>
            <a:pPr>
              <a:lnSpc>
                <a:spcPct val="150000"/>
              </a:lnSpc>
            </a:pPr>
            <a:r>
              <a:rPr lang="zh-CN" altLang="en-US" dirty="0">
                <a:latin typeface="微软雅黑" pitchFamily="34" charset="-122"/>
                <a:ea typeface="微软雅黑" pitchFamily="34" charset="-122"/>
              </a:rPr>
              <a:t>第四条</a:t>
            </a:r>
            <a:endParaRPr lang="en-US" altLang="zh-CN" dirty="0">
              <a:latin typeface="微软雅黑" pitchFamily="34" charset="-122"/>
              <a:ea typeface="微软雅黑" pitchFamily="34" charset="-122"/>
            </a:endParaRPr>
          </a:p>
          <a:p>
            <a:pPr>
              <a:lnSpc>
                <a:spcPct val="150000"/>
              </a:lnSpc>
            </a:pPr>
            <a:r>
              <a:rPr lang="zh-CN" altLang="en-US" dirty="0">
                <a:latin typeface="微软雅黑" pitchFamily="34" charset="-122"/>
                <a:ea typeface="微软雅黑" pitchFamily="34" charset="-122"/>
              </a:rPr>
              <a:t>企业从事</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国家重点支持的高新技术领域</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和国家发展改革委员会等部门公布的</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当前优先发展的高技术产业化重点领域指南（</a:t>
            </a:r>
            <a:r>
              <a:rPr lang="en-US" altLang="zh-CN" dirty="0">
                <a:latin typeface="微软雅黑" pitchFamily="34" charset="-122"/>
                <a:ea typeface="微软雅黑" pitchFamily="34" charset="-122"/>
              </a:rPr>
              <a:t>2007</a:t>
            </a:r>
            <a:r>
              <a:rPr lang="zh-CN" altLang="en-US" dirty="0">
                <a:latin typeface="微软雅黑" pitchFamily="34" charset="-122"/>
                <a:ea typeface="微软雅黑" pitchFamily="34" charset="-122"/>
              </a:rPr>
              <a:t>年度）</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规定项目的研究开发活动，其在一个纳税年度中实际发生的下列费用支出，允许在计算应纳税所得额时按照规定实行加计扣除。</a:t>
            </a:r>
          </a:p>
        </p:txBody>
      </p:sp>
      <p:sp>
        <p:nvSpPr>
          <p:cNvPr id="11" name="TextBox 10"/>
          <p:cNvSpPr txBox="1"/>
          <p:nvPr/>
        </p:nvSpPr>
        <p:spPr>
          <a:xfrm>
            <a:off x="5704116" y="1710403"/>
            <a:ext cx="6429828" cy="4893647"/>
          </a:xfrm>
          <a:prstGeom prst="rect">
            <a:avLst/>
          </a:prstGeom>
          <a:noFill/>
        </p:spPr>
        <p:txBody>
          <a:bodyPr wrap="square" rtlCol="0">
            <a:spAutoFit/>
          </a:bodyPr>
          <a:lstStyle/>
          <a:p>
            <a:pPr>
              <a:lnSpc>
                <a:spcPct val="150000"/>
              </a:lnSpc>
            </a:pPr>
            <a:r>
              <a:rPr lang="zh-CN" altLang="en-US" sz="1600" dirty="0">
                <a:latin typeface="微软雅黑" pitchFamily="34" charset="-122"/>
                <a:ea typeface="微软雅黑" pitchFamily="34" charset="-122"/>
              </a:rPr>
              <a:t>此次国务院会议决定采取</a:t>
            </a:r>
            <a:r>
              <a:rPr lang="zh-CN" altLang="en-US" sz="1600" dirty="0">
                <a:solidFill>
                  <a:srgbClr val="FF0000"/>
                </a:solidFill>
                <a:latin typeface="微软雅黑" pitchFamily="34" charset="-122"/>
                <a:ea typeface="微软雅黑" pitchFamily="34" charset="-122"/>
              </a:rPr>
              <a:t>“负面清单”</a:t>
            </a:r>
            <a:r>
              <a:rPr lang="zh-CN" altLang="en-US" sz="1600" dirty="0">
                <a:latin typeface="微软雅黑" pitchFamily="34" charset="-122"/>
                <a:ea typeface="微软雅黑" pitchFamily="34" charset="-122"/>
              </a:rPr>
              <a:t>的方式确定研发活动范围</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即除了规定</a:t>
            </a:r>
            <a:r>
              <a:rPr lang="zh-CN" altLang="en-US" sz="1600" dirty="0">
                <a:solidFill>
                  <a:srgbClr val="FF0000"/>
                </a:solidFill>
                <a:latin typeface="微软雅黑" pitchFamily="34" charset="-122"/>
                <a:ea typeface="微软雅黑" pitchFamily="34" charset="-122"/>
              </a:rPr>
              <a:t>不宜适用加计扣除的活动</a:t>
            </a:r>
            <a:r>
              <a:rPr lang="zh-CN" altLang="en-US" sz="1600" dirty="0">
                <a:latin typeface="微软雅黑" pitchFamily="34" charset="-122"/>
                <a:ea typeface="微软雅黑" pitchFamily="34" charset="-122"/>
              </a:rPr>
              <a:t>和</a:t>
            </a:r>
            <a:r>
              <a:rPr lang="zh-CN" altLang="en-US" sz="1600" dirty="0">
                <a:solidFill>
                  <a:srgbClr val="FF0000"/>
                </a:solidFill>
                <a:latin typeface="微软雅黑" pitchFamily="34" charset="-122"/>
                <a:ea typeface="微软雅黑" pitchFamily="34" charset="-122"/>
              </a:rPr>
              <a:t>行业</a:t>
            </a:r>
            <a:r>
              <a:rPr lang="zh-CN" altLang="en-US" sz="1600" dirty="0">
                <a:latin typeface="微软雅黑" pitchFamily="34" charset="-122"/>
                <a:ea typeface="微软雅黑" pitchFamily="34" charset="-122"/>
              </a:rPr>
              <a:t>外，企业发生的研发支出均可享受加计扣除优惠</a:t>
            </a:r>
            <a:r>
              <a:rPr lang="zh-CN" altLang="en-US"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pPr>
              <a:lnSpc>
                <a:spcPct val="150000"/>
              </a:lnSpc>
            </a:pPr>
            <a:r>
              <a:rPr lang="zh-CN" altLang="en-US" sz="1600" dirty="0" smtClean="0">
                <a:solidFill>
                  <a:srgbClr val="FF0000"/>
                </a:solidFill>
                <a:latin typeface="微软雅黑" pitchFamily="34" charset="-122"/>
                <a:ea typeface="微软雅黑" pitchFamily="34" charset="-122"/>
              </a:rPr>
              <a:t>下列</a:t>
            </a:r>
            <a:r>
              <a:rPr lang="zh-CN" altLang="en-US" sz="1600" dirty="0">
                <a:solidFill>
                  <a:srgbClr val="FF0000"/>
                </a:solidFill>
                <a:latin typeface="微软雅黑" pitchFamily="34" charset="-122"/>
                <a:ea typeface="微软雅黑" pitchFamily="34" charset="-122"/>
              </a:rPr>
              <a:t>活动不适用税前加计扣除政策。</a:t>
            </a:r>
          </a:p>
          <a:p>
            <a:pPr marL="171450" indent="-171450">
              <a:lnSpc>
                <a:spcPct val="150000"/>
              </a:lnSpc>
              <a:buFont typeface="Wingdings" panose="05000000000000000000" pitchFamily="2" charset="2"/>
              <a:buChar char="u"/>
            </a:pPr>
            <a:r>
              <a:rPr lang="zh-CN" altLang="en-US" sz="1600" dirty="0" smtClean="0">
                <a:latin typeface="微软雅黑" pitchFamily="34" charset="-122"/>
                <a:ea typeface="微软雅黑" pitchFamily="34" charset="-122"/>
              </a:rPr>
              <a:t>企业</a:t>
            </a:r>
            <a:r>
              <a:rPr lang="zh-CN" altLang="en-US" sz="1600" dirty="0">
                <a:latin typeface="微软雅黑" pitchFamily="34" charset="-122"/>
                <a:ea typeface="微软雅黑" pitchFamily="34" charset="-122"/>
              </a:rPr>
              <a:t>产品（服务）的常规性升级。</a:t>
            </a:r>
          </a:p>
          <a:p>
            <a:pPr marL="171450" indent="-171450">
              <a:lnSpc>
                <a:spcPct val="150000"/>
              </a:lnSpc>
              <a:buFont typeface="Wingdings" panose="05000000000000000000" pitchFamily="2" charset="2"/>
              <a:buChar char="u"/>
            </a:pPr>
            <a:r>
              <a:rPr lang="zh-CN" altLang="en-US" sz="1600" dirty="0" smtClean="0">
                <a:latin typeface="微软雅黑" pitchFamily="34" charset="-122"/>
                <a:ea typeface="微软雅黑" pitchFamily="34" charset="-122"/>
              </a:rPr>
              <a:t>对</a:t>
            </a:r>
            <a:r>
              <a:rPr lang="zh-CN" altLang="en-US" sz="1600" dirty="0">
                <a:latin typeface="微软雅黑" pitchFamily="34" charset="-122"/>
                <a:ea typeface="微软雅黑" pitchFamily="34" charset="-122"/>
              </a:rPr>
              <a:t>某项科研成果的直接应用，如直接采用公开的新工艺、材料、装置、产品、服务或知识等。</a:t>
            </a:r>
          </a:p>
          <a:p>
            <a:pPr marL="171450" indent="-171450">
              <a:lnSpc>
                <a:spcPct val="150000"/>
              </a:lnSpc>
              <a:buFont typeface="Wingdings" panose="05000000000000000000" pitchFamily="2" charset="2"/>
              <a:buChar char="u"/>
            </a:pPr>
            <a:r>
              <a:rPr lang="zh-CN" altLang="en-US" sz="1600" dirty="0" smtClean="0">
                <a:latin typeface="微软雅黑" pitchFamily="34" charset="-122"/>
                <a:ea typeface="微软雅黑" pitchFamily="34" charset="-122"/>
              </a:rPr>
              <a:t>企业</a:t>
            </a:r>
            <a:r>
              <a:rPr lang="zh-CN" altLang="en-US" sz="1600" dirty="0">
                <a:latin typeface="微软雅黑" pitchFamily="34" charset="-122"/>
                <a:ea typeface="微软雅黑" pitchFamily="34" charset="-122"/>
              </a:rPr>
              <a:t>在</a:t>
            </a:r>
            <a:r>
              <a:rPr lang="zh-CN" altLang="en-US" sz="1600" b="1" dirty="0">
                <a:solidFill>
                  <a:srgbClr val="FF0000"/>
                </a:solidFill>
                <a:latin typeface="微软雅黑" pitchFamily="34" charset="-122"/>
                <a:ea typeface="微软雅黑" pitchFamily="34" charset="-122"/>
              </a:rPr>
              <a:t>商品化后</a:t>
            </a:r>
            <a:r>
              <a:rPr lang="zh-CN" altLang="en-US" sz="1600" dirty="0">
                <a:latin typeface="微软雅黑" pitchFamily="34" charset="-122"/>
                <a:ea typeface="微软雅黑" pitchFamily="34" charset="-122"/>
              </a:rPr>
              <a:t>为顾客提供的技术支持活动。</a:t>
            </a:r>
          </a:p>
          <a:p>
            <a:pPr marL="171450" indent="-171450">
              <a:lnSpc>
                <a:spcPct val="150000"/>
              </a:lnSpc>
              <a:buFont typeface="Wingdings" panose="05000000000000000000" pitchFamily="2" charset="2"/>
              <a:buChar char="u"/>
            </a:pPr>
            <a:r>
              <a:rPr lang="zh-CN" altLang="en-US" sz="1600" dirty="0" smtClean="0">
                <a:latin typeface="微软雅黑" pitchFamily="34" charset="-122"/>
                <a:ea typeface="微软雅黑" pitchFamily="34" charset="-122"/>
              </a:rPr>
              <a:t>对</a:t>
            </a:r>
            <a:r>
              <a:rPr lang="zh-CN" altLang="en-US" sz="1600" dirty="0">
                <a:latin typeface="微软雅黑" pitchFamily="34" charset="-122"/>
                <a:ea typeface="微软雅黑" pitchFamily="34" charset="-122"/>
              </a:rPr>
              <a:t>现存产品、服务、技术、材料或工艺流程进行的重复或简单改变。</a:t>
            </a:r>
          </a:p>
          <a:p>
            <a:pPr marL="171450" indent="-171450">
              <a:lnSpc>
                <a:spcPct val="150000"/>
              </a:lnSpc>
              <a:buFont typeface="Wingdings" panose="05000000000000000000" pitchFamily="2" charset="2"/>
              <a:buChar char="u"/>
            </a:pPr>
            <a:r>
              <a:rPr lang="zh-CN" altLang="en-US" sz="1600" b="1" dirty="0" smtClean="0">
                <a:solidFill>
                  <a:srgbClr val="FF0000"/>
                </a:solidFill>
                <a:latin typeface="微软雅黑" pitchFamily="34" charset="-122"/>
                <a:ea typeface="微软雅黑" pitchFamily="34" charset="-122"/>
              </a:rPr>
              <a:t>市场调查</a:t>
            </a:r>
            <a:r>
              <a:rPr lang="zh-CN" altLang="en-US" sz="1600" dirty="0">
                <a:latin typeface="微软雅黑" pitchFamily="34" charset="-122"/>
                <a:ea typeface="微软雅黑" pitchFamily="34" charset="-122"/>
              </a:rPr>
              <a:t>研究、效率调查或管理研究。</a:t>
            </a:r>
          </a:p>
          <a:p>
            <a:pPr marL="171450" indent="-171450">
              <a:lnSpc>
                <a:spcPct val="150000"/>
              </a:lnSpc>
              <a:buFont typeface="Wingdings" panose="05000000000000000000" pitchFamily="2" charset="2"/>
              <a:buChar char="u"/>
            </a:pPr>
            <a:r>
              <a:rPr lang="zh-CN" altLang="en-US" sz="1600" dirty="0" smtClean="0">
                <a:latin typeface="微软雅黑" pitchFamily="34" charset="-122"/>
                <a:ea typeface="微软雅黑" pitchFamily="34" charset="-122"/>
              </a:rPr>
              <a:t>作为</a:t>
            </a:r>
            <a:r>
              <a:rPr lang="zh-CN" altLang="en-US" sz="1600" dirty="0">
                <a:latin typeface="微软雅黑" pitchFamily="34" charset="-122"/>
                <a:ea typeface="微软雅黑" pitchFamily="34" charset="-122"/>
              </a:rPr>
              <a:t>工业（服务）流程环节或常规的质量控制、测试分析、维修维护。</a:t>
            </a:r>
          </a:p>
          <a:p>
            <a:pPr marL="171450" indent="-171450">
              <a:lnSpc>
                <a:spcPct val="150000"/>
              </a:lnSpc>
              <a:buFont typeface="Wingdings" panose="05000000000000000000" pitchFamily="2" charset="2"/>
              <a:buChar char="u"/>
            </a:pPr>
            <a:r>
              <a:rPr lang="zh-CN" altLang="en-US" sz="1600" dirty="0" smtClean="0">
                <a:latin typeface="微软雅黑" pitchFamily="34" charset="-122"/>
                <a:ea typeface="微软雅黑" pitchFamily="34" charset="-122"/>
              </a:rPr>
              <a:t>社会科学</a:t>
            </a:r>
            <a:r>
              <a:rPr lang="zh-CN" altLang="en-US" sz="1600" dirty="0">
                <a:latin typeface="微软雅黑" pitchFamily="34" charset="-122"/>
                <a:ea typeface="微软雅黑" pitchFamily="34" charset="-122"/>
              </a:rPr>
              <a:t>、艺术或人文学方面的研究。</a:t>
            </a:r>
          </a:p>
        </p:txBody>
      </p:sp>
      <p:cxnSp>
        <p:nvCxnSpPr>
          <p:cNvPr id="12" name="直接连接符 11"/>
          <p:cNvCxnSpPr/>
          <p:nvPr/>
        </p:nvCxnSpPr>
        <p:spPr>
          <a:xfrm>
            <a:off x="5645272" y="1791040"/>
            <a:ext cx="0" cy="4804587"/>
          </a:xfrm>
          <a:prstGeom prst="line">
            <a:avLst/>
          </a:prstGeom>
          <a:ln>
            <a:solidFill>
              <a:schemeClr val="accent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7520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360"/>
                                          </p:val>
                                        </p:tav>
                                        <p:tav tm="100000">
                                          <p:val>
                                            <p:fltVal val="0"/>
                                          </p:val>
                                        </p:tav>
                                      </p:tavLst>
                                    </p:anim>
                                    <p:animEffect transition="in" filter="fade">
                                      <p:cBhvr>
                                        <p:cTn id="15" dur="500"/>
                                        <p:tgtEl>
                                          <p:spTgt spid="8"/>
                                        </p:tgtEl>
                                      </p:cBhvr>
                                    </p:animEffect>
                                  </p:childTnLst>
                                </p:cTn>
                              </p:par>
                              <p:par>
                                <p:cTn id="16" presetID="12" presetClass="entr" presetSubtype="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ppt_x</p:attrName>
                                        </p:attrNameLst>
                                      </p:cBhvr>
                                      <p:tavLst>
                                        <p:tav tm="0">
                                          <p:val>
                                            <p:strVal val="#ppt_x+#ppt_w*1.125000"/>
                                          </p:val>
                                        </p:tav>
                                        <p:tav tm="100000">
                                          <p:val>
                                            <p:strVal val="#ppt_x"/>
                                          </p:val>
                                        </p:tav>
                                      </p:tavLst>
                                    </p:anim>
                                    <p:animEffect transition="in" filter="wipe(left)">
                                      <p:cBhvr>
                                        <p:cTn id="19" dur="500"/>
                                        <p:tgtEl>
                                          <p:spTgt spid="11"/>
                                        </p:tgtEl>
                                      </p:cBhvr>
                                    </p:animEffect>
                                  </p:childTnLst>
                                </p:cTn>
                              </p:par>
                            </p:childTnLst>
                          </p:cTn>
                        </p:par>
                        <p:par>
                          <p:cTn id="20" fill="hold">
                            <p:stCondLst>
                              <p:cond delay="1000"/>
                            </p:stCondLst>
                            <p:childTnLst>
                              <p:par>
                                <p:cTn id="21" presetID="49" presetClass="entr" presetSubtype="0" decel="10000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style.rotation</p:attrName>
                                        </p:attrNameLst>
                                      </p:cBhvr>
                                      <p:tavLst>
                                        <p:tav tm="0">
                                          <p:val>
                                            <p:fltVal val="360"/>
                                          </p:val>
                                        </p:tav>
                                        <p:tav tm="100000">
                                          <p:val>
                                            <p:fltVal val="0"/>
                                          </p:val>
                                        </p:tav>
                                      </p:tavLst>
                                    </p:anim>
                                    <p:animEffect transition="in" filter="fade">
                                      <p:cBhvr>
                                        <p:cTn id="26" dur="500"/>
                                        <p:tgtEl>
                                          <p:spTgt spid="9"/>
                                        </p:tgtEl>
                                      </p:cBhvr>
                                    </p:animEffect>
                                  </p:childTnLst>
                                </p:cTn>
                              </p:par>
                            </p:childTnLst>
                          </p:cTn>
                        </p:par>
                        <p:par>
                          <p:cTn id="27" fill="hold">
                            <p:stCondLst>
                              <p:cond delay="1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3"/>
  <p:tag name="KSO_WM_UNIT_TYPE" val="d"/>
  <p:tag name="KSO_WM_UNIT_INDEX" val="1"/>
  <p:tag name="KSO_WM_UNIT_ID" val="374*d*1"/>
  <p:tag name="KSO_WM_UNIT_CLEAR" val="0"/>
  <p:tag name="KSO_WM_UNIT_LAYERLEVEL" val="1"/>
  <p:tag name="KSO_WM_UNIT_VALUE" val="1331*2538"/>
  <p:tag name="KSO_WM_UNIT_HIGHLIGHT" val="0"/>
  <p:tag name="KSO_WM_UNIT_COMPATIBLE" val="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4"/>
  <p:tag name="KSO_WM_TEMPLATE_CATEGORY" val="custom"/>
  <p:tag name="KSO_WM_TEMPLATE_INDEX" val="13"/>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9"/>
  <p:tag name="KSO_WM_TEMPLATE_CATEGORY" val="custom"/>
  <p:tag name="KSO_WM_TEMPLATE_INDEX" val="13"/>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375*i*2"/>
  <p:tag name="KSO_WM_TEMPLATE_CATEGORY" val="custom"/>
  <p:tag name="KSO_WM_TEMPLATE_INDEX" val="13"/>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375*i*1"/>
  <p:tag name="KSO_WM_TEMPLATE_CATEGORY" val="custom"/>
  <p:tag name="KSO_WM_TEMPLATE_INDEX" val="13"/>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12"/>
  <p:tag name="KSO_WM_TEMPLATE_CATEGORY" val="custom"/>
  <p:tag name="KSO_WM_TEMPLATE_INDEX" val="13"/>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13"/>
  <p:tag name="KSO_WM_TEMPLATE_CATEGORY" val="custom"/>
  <p:tag name="KSO_WM_TEMPLATE_INDEX" val="13"/>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7"/>
  <p:tag name="KSO_WM_TEMPLATE_CATEGORY" val="custom"/>
  <p:tag name="KSO_WM_TEMPLATE_INDEX" val="13"/>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8"/>
  <p:tag name="KSO_WM_TEMPLATE_CATEGORY" val="custom"/>
  <p:tag name="KSO_WM_TEMPLATE_INDEX" val="1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4"/>
  <p:tag name="KSO_WM_TEMPLATE_CATEGORY" val="custom"/>
  <p:tag name="KSO_WM_TEMPLATE_INDEX" val="13"/>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9"/>
  <p:tag name="KSO_WM_TEMPLATE_CATEGORY" val="custom"/>
  <p:tag name="KSO_WM_TEMPLATE_INDEX" val="13"/>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375*i*3"/>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375*i*1"/>
  <p:tag name="KSO_WM_TEMPLATE_CATEGORY" val="custom"/>
  <p:tag name="KSO_WM_TEMPLATE_INDEX" val="13"/>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12"/>
  <p:tag name="KSO_WM_TEMPLATE_CATEGORY" val="custom"/>
  <p:tag name="KSO_WM_TEMPLATE_INDEX" val="13"/>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13"/>
  <p:tag name="KSO_WM_TEMPLATE_CATEGORY" val="custom"/>
  <p:tag name="KSO_WM_TEMPLATE_INDEX" val="13"/>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7"/>
  <p:tag name="KSO_WM_TEMPLATE_CATEGORY" val="custom"/>
  <p:tag name="KSO_WM_TEMPLATE_INDEX" val="13"/>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45*i*8"/>
  <p:tag name="KSO_WM_TEMPLATE_CATEGORY" val="custom"/>
  <p:tag name="KSO_WM_TEMPLATE_INDEX" val="13"/>
</p:tagLst>
</file>

<file path=ppt/theme/theme1.xml><?xml version="1.0" encoding="utf-8"?>
<a:theme xmlns:a="http://schemas.openxmlformats.org/drawingml/2006/main" name="Office Theme">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13">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775</TotalTime>
  <Words>5601</Words>
  <Application>Microsoft Office PowerPoint</Application>
  <PresentationFormat>自定义</PresentationFormat>
  <Paragraphs>315</Paragraphs>
  <Slides>29</Slides>
  <Notes>2</Notes>
  <HiddenSlides>0</HiddenSlides>
  <MMClips>0</MMClips>
  <ScaleCrop>false</ScaleCrop>
  <HeadingPairs>
    <vt:vector size="4" baseType="variant">
      <vt:variant>
        <vt:lpstr>主题</vt:lpstr>
      </vt:variant>
      <vt:variant>
        <vt:i4>2</vt:i4>
      </vt:variant>
      <vt:variant>
        <vt:lpstr>幻灯片标题</vt:lpstr>
      </vt:variant>
      <vt:variant>
        <vt:i4>29</vt:i4>
      </vt:variant>
    </vt:vector>
  </HeadingPairs>
  <TitlesOfParts>
    <vt:vector size="31" baseType="lpstr">
      <vt:lpstr>Office Theme</vt: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dc:title>
  <dc:creator>SimpleSmart</dc:creator>
  <cp:lastModifiedBy>Administrator</cp:lastModifiedBy>
  <cp:revision>882</cp:revision>
  <dcterms:created xsi:type="dcterms:W3CDTF">2014-10-22T04:24:00Z</dcterms:created>
  <dcterms:modified xsi:type="dcterms:W3CDTF">2018-04-16T02:01:34Z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2052-10.1.0.6028</vt:lpwstr>
  </property>
</Properties>
</file>