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3"/>
    <p:sldId id="317" r:id="rId4"/>
    <p:sldId id="257" r:id="rId5"/>
    <p:sldId id="258" r:id="rId6"/>
    <p:sldId id="320" r:id="rId7"/>
    <p:sldId id="260" r:id="rId8"/>
    <p:sldId id="318" r:id="rId9"/>
    <p:sldId id="272" r:id="rId10"/>
    <p:sldId id="278" r:id="rId11"/>
    <p:sldId id="279" r:id="rId12"/>
    <p:sldId id="280" r:id="rId13"/>
    <p:sldId id="285" r:id="rId14"/>
    <p:sldId id="286" r:id="rId15"/>
    <p:sldId id="291" r:id="rId16"/>
    <p:sldId id="292" r:id="rId17"/>
    <p:sldId id="293" r:id="rId18"/>
    <p:sldId id="296" r:id="rId19"/>
    <p:sldId id="297" r:id="rId20"/>
    <p:sldId id="298" r:id="rId21"/>
    <p:sldId id="302" r:id="rId22"/>
    <p:sldId id="303" r:id="rId23"/>
    <p:sldId id="306" r:id="rId24"/>
    <p:sldId id="307" r:id="rId25"/>
    <p:sldId id="308" r:id="rId26"/>
    <p:sldId id="309" r:id="rId27"/>
    <p:sldId id="310" r:id="rId29"/>
    <p:sldId id="313" r:id="rId30"/>
    <p:sldId id="314" r:id="rId31"/>
    <p:sldId id="316"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E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710" autoAdjust="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9C3AFE-7166-43FC-B241-B9B4BDC7B33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93E273-BC8A-425A-9EA0-3D979883920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任意多边形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lstStyle>
          <a:p>
            <a:fld id="{530820CF-B880-4189-942D-D702A7CBA730}" type="datetimeFigureOut">
              <a:rPr lang="zh-CN" altLang="en-US" smtClean="0"/>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fld>
            <a:endParaRPr lang="zh-CN" altLang="en-US"/>
          </a:p>
        </p:txBody>
      </p:sp>
    </p:spTree>
  </p:cSld>
  <p:clrMapOvr>
    <a:masterClrMapping/>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标题 6"/>
          <p:cNvSpPr>
            <a:spLocks noGrp="1"/>
          </p:cNvSpPr>
          <p:nvPr>
            <p:ph type="title"/>
          </p:nvPr>
        </p:nvSpPr>
        <p:spPr/>
        <p:txBody>
          <a:bodyPr rtlCol="0"/>
          <a:lstStyle/>
          <a:p>
            <a:r>
              <a:rPr kumimoji="0" lang="zh-CN" altLang="en-US" smtClean="0"/>
              <a:t>单击此处编辑母版标题样式</a:t>
            </a:r>
            <a:endParaRPr kumimoji="0" lang="en-US"/>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标题 7"/>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6" name="标题 5"/>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lstStyle>
          <a:p>
            <a:fld id="{0C913308-F349-4B6D-A68A-DD1791B4A57B}" type="slidenum">
              <a:rPr lang="zh-CN" altLang="en-US" smtClean="0"/>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zh-CN" altLang="en-US" smtClean="0"/>
              <a:t>单击此处编辑母版标题样式</a:t>
            </a:r>
            <a:endParaRPr kumimoji="0" lang="en-US"/>
          </a:p>
        </p:txBody>
      </p:sp>
      <p:sp>
        <p:nvSpPr>
          <p:cNvPr id="8" name="任意多边形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任意多边形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任意多边形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530820CF-B880-4189-942D-D702A7CBA730}" type="datetimeFigureOut">
              <a:rPr lang="zh-CN" altLang="en-US" smtClean="0"/>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dirty="0" smtClean="0"/>
              <a:t>2018</a:t>
            </a:r>
            <a:r>
              <a:rPr lang="zh-CN" altLang="en-US" dirty="0" smtClean="0"/>
              <a:t>年转型升级创新发展政策宣讲会</a:t>
            </a:r>
            <a:endParaRPr lang="zh-CN" altLang="en-US" dirty="0"/>
          </a:p>
        </p:txBody>
      </p:sp>
      <p:sp>
        <p:nvSpPr>
          <p:cNvPr id="3" name="副标题 2"/>
          <p:cNvSpPr>
            <a:spLocks noGrp="1"/>
          </p:cNvSpPr>
          <p:nvPr>
            <p:ph type="subTitle" idx="1"/>
          </p:nvPr>
        </p:nvSpPr>
        <p:spPr/>
        <p:txBody>
          <a:bodyPr/>
          <a:lstStyle/>
          <a:p>
            <a:r>
              <a:rPr lang="zh-CN" altLang="en-US" dirty="0" smtClean="0"/>
              <a:t>转型办</a:t>
            </a:r>
            <a:endParaRPr lang="zh-CN" altLang="en-US" dirty="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1214422"/>
            <a:ext cx="8643998" cy="1143007"/>
          </a:xfrm>
        </p:spPr>
        <p:txBody>
          <a:bodyPr>
            <a:normAutofit/>
          </a:bodyPr>
          <a:lstStyle/>
          <a:p>
            <a:pPr>
              <a:buNone/>
            </a:pPr>
            <a:r>
              <a:rPr lang="zh-CN" altLang="en-US" sz="2000" b="1" dirty="0" smtClean="0"/>
              <a:t>申报条件：</a:t>
            </a:r>
            <a:endParaRPr lang="en-US" altLang="zh-CN" sz="2000" b="1" dirty="0" smtClean="0"/>
          </a:p>
          <a:p>
            <a:pPr marL="0" indent="0">
              <a:spcBef>
                <a:spcPts val="0"/>
              </a:spcBef>
              <a:buNone/>
            </a:pPr>
            <a:r>
              <a:rPr lang="zh-CN" altLang="en-US" sz="2000" dirty="0" smtClean="0"/>
              <a:t>经认定入库的机器人及智能制造企业被认定为首台（套）重大装备及关键零部件项目</a:t>
            </a:r>
            <a:endParaRPr lang="zh-CN" altLang="en-US" sz="2000" dirty="0"/>
          </a:p>
        </p:txBody>
      </p:sp>
      <p:sp>
        <p:nvSpPr>
          <p:cNvPr id="2" name="标题 1"/>
          <p:cNvSpPr>
            <a:spLocks noGrp="1"/>
          </p:cNvSpPr>
          <p:nvPr>
            <p:ph type="title"/>
          </p:nvPr>
        </p:nvSpPr>
        <p:spPr>
          <a:xfrm>
            <a:off x="457200" y="142852"/>
            <a:ext cx="8229600" cy="857256"/>
          </a:xfrm>
        </p:spPr>
        <p:txBody>
          <a:bodyPr>
            <a:normAutofit/>
          </a:bodyPr>
          <a:lstStyle/>
          <a:p>
            <a:r>
              <a:rPr lang="zh-CN" altLang="en-US" sz="2700" dirty="0" smtClean="0"/>
              <a:t>六、首台（套）装备产品认定项目</a:t>
            </a:r>
            <a:endParaRPr lang="zh-CN" altLang="en-US" sz="2700" dirty="0"/>
          </a:p>
        </p:txBody>
      </p:sp>
      <p:sp>
        <p:nvSpPr>
          <p:cNvPr id="5" name="内容占位符 2"/>
          <p:cNvSpPr txBox="1"/>
          <p:nvPr/>
        </p:nvSpPr>
        <p:spPr>
          <a:xfrm>
            <a:off x="214282" y="2714620"/>
            <a:ext cx="8643998" cy="2857520"/>
          </a:xfrm>
          <a:prstGeom prst="rect">
            <a:avLst/>
          </a:prstGeom>
        </p:spPr>
        <p:txBody>
          <a:bodyPr vert="horz" lIns="91440" tIns="45720" rIns="91440" bIns="45720" rtlCol="0">
            <a:normAutofit/>
          </a:bodyPr>
          <a:lstStyle/>
          <a:p>
            <a:pPr lvl="0"/>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t>对认定为</a:t>
            </a:r>
            <a:r>
              <a:rPr lang="zh-CN" altLang="en-US" sz="2000" dirty="0" smtClean="0">
                <a:solidFill>
                  <a:srgbClr val="FF0000"/>
                </a:solidFill>
              </a:rPr>
              <a:t>国家</a:t>
            </a:r>
            <a:r>
              <a:rPr lang="zh-CN" altLang="en-US" sz="2000" dirty="0" smtClean="0"/>
              <a:t>首台（套）装备产品的本市机器人及智能制造企业，</a:t>
            </a:r>
            <a:r>
              <a:rPr lang="zh-CN" altLang="en-US" sz="2000" b="1" u="sng" dirty="0" smtClean="0">
                <a:solidFill>
                  <a:srgbClr val="FF0000"/>
                </a:solidFill>
              </a:rPr>
              <a:t>给予</a:t>
            </a:r>
            <a:r>
              <a:rPr lang="en-US" sz="2000" b="1" u="sng" dirty="0" smtClean="0">
                <a:solidFill>
                  <a:srgbClr val="FF0000"/>
                </a:solidFill>
              </a:rPr>
              <a:t>100</a:t>
            </a:r>
            <a:r>
              <a:rPr lang="zh-CN" altLang="en-US" sz="2000" b="1" u="sng" dirty="0" smtClean="0">
                <a:solidFill>
                  <a:srgbClr val="FF0000"/>
                </a:solidFill>
              </a:rPr>
              <a:t>万元一次性奖励</a:t>
            </a:r>
            <a:r>
              <a:rPr lang="zh-CN" altLang="en-US" sz="2000" dirty="0" smtClean="0"/>
              <a:t>；对认定为</a:t>
            </a:r>
            <a:r>
              <a:rPr lang="zh-CN" altLang="en-US" sz="2000" dirty="0" smtClean="0">
                <a:solidFill>
                  <a:srgbClr val="041EBC"/>
                </a:solidFill>
              </a:rPr>
              <a:t>省内</a:t>
            </a:r>
            <a:r>
              <a:rPr lang="zh-CN" altLang="en-US" sz="2000" dirty="0" smtClean="0"/>
              <a:t>首台（套）装备产品的本市机器人及智能制造企业，</a:t>
            </a:r>
            <a:r>
              <a:rPr lang="zh-CN" altLang="en-US" sz="2000" b="1" u="sng" dirty="0" smtClean="0">
                <a:solidFill>
                  <a:srgbClr val="041EBC"/>
                </a:solidFill>
              </a:rPr>
              <a:t>给予</a:t>
            </a:r>
            <a:r>
              <a:rPr lang="en-US" sz="2000" b="1" u="sng" dirty="0" smtClean="0">
                <a:solidFill>
                  <a:srgbClr val="041EBC"/>
                </a:solidFill>
              </a:rPr>
              <a:t>50</a:t>
            </a:r>
            <a:r>
              <a:rPr lang="zh-CN" altLang="en-US" sz="2000" b="1" u="sng" dirty="0" smtClean="0">
                <a:solidFill>
                  <a:srgbClr val="041EBC"/>
                </a:solidFill>
              </a:rPr>
              <a:t>万元一次性奖励</a:t>
            </a:r>
            <a:r>
              <a:rPr lang="zh-CN" altLang="en-US" sz="2000" dirty="0" smtClean="0"/>
              <a:t>；</a:t>
            </a:r>
            <a:endParaRPr lang="zh-CN" altLang="en-US" sz="2000" dirty="0" smtClean="0"/>
          </a:p>
          <a:p>
            <a:pPr lvl="0"/>
            <a:endParaRPr lang="zh-CN" altLang="en-US" sz="2000" dirty="0" smtClean="0"/>
          </a:p>
          <a:p>
            <a:pPr lvl="0"/>
            <a:r>
              <a:rPr lang="zh-CN" altLang="en-US" sz="2000" dirty="0" smtClean="0"/>
              <a:t>对</a:t>
            </a:r>
            <a:r>
              <a:rPr lang="zh-CN" altLang="en-US" sz="2000" dirty="0" smtClean="0">
                <a:solidFill>
                  <a:srgbClr val="FF0000"/>
                </a:solidFill>
              </a:rPr>
              <a:t>使用</a:t>
            </a:r>
            <a:r>
              <a:rPr lang="zh-CN" altLang="en-US" sz="2000" dirty="0" smtClean="0"/>
              <a:t>本市机器人及智能制造企业生产并经认定的国家、省首台（套）装备产品的企业，经认定，</a:t>
            </a:r>
            <a:r>
              <a:rPr lang="zh-CN" altLang="en-US" sz="2000" b="1" u="sng" dirty="0" smtClean="0">
                <a:solidFill>
                  <a:srgbClr val="FF0000"/>
                </a:solidFill>
              </a:rPr>
              <a:t>按所购设备额的</a:t>
            </a:r>
            <a:r>
              <a:rPr lang="en-US" altLang="en-US" sz="2000" b="1" u="sng" dirty="0" smtClean="0">
                <a:solidFill>
                  <a:srgbClr val="FF0000"/>
                </a:solidFill>
              </a:rPr>
              <a:t>15%</a:t>
            </a:r>
            <a:r>
              <a:rPr lang="zh-CN" altLang="en-US" sz="2000" b="1" u="sng" dirty="0" smtClean="0">
                <a:solidFill>
                  <a:srgbClr val="FF0000"/>
                </a:solidFill>
              </a:rPr>
              <a:t>给予一次性奖励</a:t>
            </a:r>
            <a:r>
              <a:rPr lang="zh-CN" altLang="en-US" sz="2000" dirty="0" smtClean="0">
                <a:solidFill>
                  <a:srgbClr val="FF0000"/>
                </a:solidFill>
              </a:rPr>
              <a:t>。</a:t>
            </a:r>
            <a:r>
              <a:rPr lang="zh-CN" altLang="en-US" sz="2000" b="1" u="sng" dirty="0" smtClean="0">
                <a:solidFill>
                  <a:srgbClr val="FF0000"/>
                </a:solidFill>
              </a:rPr>
              <a:t>最高奖励</a:t>
            </a:r>
            <a:r>
              <a:rPr lang="en-US" altLang="en-US" sz="2000" b="1" u="sng" dirty="0" smtClean="0">
                <a:solidFill>
                  <a:srgbClr val="FF0000"/>
                </a:solidFill>
              </a:rPr>
              <a:t>1500</a:t>
            </a:r>
            <a:r>
              <a:rPr lang="zh-CN" altLang="en-US" sz="2000" b="1" u="sng" dirty="0" smtClean="0">
                <a:solidFill>
                  <a:srgbClr val="FF0000"/>
                </a:solidFill>
              </a:rPr>
              <a:t>万元</a:t>
            </a:r>
            <a:r>
              <a:rPr lang="zh-CN" altLang="en-US" sz="2000" dirty="0" smtClean="0">
                <a:solidFill>
                  <a:srgbClr val="FF0000"/>
                </a:solidFill>
              </a:rPr>
              <a:t>。</a:t>
            </a:r>
            <a:endParaRPr lang="zh-CN" altLang="en-US" sz="2000" dirty="0" smtClean="0">
              <a:solidFill>
                <a:srgbClr val="FF0000"/>
              </a:solidFill>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1571612"/>
            <a:ext cx="8643998" cy="785817"/>
          </a:xfrm>
        </p:spPr>
        <p:txBody>
          <a:bodyPr>
            <a:normAutofit/>
          </a:bodyPr>
          <a:lstStyle/>
          <a:p>
            <a:pPr>
              <a:buNone/>
            </a:pPr>
            <a:r>
              <a:rPr lang="zh-CN" altLang="en-US" sz="2000" b="1" dirty="0" smtClean="0"/>
              <a:t>申报条件：</a:t>
            </a:r>
            <a:endParaRPr lang="en-US" altLang="zh-CN" sz="2000" b="1" dirty="0" smtClean="0"/>
          </a:p>
          <a:p>
            <a:pPr marL="0" indent="0">
              <a:spcBef>
                <a:spcPts val="0"/>
              </a:spcBef>
              <a:buNone/>
            </a:pPr>
            <a:r>
              <a:rPr lang="zh-CN" altLang="en-US" sz="2000" dirty="0" smtClean="0"/>
              <a:t>经认定转投机器人及智能制造产业领域的企业</a:t>
            </a:r>
            <a:endParaRPr lang="zh-CN" altLang="en-US" sz="2000" dirty="0"/>
          </a:p>
        </p:txBody>
      </p:sp>
      <p:sp>
        <p:nvSpPr>
          <p:cNvPr id="2" name="标题 1"/>
          <p:cNvSpPr>
            <a:spLocks noGrp="1"/>
          </p:cNvSpPr>
          <p:nvPr>
            <p:ph type="title"/>
          </p:nvPr>
        </p:nvSpPr>
        <p:spPr>
          <a:xfrm>
            <a:off x="285720" y="142852"/>
            <a:ext cx="8572560" cy="857256"/>
          </a:xfrm>
        </p:spPr>
        <p:txBody>
          <a:bodyPr>
            <a:normAutofit/>
          </a:bodyPr>
          <a:lstStyle/>
          <a:p>
            <a:r>
              <a:rPr lang="zh-CN" altLang="en-US" sz="2700" dirty="0" smtClean="0"/>
              <a:t>七、机器人及智能制造产业领域转投项目</a:t>
            </a:r>
            <a:endParaRPr lang="zh-CN" altLang="en-US" sz="2700" dirty="0"/>
          </a:p>
        </p:txBody>
      </p:sp>
      <p:sp>
        <p:nvSpPr>
          <p:cNvPr id="4" name="内容占位符 2"/>
          <p:cNvSpPr txBox="1"/>
          <p:nvPr/>
        </p:nvSpPr>
        <p:spPr>
          <a:xfrm>
            <a:off x="214282" y="4429132"/>
            <a:ext cx="8643998" cy="685792"/>
          </a:xfrm>
          <a:prstGeom prst="rect">
            <a:avLst/>
          </a:prstGeom>
        </p:spPr>
        <p:txBody>
          <a:bodyPr vert="horz" lIns="91440" tIns="45720" rIns="91440" bIns="45720" rtlCol="0">
            <a:normAutofit/>
          </a:bodyPr>
          <a:lstStyle/>
          <a:p>
            <a:pPr marL="342900" lvl="0" indent="-342900">
              <a:spcBef>
                <a:spcPct val="20000"/>
              </a:spcBef>
            </a:pP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申报期限：</a:t>
            </a:r>
            <a:r>
              <a:rPr lang="zh-CN" altLang="en-US" sz="2000" dirty="0" smtClean="0"/>
              <a:t> </a:t>
            </a:r>
            <a:r>
              <a:rPr lang="en-US" altLang="zh-CN" sz="2000" dirty="0" smtClean="0"/>
              <a:t>2017</a:t>
            </a:r>
            <a:r>
              <a:rPr lang="zh-CN" altLang="en-US" sz="2000" dirty="0" smtClean="0"/>
              <a:t>年</a:t>
            </a:r>
            <a:r>
              <a:rPr lang="en-US" altLang="zh-CN" sz="2000" dirty="0" smtClean="0"/>
              <a:t>1</a:t>
            </a:r>
            <a:r>
              <a:rPr lang="zh-CN" altLang="en-US" sz="2000" dirty="0" smtClean="0"/>
              <a:t>月</a:t>
            </a:r>
            <a:r>
              <a:rPr lang="en-US" altLang="zh-CN" sz="2000" dirty="0" smtClean="0"/>
              <a:t>1</a:t>
            </a:r>
            <a:r>
              <a:rPr lang="zh-CN" altLang="en-US" sz="2000" dirty="0" smtClean="0"/>
              <a:t>日至</a:t>
            </a:r>
            <a:r>
              <a:rPr lang="en-US" altLang="zh-CN" sz="2000" dirty="0" smtClean="0"/>
              <a:t>2017</a:t>
            </a:r>
            <a:r>
              <a:rPr lang="zh-CN" altLang="en-US" sz="2000" dirty="0" smtClean="0"/>
              <a:t>年</a:t>
            </a:r>
            <a:r>
              <a:rPr lang="en-US" altLang="zh-CN" sz="2000" dirty="0" smtClean="0"/>
              <a:t>12</a:t>
            </a:r>
            <a:r>
              <a:rPr lang="zh-CN" altLang="en-US" sz="2000" dirty="0" smtClean="0"/>
              <a:t>月</a:t>
            </a:r>
            <a:r>
              <a:rPr lang="en-US" altLang="zh-CN" sz="2000" dirty="0" smtClean="0"/>
              <a:t>31</a:t>
            </a:r>
            <a:r>
              <a:rPr lang="zh-CN" altLang="en-US" sz="2000" dirty="0" smtClean="0"/>
              <a:t>日，期限为一年</a:t>
            </a: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内容占位符 2"/>
          <p:cNvSpPr txBox="1"/>
          <p:nvPr/>
        </p:nvSpPr>
        <p:spPr>
          <a:xfrm>
            <a:off x="214282" y="2786058"/>
            <a:ext cx="8643998" cy="1357322"/>
          </a:xfrm>
          <a:prstGeom prst="rect">
            <a:avLst/>
          </a:prstGeom>
        </p:spPr>
        <p:txBody>
          <a:bodyPr vert="horz" lIns="91440" tIns="45720" rIns="91440" bIns="45720" rtlCol="0">
            <a:normAutofit/>
          </a:bodyPr>
          <a:lstStyle/>
          <a:p>
            <a:pPr marL="342900" lvl="0" indent="-342900">
              <a:spcBef>
                <a:spcPct val="20000"/>
              </a:spcBef>
            </a:pPr>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t>经认定，对实施转投项目的企业</a:t>
            </a:r>
            <a:r>
              <a:rPr lang="zh-CN" altLang="en-US" sz="2000" u="sng" dirty="0" smtClean="0">
                <a:solidFill>
                  <a:srgbClr val="FF0000"/>
                </a:solidFill>
              </a:rPr>
              <a:t>按转投项目研发与设备</a:t>
            </a:r>
            <a:r>
              <a:rPr lang="zh-CN" altLang="en-US" sz="2000" b="1" u="sng" dirty="0" smtClean="0">
                <a:solidFill>
                  <a:srgbClr val="FF0000"/>
                </a:solidFill>
              </a:rPr>
              <a:t>投资总额的</a:t>
            </a:r>
            <a:r>
              <a:rPr lang="en-US" sz="2000" b="1" u="sng" dirty="0" smtClean="0">
                <a:solidFill>
                  <a:srgbClr val="FF0000"/>
                </a:solidFill>
              </a:rPr>
              <a:t>10%</a:t>
            </a:r>
            <a:r>
              <a:rPr lang="zh-CN" altLang="en-US" sz="2000" b="1" u="sng" dirty="0" smtClean="0">
                <a:solidFill>
                  <a:srgbClr val="FF0000"/>
                </a:solidFill>
              </a:rPr>
              <a:t>给予一次性补助，单个项目最高补助</a:t>
            </a:r>
            <a:r>
              <a:rPr lang="en-US" sz="2000" b="1" u="sng" dirty="0" smtClean="0">
                <a:solidFill>
                  <a:srgbClr val="FF0000"/>
                </a:solidFill>
              </a:rPr>
              <a:t>1000</a:t>
            </a:r>
            <a:r>
              <a:rPr lang="zh-CN" altLang="en-US" sz="2000" b="1" u="sng" dirty="0" smtClean="0">
                <a:solidFill>
                  <a:srgbClr val="FF0000"/>
                </a:solidFill>
              </a:rPr>
              <a:t>万元</a:t>
            </a:r>
            <a:r>
              <a:rPr lang="zh-CN" altLang="en-US" sz="2000" dirty="0" smtClean="0">
                <a:solidFill>
                  <a:srgbClr val="FF0000"/>
                </a:solidFill>
              </a:rPr>
              <a:t>。</a:t>
            </a:r>
            <a:endParaRPr kumimoji="0" lang="zh-CN" altLang="en-US" sz="2000" b="1" i="0" u="sng" strike="noStrike" kern="120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rmAutofit fontScale="90000"/>
          </a:bodyPr>
          <a:lstStyle/>
          <a:p>
            <a:pPr algn="ctr"/>
            <a:r>
              <a:rPr lang="en-US" altLang="zh-CN" dirty="0" smtClean="0"/>
              <a:t>※</a:t>
            </a:r>
            <a:r>
              <a:rPr lang="zh-CN" altLang="en-US" dirty="0" smtClean="0"/>
              <a:t>昆山市转型升级创新发展（工业经济）专项资金项目</a:t>
            </a:r>
            <a:endParaRPr lang="zh-CN" altLang="en-US" dirty="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14422"/>
            <a:ext cx="8229600" cy="642942"/>
          </a:xfrm>
        </p:spPr>
        <p:txBody>
          <a:bodyPr>
            <a:normAutofit/>
          </a:bodyPr>
          <a:lstStyle/>
          <a:p>
            <a:pPr>
              <a:buNone/>
            </a:pPr>
            <a:r>
              <a:rPr lang="zh-CN" altLang="en-US" sz="2000" dirty="0" smtClean="0"/>
              <a:t>市级企业信息化示范工程建设项目（投入类） </a:t>
            </a:r>
            <a:endParaRPr lang="en-US" altLang="zh-CN" sz="2000" dirty="0" smtClean="0"/>
          </a:p>
        </p:txBody>
      </p:sp>
      <p:sp>
        <p:nvSpPr>
          <p:cNvPr id="2" name="标题 1"/>
          <p:cNvSpPr>
            <a:spLocks noGrp="1"/>
          </p:cNvSpPr>
          <p:nvPr>
            <p:ph type="title"/>
          </p:nvPr>
        </p:nvSpPr>
        <p:spPr>
          <a:xfrm>
            <a:off x="457200" y="142860"/>
            <a:ext cx="8229600" cy="1143000"/>
          </a:xfrm>
        </p:spPr>
        <p:txBody>
          <a:bodyPr>
            <a:normAutofit/>
          </a:bodyPr>
          <a:lstStyle/>
          <a:p>
            <a:r>
              <a:rPr lang="zh-CN" altLang="en-US" sz="2700" dirty="0" smtClean="0"/>
              <a:t>一、两化融合建设项目</a:t>
            </a:r>
            <a:endParaRPr lang="zh-CN" altLang="en-US" sz="2700" dirty="0"/>
          </a:p>
        </p:txBody>
      </p:sp>
      <p:sp>
        <p:nvSpPr>
          <p:cNvPr id="6" name="内容占位符 2"/>
          <p:cNvSpPr txBox="1"/>
          <p:nvPr/>
        </p:nvSpPr>
        <p:spPr>
          <a:xfrm>
            <a:off x="428596" y="3571876"/>
            <a:ext cx="8229600" cy="121444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申报条件：</a:t>
            </a:r>
            <a:r>
              <a:rPr lang="zh-CN" altLang="en-US" sz="2000" dirty="0" smtClean="0"/>
              <a:t>申报企业对项目实施经费</a:t>
            </a:r>
            <a:r>
              <a:rPr lang="zh-CN" altLang="en-US" sz="2000" dirty="0" smtClean="0">
                <a:solidFill>
                  <a:srgbClr val="FF0000"/>
                </a:solidFill>
              </a:rPr>
              <a:t>累计投入不低于</a:t>
            </a:r>
            <a:r>
              <a:rPr lang="en-US" altLang="zh-CN" sz="2000" dirty="0" smtClean="0">
                <a:solidFill>
                  <a:srgbClr val="FF0000"/>
                </a:solidFill>
              </a:rPr>
              <a:t>50</a:t>
            </a:r>
            <a:r>
              <a:rPr lang="zh-CN" altLang="en-US" sz="2000" dirty="0" smtClean="0">
                <a:solidFill>
                  <a:srgbClr val="FF0000"/>
                </a:solidFill>
              </a:rPr>
              <a:t>万元；项目需在</a:t>
            </a:r>
            <a:r>
              <a:rPr lang="en-US" altLang="zh-CN" sz="2000" dirty="0" smtClean="0">
                <a:solidFill>
                  <a:srgbClr val="FF0000"/>
                </a:solidFill>
              </a:rPr>
              <a:t>2017</a:t>
            </a:r>
            <a:r>
              <a:rPr lang="zh-CN" altLang="en-US" sz="2000" dirty="0" smtClean="0">
                <a:solidFill>
                  <a:srgbClr val="FF0000"/>
                </a:solidFill>
              </a:rPr>
              <a:t>年内开始实施，并在申报前实施完成</a:t>
            </a:r>
            <a:endParaRPr lang="zh-CN" altLang="en-US" sz="2000" dirty="0" smtClean="0">
              <a:solidFill>
                <a:srgbClr val="FF0000"/>
              </a:solidFill>
            </a:endParaRPr>
          </a:p>
        </p:txBody>
      </p:sp>
      <p:sp>
        <p:nvSpPr>
          <p:cNvPr id="8" name="内容占位符 2"/>
          <p:cNvSpPr txBox="1"/>
          <p:nvPr/>
        </p:nvSpPr>
        <p:spPr>
          <a:xfrm>
            <a:off x="428596" y="1928802"/>
            <a:ext cx="8229600" cy="1643074"/>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重点支持方向：</a:t>
            </a:r>
            <a:endParaRPr lang="zh-CN" altLang="en-US" sz="2000" b="1" dirty="0" smtClean="0"/>
          </a:p>
          <a:p>
            <a:pPr marR="0" lvl="0" fontAlgn="auto">
              <a:lnSpc>
                <a:spcPct val="100000"/>
              </a:lnSpc>
              <a:spcAft>
                <a:spcPts val="0"/>
              </a:spcAft>
              <a:buClrTx/>
              <a:buSzTx/>
              <a:defRPr/>
            </a:pPr>
            <a:r>
              <a:rPr lang="zh-CN" altLang="en-US" sz="2000" dirty="0" smtClean="0"/>
              <a:t>重点支持企业实施制造执行系统（</a:t>
            </a:r>
            <a:r>
              <a:rPr lang="en-US" altLang="zh-CN" sz="2000" dirty="0" smtClean="0"/>
              <a:t>MES</a:t>
            </a:r>
            <a:r>
              <a:rPr lang="zh-CN" altLang="en-US" sz="2000" dirty="0" smtClean="0"/>
              <a:t>）、资源规划管理系统（</a:t>
            </a:r>
            <a:r>
              <a:rPr lang="en-US" altLang="zh-CN" sz="2000" dirty="0" smtClean="0"/>
              <a:t>ERP</a:t>
            </a:r>
            <a:r>
              <a:rPr lang="zh-CN" altLang="en-US" sz="2000" dirty="0" smtClean="0"/>
              <a:t>）、生产计划排成系统（</a:t>
            </a:r>
            <a:r>
              <a:rPr lang="en-US" altLang="zh-CN" sz="2000" dirty="0" smtClean="0"/>
              <a:t>APS</a:t>
            </a:r>
            <a:r>
              <a:rPr lang="zh-CN" altLang="en-US" sz="2000" dirty="0" smtClean="0"/>
              <a:t>）、数字化设计等信息系统应用项目</a:t>
            </a:r>
            <a:endParaRPr lang="en-US" altLang="zh-CN" sz="2000" dirty="0" smtClean="0"/>
          </a:p>
        </p:txBody>
      </p:sp>
      <p:sp>
        <p:nvSpPr>
          <p:cNvPr id="9" name="内容占位符 2"/>
          <p:cNvSpPr txBox="1"/>
          <p:nvPr/>
        </p:nvSpPr>
        <p:spPr>
          <a:xfrm>
            <a:off x="428596" y="4857760"/>
            <a:ext cx="8229600" cy="85725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奖励措施：</a:t>
            </a:r>
            <a:r>
              <a:rPr lang="zh-CN" altLang="en-US" sz="2000" dirty="0" smtClean="0">
                <a:solidFill>
                  <a:srgbClr val="FF0000"/>
                </a:solidFill>
              </a:rPr>
              <a:t>按项目软硬件投入额的</a:t>
            </a:r>
            <a:r>
              <a:rPr lang="en-US" sz="2000" dirty="0" smtClean="0">
                <a:solidFill>
                  <a:srgbClr val="FF0000"/>
                </a:solidFill>
              </a:rPr>
              <a:t>15%</a:t>
            </a:r>
            <a:r>
              <a:rPr lang="zh-CN" altLang="en-US" sz="2000" dirty="0" smtClean="0">
                <a:solidFill>
                  <a:srgbClr val="FF0000"/>
                </a:solidFill>
              </a:rPr>
              <a:t>给予补助，最高补助</a:t>
            </a:r>
            <a:r>
              <a:rPr lang="en-US" sz="2000" dirty="0" smtClean="0">
                <a:solidFill>
                  <a:srgbClr val="FF0000"/>
                </a:solidFill>
              </a:rPr>
              <a:t>50</a:t>
            </a:r>
            <a:r>
              <a:rPr lang="zh-CN" altLang="en-US" sz="2000" dirty="0" smtClean="0">
                <a:solidFill>
                  <a:srgbClr val="FF0000"/>
                </a:solidFill>
              </a:rPr>
              <a:t>万元</a:t>
            </a:r>
            <a:endParaRPr lang="zh-CN" altLang="en-US" sz="2000" dirty="0" smtClean="0">
              <a:solidFill>
                <a:srgbClr val="FF0000"/>
              </a:solidFill>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1214422"/>
            <a:ext cx="8229600" cy="642942"/>
          </a:xfrm>
        </p:spPr>
        <p:txBody>
          <a:bodyPr>
            <a:normAutofit/>
          </a:bodyPr>
          <a:lstStyle/>
          <a:p>
            <a:pPr>
              <a:buNone/>
            </a:pPr>
            <a:r>
              <a:rPr lang="zh-CN" altLang="en-US" sz="2000" dirty="0" smtClean="0"/>
              <a:t>节能技改建设项目（投入类）</a:t>
            </a:r>
            <a:endParaRPr lang="en-US" altLang="zh-CN" sz="2000" dirty="0" smtClean="0"/>
          </a:p>
        </p:txBody>
      </p:sp>
      <p:sp>
        <p:nvSpPr>
          <p:cNvPr id="2" name="标题 1"/>
          <p:cNvSpPr>
            <a:spLocks noGrp="1"/>
          </p:cNvSpPr>
          <p:nvPr>
            <p:ph type="title"/>
          </p:nvPr>
        </p:nvSpPr>
        <p:spPr>
          <a:xfrm>
            <a:off x="457200" y="142860"/>
            <a:ext cx="8229600" cy="1000124"/>
          </a:xfrm>
        </p:spPr>
        <p:txBody>
          <a:bodyPr>
            <a:normAutofit/>
          </a:bodyPr>
          <a:lstStyle/>
          <a:p>
            <a:r>
              <a:rPr lang="zh-CN" altLang="en-US" sz="2700" dirty="0" smtClean="0"/>
              <a:t>二、节能环保建设项目</a:t>
            </a:r>
            <a:endParaRPr lang="zh-CN" altLang="en-US" sz="2700" dirty="0"/>
          </a:p>
        </p:txBody>
      </p:sp>
      <p:sp>
        <p:nvSpPr>
          <p:cNvPr id="6" name="内容占位符 2"/>
          <p:cNvSpPr txBox="1"/>
          <p:nvPr/>
        </p:nvSpPr>
        <p:spPr>
          <a:xfrm>
            <a:off x="428596" y="2000240"/>
            <a:ext cx="8229600" cy="264320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申报条件：</a:t>
            </a:r>
            <a:r>
              <a:rPr lang="zh-CN" altLang="en-US" sz="2000" dirty="0" smtClean="0"/>
              <a:t>企业须正常经营满</a:t>
            </a:r>
            <a:r>
              <a:rPr lang="en-US" altLang="zh-CN" sz="2000" dirty="0" smtClean="0"/>
              <a:t>3</a:t>
            </a:r>
            <a:r>
              <a:rPr lang="zh-CN" altLang="en-US" sz="2000" dirty="0" smtClean="0"/>
              <a:t>年以上，年耗能</a:t>
            </a:r>
            <a:r>
              <a:rPr lang="en-US" altLang="zh-CN" sz="2000" dirty="0" smtClean="0"/>
              <a:t>3000</a:t>
            </a:r>
            <a:r>
              <a:rPr lang="zh-CN" altLang="en-US" sz="2000" dirty="0" smtClean="0"/>
              <a:t>吨标准煤以上。项目符合国家、省和我市的产业政策，有完善的环保、安全、消防等各类审批手续，已基本竣工投产，建设期不超过两年。节能技术设备投资额需达到</a:t>
            </a:r>
            <a:r>
              <a:rPr lang="en-US" altLang="zh-CN" sz="2000" dirty="0" smtClean="0"/>
              <a:t>300</a:t>
            </a:r>
            <a:r>
              <a:rPr lang="zh-CN" altLang="en-US" sz="2000" dirty="0" smtClean="0"/>
              <a:t>万元（不含税）、项目节能量不低于</a:t>
            </a:r>
            <a:r>
              <a:rPr lang="en-US" altLang="zh-CN" sz="2000" dirty="0" smtClean="0"/>
              <a:t>300</a:t>
            </a:r>
            <a:r>
              <a:rPr lang="zh-CN" altLang="en-US" sz="2000" dirty="0" smtClean="0"/>
              <a:t>吨标准煤（以第三方节能量审计报告为准），节约能源和资源效果显著</a:t>
            </a:r>
            <a:endParaRPr lang="en-US" altLang="zh-CN" sz="2000" dirty="0" smtClean="0"/>
          </a:p>
        </p:txBody>
      </p:sp>
      <p:sp>
        <p:nvSpPr>
          <p:cNvPr id="9" name="内容占位符 2"/>
          <p:cNvSpPr txBox="1"/>
          <p:nvPr/>
        </p:nvSpPr>
        <p:spPr>
          <a:xfrm>
            <a:off x="428596" y="4429132"/>
            <a:ext cx="8229600" cy="85725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奖励措施：</a:t>
            </a:r>
            <a:r>
              <a:rPr lang="zh-CN" altLang="en-US" sz="2000" dirty="0" smtClean="0"/>
              <a:t>按节能技术设备投资额的</a:t>
            </a:r>
            <a:r>
              <a:rPr lang="en-US" sz="2000" dirty="0" smtClean="0"/>
              <a:t>8%</a:t>
            </a:r>
            <a:r>
              <a:rPr lang="zh-CN" altLang="en-US" sz="2000" dirty="0" smtClean="0"/>
              <a:t>给予补助，单个项目最高不超过</a:t>
            </a:r>
            <a:r>
              <a:rPr lang="en-US" sz="2000" dirty="0" smtClean="0"/>
              <a:t>100</a:t>
            </a:r>
            <a:r>
              <a:rPr lang="zh-CN" altLang="en-US" sz="2000" dirty="0" smtClean="0"/>
              <a:t>万元</a:t>
            </a:r>
            <a:endParaRPr lang="en-US" altLang="zh-CN" sz="2000" dirty="0" smtClean="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2"/>
          <p:cNvSpPr txBox="1"/>
          <p:nvPr/>
        </p:nvSpPr>
        <p:spPr>
          <a:xfrm>
            <a:off x="457200" y="857232"/>
            <a:ext cx="8229600" cy="928694"/>
          </a:xfrm>
          <a:prstGeom prst="rect">
            <a:avLst/>
          </a:prstGeom>
        </p:spPr>
        <p:txBody>
          <a:bodyPr vert="horz" lIns="91440" tIns="45720" rIns="91440" bIns="45720" rtlCol="0">
            <a:normAutofit/>
          </a:bodyPr>
          <a:lstStyle/>
          <a:p>
            <a:pPr marL="342900" lvl="0" indent="-342900">
              <a:spcBef>
                <a:spcPct val="20000"/>
              </a:spcBef>
            </a:pPr>
            <a:r>
              <a:rPr lang="zh-CN" altLang="en-US" sz="2000" dirty="0" smtClean="0"/>
              <a:t>清洁生产审核认定项目</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内容占位符 2"/>
          <p:cNvSpPr txBox="1"/>
          <p:nvPr/>
        </p:nvSpPr>
        <p:spPr>
          <a:xfrm>
            <a:off x="357158" y="1714488"/>
            <a:ext cx="8229600" cy="157163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申报条件：</a:t>
            </a:r>
            <a:r>
              <a:rPr lang="en-US" altLang="zh-CN" sz="2000" dirty="0" smtClean="0"/>
              <a:t>2017</a:t>
            </a:r>
            <a:r>
              <a:rPr lang="zh-CN" altLang="en-US" sz="2000" dirty="0" smtClean="0"/>
              <a:t>年通过清洁生产审核认定的企业</a:t>
            </a:r>
            <a:endParaRPr lang="en-US" altLang="zh-CN" sz="2000" dirty="0" smtClean="0"/>
          </a:p>
        </p:txBody>
      </p:sp>
      <p:sp>
        <p:nvSpPr>
          <p:cNvPr id="11" name="内容占位符 2"/>
          <p:cNvSpPr txBox="1"/>
          <p:nvPr/>
        </p:nvSpPr>
        <p:spPr>
          <a:xfrm>
            <a:off x="428596" y="2786058"/>
            <a:ext cx="8229600" cy="1571636"/>
          </a:xfrm>
          <a:prstGeom prst="rect">
            <a:avLst/>
          </a:prstGeom>
        </p:spPr>
        <p:txBody>
          <a:bodyPr vert="horz" lIns="91440" tIns="45720" rIns="91440" bIns="45720" rtlCol="0">
            <a:normAutofit/>
          </a:bodyPr>
          <a:lstStyle/>
          <a:p>
            <a:pPr marR="0" lvl="0" fontAlgn="auto">
              <a:lnSpc>
                <a:spcPct val="100000"/>
              </a:lnSpc>
              <a:spcAft>
                <a:spcPts val="0"/>
              </a:spcAft>
              <a:buClrTx/>
              <a:buSzTx/>
              <a:defRPr/>
            </a:pPr>
            <a:r>
              <a:rPr lang="zh-CN" altLang="en-US" sz="2000" b="1" dirty="0" smtClean="0"/>
              <a:t>奖励措施：</a:t>
            </a:r>
            <a:r>
              <a:rPr lang="zh-CN" altLang="en-US" sz="2000" dirty="0" smtClean="0"/>
              <a:t>对完成清洁生产审核验收的企业，根据投入情况实行分档补助，投入</a:t>
            </a:r>
            <a:r>
              <a:rPr lang="en-US" sz="2000" dirty="0" smtClean="0"/>
              <a:t>200</a:t>
            </a:r>
            <a:r>
              <a:rPr lang="zh-CN" altLang="en-US" sz="2000" dirty="0" smtClean="0"/>
              <a:t>万元以下的，补助</a:t>
            </a:r>
            <a:r>
              <a:rPr lang="en-US" sz="2000" dirty="0" smtClean="0"/>
              <a:t>5</a:t>
            </a:r>
            <a:r>
              <a:rPr lang="zh-CN" altLang="en-US" sz="2000" dirty="0" smtClean="0"/>
              <a:t>万元；投入</a:t>
            </a:r>
            <a:r>
              <a:rPr lang="en-US" sz="2000" dirty="0" smtClean="0"/>
              <a:t>200</a:t>
            </a:r>
            <a:r>
              <a:rPr lang="zh-CN" altLang="en-US" sz="2000" dirty="0" smtClean="0"/>
              <a:t>～</a:t>
            </a:r>
            <a:r>
              <a:rPr lang="en-US" sz="2000" dirty="0" smtClean="0"/>
              <a:t>500</a:t>
            </a:r>
            <a:r>
              <a:rPr lang="zh-CN" altLang="en-US" sz="2000" dirty="0" smtClean="0"/>
              <a:t>万元的，补助</a:t>
            </a:r>
            <a:r>
              <a:rPr lang="en-US" sz="2000" dirty="0" smtClean="0"/>
              <a:t>10</a:t>
            </a:r>
            <a:r>
              <a:rPr lang="zh-CN" altLang="en-US" sz="2000" dirty="0" smtClean="0"/>
              <a:t>万元；投入</a:t>
            </a:r>
            <a:r>
              <a:rPr lang="en-US" sz="2000" dirty="0" smtClean="0"/>
              <a:t>500</a:t>
            </a:r>
            <a:r>
              <a:rPr lang="zh-CN" altLang="en-US" sz="2000" dirty="0" smtClean="0"/>
              <a:t>万元以上的，补助</a:t>
            </a:r>
            <a:r>
              <a:rPr lang="en-US" sz="2000" dirty="0" smtClean="0"/>
              <a:t>15</a:t>
            </a:r>
            <a:r>
              <a:rPr lang="zh-CN" altLang="en-US" sz="2000" dirty="0" smtClean="0"/>
              <a:t>万元</a:t>
            </a:r>
            <a:endParaRPr lang="en-US" altLang="zh-CN" sz="2000" dirty="0" smtClean="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1643050"/>
            <a:ext cx="8643998" cy="1071569"/>
          </a:xfrm>
        </p:spPr>
        <p:txBody>
          <a:bodyPr>
            <a:normAutofit lnSpcReduction="10000"/>
          </a:bodyPr>
          <a:lstStyle/>
          <a:p>
            <a:pPr>
              <a:buNone/>
            </a:pPr>
            <a:r>
              <a:rPr lang="zh-CN" altLang="en-US" sz="2000" b="1" dirty="0" smtClean="0"/>
              <a:t>申报条件：</a:t>
            </a:r>
            <a:r>
              <a:rPr lang="zh-CN" altLang="en-US" sz="2000" dirty="0" smtClean="0">
                <a:solidFill>
                  <a:srgbClr val="FF0000"/>
                </a:solidFill>
                <a:sym typeface="+mn-ea"/>
              </a:rPr>
              <a:t> 新</a:t>
            </a:r>
            <a:r>
              <a:rPr lang="zh-CN" altLang="en-US" sz="2000" dirty="0" smtClean="0">
                <a:sym typeface="+mn-ea"/>
              </a:rPr>
              <a:t>获得省级信用管理示范认定的企业</a:t>
            </a:r>
            <a:endParaRPr lang="zh-CN" altLang="en-US" sz="2000" dirty="0"/>
          </a:p>
          <a:p>
            <a:pPr>
              <a:buNone/>
            </a:pPr>
            <a:endParaRPr lang="en-US" altLang="zh-CN" sz="2000" b="1" dirty="0" smtClean="0"/>
          </a:p>
          <a:p>
            <a:pPr marL="0" indent="0">
              <a:spcBef>
                <a:spcPts val="0"/>
              </a:spcBef>
              <a:buNone/>
            </a:pPr>
            <a:r>
              <a:rPr lang="zh-CN" altLang="en-US" sz="2000" dirty="0" smtClean="0">
                <a:solidFill>
                  <a:srgbClr val="FF0000"/>
                </a:solidFill>
              </a:rPr>
              <a:t>               </a:t>
            </a:r>
            <a:endParaRPr lang="zh-CN" altLang="en-US" sz="2000" dirty="0"/>
          </a:p>
        </p:txBody>
      </p:sp>
      <p:sp>
        <p:nvSpPr>
          <p:cNvPr id="2" name="标题 1"/>
          <p:cNvSpPr>
            <a:spLocks noGrp="1"/>
          </p:cNvSpPr>
          <p:nvPr>
            <p:ph type="title"/>
          </p:nvPr>
        </p:nvSpPr>
        <p:spPr>
          <a:xfrm>
            <a:off x="285720" y="142852"/>
            <a:ext cx="8572560" cy="857256"/>
          </a:xfrm>
        </p:spPr>
        <p:txBody>
          <a:bodyPr>
            <a:normAutofit/>
          </a:bodyPr>
          <a:lstStyle/>
          <a:p>
            <a:r>
              <a:rPr lang="zh-CN" altLang="en-US" sz="2700" dirty="0" smtClean="0"/>
              <a:t>三、省级信用管理示范企业认定项目</a:t>
            </a:r>
            <a:endParaRPr lang="zh-CN" altLang="en-US" sz="2700" dirty="0"/>
          </a:p>
        </p:txBody>
      </p:sp>
      <p:sp>
        <p:nvSpPr>
          <p:cNvPr id="5" name="内容占位符 2"/>
          <p:cNvSpPr txBox="1"/>
          <p:nvPr/>
        </p:nvSpPr>
        <p:spPr>
          <a:xfrm>
            <a:off x="142844" y="3071810"/>
            <a:ext cx="8643998" cy="2000264"/>
          </a:xfrm>
          <a:prstGeom prst="rect">
            <a:avLst/>
          </a:prstGeom>
        </p:spPr>
        <p:txBody>
          <a:bodyPr vert="horz" lIns="91440" tIns="45720" rIns="91440" bIns="45720" rtlCol="0">
            <a:normAutofit/>
          </a:bodyPr>
          <a:lstStyle/>
          <a:p>
            <a:pPr marL="342900" lvl="0" indent="-342900">
              <a:spcBef>
                <a:spcPct val="20000"/>
              </a:spcBef>
            </a:pPr>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t>对评定为省级信用管理示范企业的，</a:t>
            </a:r>
            <a:r>
              <a:rPr lang="zh-CN" altLang="en-US" sz="2000" dirty="0" smtClean="0">
                <a:solidFill>
                  <a:srgbClr val="FF0000"/>
                </a:solidFill>
              </a:rPr>
              <a:t>奖励</a:t>
            </a:r>
            <a:r>
              <a:rPr lang="en-US" sz="2000" dirty="0" smtClean="0">
                <a:solidFill>
                  <a:srgbClr val="FF0000"/>
                </a:solidFill>
              </a:rPr>
              <a:t>30</a:t>
            </a:r>
            <a:r>
              <a:rPr lang="zh-CN" altLang="en-US" sz="2000" dirty="0" smtClean="0">
                <a:solidFill>
                  <a:srgbClr val="FF0000"/>
                </a:solidFill>
              </a:rPr>
              <a:t>万元</a:t>
            </a:r>
            <a:r>
              <a:rPr lang="zh-CN" altLang="en-US" sz="2000" dirty="0" smtClean="0"/>
              <a:t>。</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4"/>
            <a:ext cx="8572560" cy="857256"/>
          </a:xfrm>
        </p:spPr>
        <p:txBody>
          <a:bodyPr>
            <a:normAutofit/>
          </a:bodyPr>
          <a:lstStyle/>
          <a:p>
            <a:r>
              <a:rPr lang="zh-CN" altLang="en-US" sz="2700" dirty="0" smtClean="0"/>
              <a:t>四、新产品新技术开发和推广应用建设项目</a:t>
            </a:r>
            <a:r>
              <a:rPr lang="en-US" altLang="zh-CN" sz="2700" dirty="0" smtClean="0"/>
              <a:t>(</a:t>
            </a:r>
            <a:r>
              <a:rPr lang="zh-CN" altLang="en-US" sz="2700" dirty="0" smtClean="0"/>
              <a:t>投入类</a:t>
            </a:r>
            <a:r>
              <a:rPr lang="en-US" altLang="zh-CN" sz="2700" dirty="0" smtClean="0"/>
              <a:t>)</a:t>
            </a:r>
            <a:endParaRPr lang="zh-CN" altLang="en-US" sz="2700" dirty="0"/>
          </a:p>
        </p:txBody>
      </p:sp>
      <p:sp>
        <p:nvSpPr>
          <p:cNvPr id="5" name="内容占位符 2"/>
          <p:cNvSpPr txBox="1"/>
          <p:nvPr/>
        </p:nvSpPr>
        <p:spPr>
          <a:xfrm>
            <a:off x="214282" y="2500306"/>
            <a:ext cx="8643998" cy="3143272"/>
          </a:xfrm>
          <a:prstGeom prst="rect">
            <a:avLst/>
          </a:prstGeom>
        </p:spPr>
        <p:txBody>
          <a:bodyPr vert="horz" lIns="91440" tIns="45720" rIns="91440" bIns="45720" rtlCol="0">
            <a:normAutofit lnSpcReduction="10000"/>
          </a:bodyPr>
          <a:lstStyle/>
          <a:p>
            <a:pPr lvl="0">
              <a:lnSpc>
                <a:spcPct val="150000"/>
              </a:lnSpc>
            </a:pPr>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t>对新获得国家、省质量奖的企业，分别奖励</a:t>
            </a:r>
            <a:r>
              <a:rPr lang="en-US" sz="2000" dirty="0" smtClean="0"/>
              <a:t>300</a:t>
            </a:r>
            <a:r>
              <a:rPr lang="zh-CN" altLang="en-US" sz="2000" dirty="0" smtClean="0"/>
              <a:t>万元、</a:t>
            </a:r>
            <a:r>
              <a:rPr lang="en-US" sz="2000" dirty="0" smtClean="0"/>
              <a:t>100</a:t>
            </a:r>
            <a:r>
              <a:rPr lang="zh-CN" altLang="en-US" sz="2000" dirty="0" smtClean="0"/>
              <a:t>万元；                  对新获得中国驰名商标的企业，奖励</a:t>
            </a:r>
            <a:r>
              <a:rPr lang="en-US" sz="2000" dirty="0" smtClean="0"/>
              <a:t>80</a:t>
            </a:r>
            <a:r>
              <a:rPr lang="zh-CN" altLang="en-US" sz="2000" dirty="0" smtClean="0"/>
              <a:t>万元；对新获得省名牌产品、著名商标的企业，分别奖励</a:t>
            </a:r>
            <a:r>
              <a:rPr lang="en-US" sz="2000" dirty="0" smtClean="0"/>
              <a:t>20</a:t>
            </a:r>
            <a:r>
              <a:rPr lang="zh-CN" altLang="en-US" sz="2000" dirty="0" smtClean="0"/>
              <a:t>万元；对新获得国家、省新产品金奖的企业，分别奖励</a:t>
            </a:r>
            <a:r>
              <a:rPr lang="en-US" sz="2000" dirty="0" smtClean="0"/>
              <a:t>80</a:t>
            </a:r>
            <a:r>
              <a:rPr lang="zh-CN" altLang="en-US" sz="2000" dirty="0" smtClean="0"/>
              <a:t>万元、</a:t>
            </a:r>
            <a:r>
              <a:rPr lang="en-US" sz="2000" dirty="0" smtClean="0"/>
              <a:t>50</a:t>
            </a:r>
            <a:r>
              <a:rPr lang="zh-CN" altLang="en-US" sz="2000" dirty="0" smtClean="0"/>
              <a:t>万元。对企业提出国际标准研制项目并得到立项认可，作为标准主要起草单位的，经国际标准化组织发布后，奖励</a:t>
            </a:r>
            <a:r>
              <a:rPr lang="en-US" sz="2000" dirty="0" smtClean="0"/>
              <a:t>100</a:t>
            </a:r>
            <a:r>
              <a:rPr lang="zh-CN" altLang="en-US" sz="2000" dirty="0" smtClean="0"/>
              <a:t>万元。被批准为国家标准的，经有关部门审核后，对主要起草单位奖励</a:t>
            </a:r>
            <a:r>
              <a:rPr lang="en-US" sz="2000" dirty="0" smtClean="0"/>
              <a:t>50</a:t>
            </a:r>
            <a:r>
              <a:rPr lang="zh-CN" altLang="en-US" sz="2000" dirty="0" smtClean="0"/>
              <a:t>万元；批准为行业标准或地方标准的，经有关部门审核后，对主要起草单位奖励</a:t>
            </a:r>
            <a:r>
              <a:rPr lang="en-US" sz="2000" dirty="0" smtClean="0"/>
              <a:t>20</a:t>
            </a:r>
            <a:r>
              <a:rPr lang="zh-CN" altLang="en-US" sz="2000" dirty="0" smtClean="0"/>
              <a:t>万元。</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
        <p:nvSpPr>
          <p:cNvPr id="6" name="内容占位符 2"/>
          <p:cNvSpPr txBox="1"/>
          <p:nvPr/>
        </p:nvSpPr>
        <p:spPr>
          <a:xfrm>
            <a:off x="214282" y="928670"/>
            <a:ext cx="8643998" cy="1500198"/>
          </a:xfrm>
          <a:prstGeom prst="rect">
            <a:avLst/>
          </a:prstGeom>
        </p:spPr>
        <p:txBody>
          <a:bodyPr vert="horz" lIns="91440" tIns="45720" rIns="91440" bIns="45720" rtlCol="0">
            <a:normAutofit/>
          </a:bodyPr>
          <a:lstStyle/>
          <a:p>
            <a:pPr marL="342900" lvl="0" indent="-342900">
              <a:lnSpc>
                <a:spcPct val="150000"/>
              </a:lnSpc>
              <a:spcBef>
                <a:spcPct val="20000"/>
              </a:spcBef>
            </a:pP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支持方向：</a:t>
            </a:r>
            <a:r>
              <a:rPr lang="zh-CN" altLang="en-US" sz="2000" dirty="0" smtClean="0"/>
              <a:t> </a:t>
            </a:r>
            <a:endParaRPr lang="en-US" altLang="zh-CN" sz="2000" dirty="0" smtClean="0"/>
          </a:p>
          <a:p>
            <a:pPr lvl="0">
              <a:lnSpc>
                <a:spcPct val="150000"/>
              </a:lnSpc>
            </a:pPr>
            <a:r>
              <a:rPr lang="zh-CN" altLang="en-US" sz="2000" dirty="0" smtClean="0"/>
              <a:t>重点支持光电、半导体等新一代信息技术产业，机器人及成套装备等智能装备产业，及小核酸等生物医药产业的新产品新技术开发和推广应用项目</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928670"/>
            <a:ext cx="8643998" cy="1785950"/>
          </a:xfrm>
        </p:spPr>
        <p:txBody>
          <a:bodyPr>
            <a:normAutofit/>
          </a:bodyPr>
          <a:lstStyle/>
          <a:p>
            <a:pPr>
              <a:buNone/>
            </a:pPr>
            <a:r>
              <a:rPr lang="zh-CN" altLang="en-US" sz="2000" b="1" dirty="0" smtClean="0"/>
              <a:t>申报条件：</a:t>
            </a:r>
            <a:endParaRPr lang="en-US" altLang="zh-CN" sz="2000" b="1" dirty="0" smtClean="0"/>
          </a:p>
          <a:p>
            <a:pPr marL="0" indent="0">
              <a:spcBef>
                <a:spcPts val="0"/>
              </a:spcBef>
              <a:buNone/>
            </a:pPr>
            <a:r>
              <a:rPr lang="en-US" altLang="zh-CN" sz="2000" dirty="0" smtClean="0"/>
              <a:t>2017</a:t>
            </a:r>
            <a:r>
              <a:rPr lang="zh-CN" altLang="en-US" sz="2000" dirty="0" smtClean="0"/>
              <a:t>年以后认定并符合以下条件之一：</a:t>
            </a:r>
            <a:endParaRPr lang="zh-CN" altLang="en-US" sz="2000" dirty="0" smtClean="0"/>
          </a:p>
          <a:p>
            <a:pPr marL="0" indent="0">
              <a:spcBef>
                <a:spcPts val="0"/>
              </a:spcBef>
              <a:buNone/>
            </a:pPr>
            <a:r>
              <a:rPr lang="zh-CN" altLang="en-US" sz="2000" dirty="0" smtClean="0"/>
              <a:t>（</a:t>
            </a:r>
            <a:r>
              <a:rPr lang="en-US" altLang="zh-CN" sz="2000" dirty="0" smtClean="0"/>
              <a:t>1</a:t>
            </a:r>
            <a:r>
              <a:rPr lang="zh-CN" altLang="en-US" sz="2000" dirty="0" smtClean="0"/>
              <a:t>）新获得国家级、省级新产品金奖；</a:t>
            </a:r>
            <a:endParaRPr lang="zh-CN" altLang="en-US" sz="2000" dirty="0" smtClean="0"/>
          </a:p>
          <a:p>
            <a:pPr marL="0" indent="0">
              <a:spcBef>
                <a:spcPts val="0"/>
              </a:spcBef>
              <a:buNone/>
            </a:pPr>
            <a:r>
              <a:rPr lang="zh-CN" altLang="en-US" sz="2000" dirty="0" smtClean="0"/>
              <a:t>（</a:t>
            </a:r>
            <a:r>
              <a:rPr lang="en-US" altLang="zh-CN" sz="2000" dirty="0" smtClean="0"/>
              <a:t>2</a:t>
            </a:r>
            <a:r>
              <a:rPr lang="zh-CN" altLang="en-US" sz="2000" dirty="0" smtClean="0"/>
              <a:t>）新列入国家、省重点推广应用新产品新技术、专精特新产品；</a:t>
            </a:r>
            <a:endParaRPr lang="zh-CN" altLang="en-US" sz="2000" dirty="0" smtClean="0"/>
          </a:p>
          <a:p>
            <a:pPr marL="0" indent="0">
              <a:spcBef>
                <a:spcPts val="0"/>
              </a:spcBef>
              <a:buNone/>
            </a:pPr>
            <a:r>
              <a:rPr lang="zh-CN" altLang="en-US" sz="2000" dirty="0" smtClean="0"/>
              <a:t>（</a:t>
            </a:r>
            <a:r>
              <a:rPr lang="en-US" altLang="zh-CN" sz="2000" dirty="0" smtClean="0"/>
              <a:t>3</a:t>
            </a:r>
            <a:r>
              <a:rPr lang="zh-CN" altLang="en-US" sz="2000" dirty="0" smtClean="0"/>
              <a:t>）自主研发并新通过国家、省鉴定的新产品新技术</a:t>
            </a:r>
            <a:endParaRPr lang="zh-CN" altLang="en-US" sz="2000" dirty="0"/>
          </a:p>
        </p:txBody>
      </p:sp>
      <p:sp>
        <p:nvSpPr>
          <p:cNvPr id="2" name="标题 1"/>
          <p:cNvSpPr>
            <a:spLocks noGrp="1"/>
          </p:cNvSpPr>
          <p:nvPr>
            <p:ph type="title"/>
          </p:nvPr>
        </p:nvSpPr>
        <p:spPr>
          <a:xfrm>
            <a:off x="285720" y="-24"/>
            <a:ext cx="8572560" cy="857256"/>
          </a:xfrm>
        </p:spPr>
        <p:txBody>
          <a:bodyPr>
            <a:normAutofit/>
          </a:bodyPr>
          <a:lstStyle/>
          <a:p>
            <a:r>
              <a:rPr lang="zh-CN" altLang="en-US" sz="2700" dirty="0" smtClean="0"/>
              <a:t>五、技术进步认定项目</a:t>
            </a:r>
            <a:endParaRPr lang="zh-CN" altLang="en-US" sz="2700" dirty="0"/>
          </a:p>
        </p:txBody>
      </p:sp>
      <p:sp>
        <p:nvSpPr>
          <p:cNvPr id="5" name="内容占位符 2"/>
          <p:cNvSpPr txBox="1"/>
          <p:nvPr/>
        </p:nvSpPr>
        <p:spPr>
          <a:xfrm>
            <a:off x="214282" y="2714620"/>
            <a:ext cx="8643998" cy="4143380"/>
          </a:xfrm>
          <a:prstGeom prst="rect">
            <a:avLst/>
          </a:prstGeom>
        </p:spPr>
        <p:txBody>
          <a:bodyPr vert="horz" lIns="91440" tIns="45720" rIns="91440" bIns="45720" rtlCol="0">
            <a:normAutofit/>
          </a:bodyPr>
          <a:lstStyle/>
          <a:p>
            <a:pPr lvl="0"/>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t>对获得国家专利金奖、优秀专利奖的，每件分别给予</a:t>
            </a:r>
            <a:r>
              <a:rPr lang="en-US" sz="2000" dirty="0" smtClean="0"/>
              <a:t>50</a:t>
            </a:r>
            <a:r>
              <a:rPr lang="zh-CN" altLang="en-US" sz="2000" dirty="0" smtClean="0"/>
              <a:t>万元、</a:t>
            </a:r>
            <a:r>
              <a:rPr lang="en-US" sz="2000" dirty="0" smtClean="0"/>
              <a:t>20</a:t>
            </a:r>
            <a:r>
              <a:rPr lang="zh-CN" altLang="en-US" sz="2000" dirty="0" smtClean="0"/>
              <a:t>万元的奖励；对获得省专利金奖、优秀专利奖的，每件分别给予</a:t>
            </a:r>
            <a:r>
              <a:rPr lang="en-US" sz="2000" dirty="0" smtClean="0"/>
              <a:t>20</a:t>
            </a:r>
            <a:r>
              <a:rPr lang="zh-CN" altLang="en-US" sz="2000" dirty="0" smtClean="0"/>
              <a:t>万元、</a:t>
            </a:r>
            <a:r>
              <a:rPr lang="en-US" sz="2000" dirty="0" smtClean="0"/>
              <a:t>10</a:t>
            </a:r>
            <a:r>
              <a:rPr lang="zh-CN" altLang="en-US" sz="2000" dirty="0" smtClean="0"/>
              <a:t>万元的奖励；</a:t>
            </a:r>
            <a:r>
              <a:rPr lang="zh-CN" altLang="en-US" sz="2000" dirty="0" smtClean="0">
                <a:solidFill>
                  <a:srgbClr val="FF0000"/>
                </a:solidFill>
              </a:rPr>
              <a:t>法人获得的发明专利，每件给予奖励</a:t>
            </a:r>
            <a:r>
              <a:rPr lang="en-US" sz="2000" dirty="0" smtClean="0">
                <a:solidFill>
                  <a:srgbClr val="FF0000"/>
                </a:solidFill>
              </a:rPr>
              <a:t>1</a:t>
            </a:r>
            <a:r>
              <a:rPr lang="zh-CN" altLang="en-US" sz="2000" dirty="0" smtClean="0">
                <a:solidFill>
                  <a:srgbClr val="FF0000"/>
                </a:solidFill>
              </a:rPr>
              <a:t>万元</a:t>
            </a:r>
            <a:r>
              <a:rPr lang="zh-CN" altLang="en-US" sz="2000" dirty="0" smtClean="0"/>
              <a:t>；对获得国外专利的企业，按实际缴纳的专利申请费用予以资助，一项专利资助限额为</a:t>
            </a:r>
            <a:r>
              <a:rPr lang="en-US" sz="2000" dirty="0" smtClean="0"/>
              <a:t>10</a:t>
            </a:r>
            <a:r>
              <a:rPr lang="zh-CN" altLang="en-US" sz="2000" dirty="0" smtClean="0"/>
              <a:t>万元，优先支持通过专利合作条约（</a:t>
            </a:r>
            <a:r>
              <a:rPr lang="en-US" sz="2000" dirty="0" smtClean="0"/>
              <a:t>PCT</a:t>
            </a:r>
            <a:r>
              <a:rPr lang="zh-CN" altLang="en-US" sz="2000" dirty="0" smtClean="0"/>
              <a:t>）途径申请的国际专利。对通过国家、省知识产权贯标验收的企业，分别给予</a:t>
            </a:r>
            <a:r>
              <a:rPr lang="en-US" sz="2000" dirty="0" smtClean="0"/>
              <a:t>10</a:t>
            </a:r>
            <a:r>
              <a:rPr lang="zh-CN" altLang="en-US" sz="2000" dirty="0" smtClean="0"/>
              <a:t>万元、</a:t>
            </a:r>
            <a:r>
              <a:rPr lang="en-US" sz="2000" dirty="0" smtClean="0"/>
              <a:t>5</a:t>
            </a:r>
            <a:r>
              <a:rPr lang="zh-CN" altLang="en-US" sz="2000" dirty="0" smtClean="0"/>
              <a:t>万元的奖励；被列为国家知识产权优势企业和示范企业的，分别给予</a:t>
            </a:r>
            <a:r>
              <a:rPr lang="en-US" sz="2000" dirty="0" smtClean="0"/>
              <a:t>50</a:t>
            </a:r>
            <a:r>
              <a:rPr lang="zh-CN" altLang="en-US" sz="2000" dirty="0" smtClean="0"/>
              <a:t>万元的奖励。</a:t>
            </a:r>
            <a:r>
              <a:rPr lang="zh-CN" altLang="en-US" sz="2000" dirty="0" smtClean="0">
                <a:solidFill>
                  <a:srgbClr val="FF0000"/>
                </a:solidFill>
              </a:rPr>
              <a:t>对获得昆山市科学技术进步奖一等奖、二等奖、三等奖分别奖励</a:t>
            </a:r>
            <a:r>
              <a:rPr lang="en-US" sz="2000" dirty="0" smtClean="0">
                <a:solidFill>
                  <a:srgbClr val="FF0000"/>
                </a:solidFill>
              </a:rPr>
              <a:t>5</a:t>
            </a:r>
            <a:r>
              <a:rPr lang="zh-CN" altLang="en-US" sz="2000" dirty="0" smtClean="0">
                <a:solidFill>
                  <a:srgbClr val="FF0000"/>
                </a:solidFill>
              </a:rPr>
              <a:t>万元、</a:t>
            </a:r>
            <a:r>
              <a:rPr lang="en-US" sz="2000" dirty="0" smtClean="0">
                <a:solidFill>
                  <a:srgbClr val="FF0000"/>
                </a:solidFill>
              </a:rPr>
              <a:t>3</a:t>
            </a:r>
            <a:r>
              <a:rPr lang="zh-CN" altLang="en-US" sz="2000" dirty="0" smtClean="0">
                <a:solidFill>
                  <a:srgbClr val="FF0000"/>
                </a:solidFill>
              </a:rPr>
              <a:t>万元、</a:t>
            </a:r>
            <a:r>
              <a:rPr lang="en-US" sz="2000" dirty="0" smtClean="0">
                <a:solidFill>
                  <a:srgbClr val="FF0000"/>
                </a:solidFill>
              </a:rPr>
              <a:t>1</a:t>
            </a:r>
            <a:r>
              <a:rPr lang="zh-CN" altLang="en-US" sz="2000" dirty="0" smtClean="0">
                <a:solidFill>
                  <a:srgbClr val="FF0000"/>
                </a:solidFill>
              </a:rPr>
              <a:t>万元；昆山市科学技术合作和科技成果产业化奖每项奖励</a:t>
            </a:r>
            <a:r>
              <a:rPr lang="en-US" sz="2000" dirty="0" smtClean="0">
                <a:solidFill>
                  <a:srgbClr val="FF0000"/>
                </a:solidFill>
              </a:rPr>
              <a:t>10</a:t>
            </a:r>
            <a:r>
              <a:rPr lang="zh-CN" altLang="en-US" sz="2000" dirty="0" smtClean="0">
                <a:solidFill>
                  <a:srgbClr val="FF0000"/>
                </a:solidFill>
              </a:rPr>
              <a:t>万元。</a:t>
            </a:r>
            <a:r>
              <a:rPr lang="zh-CN" altLang="en-US" sz="2000" dirty="0" smtClean="0"/>
              <a:t>对评为国家、省优秀版权奖的作品，分别给予奖励</a:t>
            </a:r>
            <a:r>
              <a:rPr lang="en-US" sz="2000" dirty="0" smtClean="0"/>
              <a:t>5</a:t>
            </a:r>
            <a:r>
              <a:rPr lang="zh-CN" altLang="en-US" sz="2000" dirty="0" smtClean="0"/>
              <a:t>万元、</a:t>
            </a:r>
            <a:r>
              <a:rPr lang="en-US" sz="2000" dirty="0" smtClean="0"/>
              <a:t>4</a:t>
            </a:r>
            <a:r>
              <a:rPr lang="zh-CN" altLang="en-US" sz="2000" dirty="0" smtClean="0"/>
              <a:t>万元。 </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928670"/>
            <a:ext cx="8643998" cy="1785950"/>
          </a:xfrm>
        </p:spPr>
        <p:txBody>
          <a:bodyPr>
            <a:noAutofit/>
          </a:bodyPr>
          <a:lstStyle/>
          <a:p>
            <a:pPr>
              <a:buNone/>
            </a:pPr>
            <a:r>
              <a:rPr lang="zh-CN" altLang="en-US" sz="2000" b="1" dirty="0" smtClean="0"/>
              <a:t>申报条件：</a:t>
            </a:r>
            <a:endParaRPr lang="en-US" altLang="zh-CN" sz="2000" b="1" dirty="0" smtClean="0"/>
          </a:p>
          <a:p>
            <a:pPr marL="0" indent="0">
              <a:spcBef>
                <a:spcPts val="0"/>
              </a:spcBef>
              <a:buNone/>
            </a:pPr>
            <a:r>
              <a:rPr lang="zh-CN" altLang="en-US" sz="2000" dirty="0" smtClean="0"/>
              <a:t>（</a:t>
            </a:r>
            <a:r>
              <a:rPr lang="en-US" altLang="zh-CN" sz="2000" dirty="0" smtClean="0"/>
              <a:t>1</a:t>
            </a:r>
            <a:r>
              <a:rPr lang="zh-CN" altLang="en-US" sz="2000" dirty="0" smtClean="0"/>
              <a:t>）</a:t>
            </a:r>
            <a:r>
              <a:rPr lang="en-US" altLang="zh-CN" sz="2000" dirty="0" smtClean="0"/>
              <a:t>2017</a:t>
            </a:r>
            <a:r>
              <a:rPr lang="zh-CN" altLang="en-US" sz="2000" dirty="0" smtClean="0"/>
              <a:t>年以后至申报时，完成兼并重组，发起人应为符合我市产业发展导向且总部设在本市的独立法人企业；</a:t>
            </a:r>
            <a:endParaRPr lang="zh-CN" altLang="en-US" sz="2000" dirty="0" smtClean="0"/>
          </a:p>
          <a:p>
            <a:pPr marL="0" indent="0">
              <a:spcBef>
                <a:spcPts val="0"/>
              </a:spcBef>
              <a:buNone/>
            </a:pPr>
            <a:r>
              <a:rPr lang="zh-CN" altLang="en-US" sz="2000" dirty="0" smtClean="0"/>
              <a:t>（</a:t>
            </a:r>
            <a:r>
              <a:rPr lang="en-US" altLang="zh-CN" sz="2000" dirty="0" smtClean="0"/>
              <a:t>2</a:t>
            </a:r>
            <a:r>
              <a:rPr lang="zh-CN" altLang="en-US" sz="2000" dirty="0" smtClean="0"/>
              <a:t>）兼并重组交易应为符合国家相关规定并已取得相关批准手续的非关联企业交易，交易额在</a:t>
            </a:r>
            <a:r>
              <a:rPr lang="en-US" altLang="zh-CN" sz="2000" dirty="0" smtClean="0"/>
              <a:t>1000</a:t>
            </a:r>
            <a:r>
              <a:rPr lang="zh-CN" altLang="en-US" sz="2000" dirty="0" smtClean="0"/>
              <a:t>万元以上；</a:t>
            </a:r>
            <a:endParaRPr lang="zh-CN" altLang="en-US" sz="2000" dirty="0" smtClean="0"/>
          </a:p>
          <a:p>
            <a:pPr marL="0" indent="0">
              <a:spcBef>
                <a:spcPts val="0"/>
              </a:spcBef>
              <a:buNone/>
            </a:pPr>
            <a:r>
              <a:rPr lang="zh-CN" altLang="en-US" sz="2000" dirty="0" smtClean="0"/>
              <a:t>（</a:t>
            </a:r>
            <a:r>
              <a:rPr lang="en-US" altLang="zh-CN" sz="2000" dirty="0" smtClean="0"/>
              <a:t>3</a:t>
            </a:r>
            <a:r>
              <a:rPr lang="zh-CN" altLang="en-US" sz="2000" dirty="0" smtClean="0"/>
              <a:t>）具有开展兼并重组其他必要的条件和能力</a:t>
            </a:r>
            <a:endParaRPr lang="zh-CN" altLang="en-US" sz="2000" dirty="0"/>
          </a:p>
        </p:txBody>
      </p:sp>
      <p:sp>
        <p:nvSpPr>
          <p:cNvPr id="2" name="标题 1"/>
          <p:cNvSpPr>
            <a:spLocks noGrp="1"/>
          </p:cNvSpPr>
          <p:nvPr>
            <p:ph type="title"/>
          </p:nvPr>
        </p:nvSpPr>
        <p:spPr>
          <a:xfrm>
            <a:off x="285720" y="-24"/>
            <a:ext cx="8572560" cy="857256"/>
          </a:xfrm>
        </p:spPr>
        <p:txBody>
          <a:bodyPr>
            <a:normAutofit/>
          </a:bodyPr>
          <a:lstStyle/>
          <a:p>
            <a:r>
              <a:rPr lang="zh-CN" altLang="en-US" sz="2700" dirty="0" smtClean="0"/>
              <a:t>六、企业兼并重组做大做强项目</a:t>
            </a:r>
            <a:endParaRPr lang="zh-CN" altLang="en-US" sz="2700" dirty="0"/>
          </a:p>
        </p:txBody>
      </p:sp>
      <p:sp>
        <p:nvSpPr>
          <p:cNvPr id="5" name="内容占位符 2"/>
          <p:cNvSpPr txBox="1"/>
          <p:nvPr/>
        </p:nvSpPr>
        <p:spPr>
          <a:xfrm>
            <a:off x="142844" y="3286124"/>
            <a:ext cx="8643998" cy="4143380"/>
          </a:xfrm>
          <a:prstGeom prst="rect">
            <a:avLst/>
          </a:prstGeom>
        </p:spPr>
        <p:txBody>
          <a:bodyPr vert="horz" lIns="91440" tIns="45720" rIns="91440" bIns="45720" rtlCol="0">
            <a:normAutofit/>
          </a:bodyPr>
          <a:lstStyle/>
          <a:p>
            <a:pPr lvl="0"/>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dirty="0" smtClean="0">
                <a:solidFill>
                  <a:srgbClr val="FF0000"/>
                </a:solidFill>
              </a:rPr>
              <a:t>经审核认定后，对该企业按</a:t>
            </a:r>
            <a:r>
              <a:rPr lang="zh-CN" altLang="en-US" sz="2000" u="sng" dirty="0" smtClean="0">
                <a:solidFill>
                  <a:srgbClr val="FF0000"/>
                </a:solidFill>
              </a:rPr>
              <a:t>被重组企业</a:t>
            </a:r>
            <a:r>
              <a:rPr lang="zh-CN" altLang="en-US" sz="2000" dirty="0" smtClean="0">
                <a:solidFill>
                  <a:srgbClr val="FF0000"/>
                </a:solidFill>
              </a:rPr>
              <a:t>重组净资产给予一般不超过</a:t>
            </a:r>
            <a:r>
              <a:rPr lang="en-US" sz="2000" dirty="0" smtClean="0">
                <a:solidFill>
                  <a:srgbClr val="FF0000"/>
                </a:solidFill>
              </a:rPr>
              <a:t>5%</a:t>
            </a:r>
            <a:r>
              <a:rPr lang="zh-CN" altLang="en-US" sz="2000" dirty="0" smtClean="0">
                <a:solidFill>
                  <a:srgbClr val="FF0000"/>
                </a:solidFill>
              </a:rPr>
              <a:t>的补助。</a:t>
            </a:r>
            <a:endParaRPr kumimoji="0" lang="zh-CN" altLang="en-US" sz="2000" b="1" i="0" u="sng" strike="noStrike" kern="120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a:t>
            </a:r>
            <a:r>
              <a:rPr lang="zh-CN" altLang="en-US" dirty="0" smtClean="0"/>
              <a:t>昆山市机器人及智能制造产业发展专项资金项目</a:t>
            </a:r>
            <a:endParaRPr lang="en-US" altLang="zh-CN" dirty="0" smtClean="0"/>
          </a:p>
          <a:p>
            <a:r>
              <a:rPr lang="en-US" altLang="zh-CN" dirty="0" smtClean="0"/>
              <a:t>※</a:t>
            </a:r>
            <a:r>
              <a:rPr lang="zh-CN" altLang="en-US" dirty="0" smtClean="0"/>
              <a:t>昆山市转型升级创新发展（工业经济）专项资金项目</a:t>
            </a:r>
            <a:endParaRPr lang="en-US" altLang="zh-CN" dirty="0" smtClean="0"/>
          </a:p>
          <a:p>
            <a:r>
              <a:rPr lang="en-US" altLang="zh-CN" dirty="0" smtClean="0"/>
              <a:t>※2018</a:t>
            </a:r>
            <a:r>
              <a:rPr lang="zh-CN" altLang="en-US" dirty="0" smtClean="0"/>
              <a:t>年度昆山市工业企业技术改造综合奖补资金实施细则（试行）</a:t>
            </a:r>
            <a:endParaRPr lang="en-US" altLang="zh-CN" dirty="0" smtClean="0"/>
          </a:p>
          <a:p>
            <a:r>
              <a:rPr lang="en-US" altLang="zh-CN" dirty="0" smtClean="0"/>
              <a:t>※ 2018 </a:t>
            </a:r>
            <a:r>
              <a:rPr lang="zh-CN" altLang="en-US" dirty="0" smtClean="0"/>
              <a:t>年度江苏省工业企业技术改造综合奖补资金申报</a:t>
            </a:r>
            <a:endParaRPr lang="en-US" altLang="zh-CN" dirty="0" smtClean="0"/>
          </a:p>
          <a:p>
            <a:r>
              <a:rPr lang="en-US" altLang="zh-CN" sz="2800" dirty="0" smtClean="0"/>
              <a:t>※</a:t>
            </a:r>
            <a:r>
              <a:rPr lang="zh-CN" altLang="en-US" sz="2800" dirty="0" smtClean="0"/>
              <a:t>2018年昆山市降低实体经济企业成本有关专项资金项目申报</a:t>
            </a:r>
            <a:endParaRPr lang="zh-CN" altLang="en-US" dirty="0"/>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rmAutofit fontScale="90000"/>
          </a:bodyPr>
          <a:lstStyle/>
          <a:p>
            <a:pPr algn="ctr"/>
            <a:r>
              <a:rPr lang="en-US" altLang="zh-CN" dirty="0" smtClean="0"/>
              <a:t>※ 2018 </a:t>
            </a:r>
            <a:r>
              <a:rPr lang="zh-CN" altLang="en-US" dirty="0" smtClean="0"/>
              <a:t>年度江苏省工业企业技术改造综合奖补资金申报</a:t>
            </a:r>
            <a:endParaRPr lang="zh-CN" altLang="en-US" dirty="0"/>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p:nvPr/>
        </p:nvSpPr>
        <p:spPr>
          <a:xfrm>
            <a:off x="142875" y="785495"/>
            <a:ext cx="8644255" cy="4425950"/>
          </a:xfrm>
          <a:prstGeom prst="rect">
            <a:avLst/>
          </a:prstGeom>
        </p:spPr>
        <p:txBody>
          <a:bodyPr vert="horz" lIns="91440" tIns="45720" rIns="91440" bIns="45720" rtlCol="0">
            <a:normAutofit lnSpcReduction="20000"/>
          </a:bodyPr>
          <a:lstStyle/>
          <a:p>
            <a:pPr marL="0" marR="0" lvl="0" indent="0" defTabSz="914400" rtl="0" eaLnBrk="1" fontAlgn="auto" latinLnBrk="0" hangingPunct="1">
              <a:lnSpc>
                <a:spcPct val="150000"/>
              </a:lnSpc>
              <a:spcBef>
                <a:spcPct val="20000"/>
              </a:spcBef>
              <a:spcAft>
                <a:spcPts val="0"/>
              </a:spcAft>
              <a:buClrTx/>
              <a:buSzTx/>
              <a:buFont typeface="Arial" panose="020B0604020202020204" pitchFamily="34" charset="0"/>
              <a:buNone/>
              <a:defRPr/>
            </a:pPr>
            <a:r>
              <a:rPr lang="zh-CN" altLang="en-US" sz="2000" b="1" dirty="0" smtClean="0">
                <a:latin typeface="+mj-lt"/>
                <a:ea typeface="+mj-ea"/>
                <a:cs typeface="+mj-cs"/>
              </a:rPr>
              <a:t>申报条件</a:t>
            </a:r>
            <a:endParaRPr lang="zh-CN" altLang="en-US" sz="2000" b="1" dirty="0" smtClean="0">
              <a:latin typeface="+mj-lt"/>
              <a:ea typeface="+mj-ea"/>
              <a:cs typeface="+mj-cs"/>
            </a:endParaRPr>
          </a:p>
          <a:p>
            <a:pPr marL="0" marR="0" lvl="0" indent="0" defTabSz="914400" rtl="0" eaLnBrk="1" fontAlgn="auto" latinLnBrk="0" hangingPunct="1">
              <a:lnSpc>
                <a:spcPct val="150000"/>
              </a:lnSpc>
              <a:spcAft>
                <a:spcPts val="0"/>
              </a:spcAft>
              <a:buClrTx/>
              <a:buSzTx/>
              <a:buFont typeface="Arial" panose="020B0604020202020204" pitchFamily="34" charset="0"/>
              <a:buNone/>
              <a:defRPr/>
            </a:pPr>
            <a:r>
              <a:rPr lang="en-US" altLang="zh-CN" sz="2000" dirty="0" smtClean="0"/>
              <a:t>1.</a:t>
            </a:r>
            <a:r>
              <a:rPr lang="zh-CN" altLang="en-US" sz="2000" dirty="0" smtClean="0"/>
              <a:t>企业应有正在实施的技术改造项目，且符合国家产业政策鼓励发展方向和江苏产业结构调整支持方向，项目实施地在江苏省境内。</a:t>
            </a:r>
            <a:endParaRPr lang="zh-CN" altLang="en-US" sz="2000" dirty="0" smtClean="0"/>
          </a:p>
          <a:p>
            <a:pPr marL="0" marR="0" lvl="0" indent="0" defTabSz="914400" rtl="0" eaLnBrk="1" fontAlgn="auto" latinLnBrk="0" hangingPunct="1">
              <a:lnSpc>
                <a:spcPct val="150000"/>
              </a:lnSpc>
              <a:spcAft>
                <a:spcPts val="0"/>
              </a:spcAft>
              <a:buClrTx/>
              <a:buSzTx/>
              <a:buFont typeface="Arial" panose="020B0604020202020204" pitchFamily="34" charset="0"/>
              <a:buNone/>
              <a:defRPr/>
            </a:pPr>
            <a:r>
              <a:rPr lang="en-US" altLang="zh-CN" sz="2000" dirty="0" smtClean="0"/>
              <a:t>2.</a:t>
            </a:r>
            <a:r>
              <a:rPr lang="zh-CN" altLang="en-US" sz="2000" dirty="0" smtClean="0"/>
              <a:t>实施的技术改造项目应取得企业技术改造投资</a:t>
            </a:r>
            <a:r>
              <a:rPr lang="zh-CN" altLang="en-US" sz="2000" dirty="0" smtClean="0">
                <a:solidFill>
                  <a:srgbClr val="FF0000"/>
                </a:solidFill>
              </a:rPr>
              <a:t>项目备案通知书或核准批复</a:t>
            </a:r>
            <a:r>
              <a:rPr lang="zh-CN" altLang="en-US" sz="2000" dirty="0" smtClean="0"/>
              <a:t>（项目核准或备案时间在 </a:t>
            </a:r>
            <a:r>
              <a:rPr lang="en-US" altLang="zh-CN" sz="2000" dirty="0" smtClean="0"/>
              <a:t>2017 </a:t>
            </a:r>
            <a:r>
              <a:rPr lang="zh-CN" altLang="en-US" sz="2000" dirty="0" smtClean="0"/>
              <a:t>年 </a:t>
            </a:r>
            <a:r>
              <a:rPr lang="en-US" altLang="zh-CN" sz="2000" dirty="0" smtClean="0"/>
              <a:t>12 </a:t>
            </a:r>
            <a:r>
              <a:rPr lang="zh-CN" altLang="en-US" sz="2000" dirty="0" smtClean="0"/>
              <a:t>月</a:t>
            </a:r>
            <a:r>
              <a:rPr lang="en-US" altLang="zh-CN" sz="2000" dirty="0" smtClean="0"/>
              <a:t>31 </a:t>
            </a:r>
            <a:r>
              <a:rPr lang="zh-CN" altLang="en-US" sz="2000" dirty="0" smtClean="0"/>
              <a:t>日之前）。</a:t>
            </a:r>
            <a:endParaRPr lang="zh-CN" altLang="en-US" sz="2000" dirty="0" smtClean="0"/>
          </a:p>
          <a:p>
            <a:pPr marL="0" marR="0" lvl="0" indent="0" defTabSz="914400" rtl="0" eaLnBrk="1" fontAlgn="auto" latinLnBrk="0" hangingPunct="1">
              <a:lnSpc>
                <a:spcPct val="150000"/>
              </a:lnSpc>
              <a:spcAft>
                <a:spcPts val="0"/>
              </a:spcAft>
              <a:buClrTx/>
              <a:buSzTx/>
              <a:buFont typeface="Arial" panose="020B0604020202020204" pitchFamily="34" charset="0"/>
              <a:buNone/>
              <a:defRPr/>
            </a:pPr>
            <a:r>
              <a:rPr lang="en-US" altLang="zh-CN" sz="2000" dirty="0" smtClean="0"/>
              <a:t>3.</a:t>
            </a:r>
            <a:r>
              <a:rPr lang="zh-CN" altLang="en-US" sz="2000" dirty="0" smtClean="0"/>
              <a:t>企业 </a:t>
            </a:r>
            <a:r>
              <a:rPr lang="en-US" altLang="zh-CN" sz="2000" dirty="0" smtClean="0"/>
              <a:t>2017 </a:t>
            </a:r>
            <a:r>
              <a:rPr lang="zh-CN" altLang="en-US" sz="2000" dirty="0" smtClean="0"/>
              <a:t>年度已申报抵扣的固定资产增值税进项税额（应剔除已作进项转出的部分和不动产抵扣部分）对应的</a:t>
            </a:r>
            <a:r>
              <a:rPr lang="zh-CN" altLang="en-US" sz="2000" dirty="0" smtClean="0">
                <a:solidFill>
                  <a:srgbClr val="FF0000"/>
                </a:solidFill>
              </a:rPr>
              <a:t>固定资产投资额达到 </a:t>
            </a:r>
            <a:r>
              <a:rPr lang="en-US" altLang="zh-CN" sz="2000" dirty="0" smtClean="0">
                <a:solidFill>
                  <a:srgbClr val="FF0000"/>
                </a:solidFill>
              </a:rPr>
              <a:t>1500 </a:t>
            </a:r>
            <a:r>
              <a:rPr lang="zh-CN" altLang="en-US" sz="2000" dirty="0" smtClean="0">
                <a:solidFill>
                  <a:srgbClr val="FF0000"/>
                </a:solidFill>
              </a:rPr>
              <a:t>万元</a:t>
            </a:r>
            <a:r>
              <a:rPr lang="zh-CN" altLang="en-US" sz="2000" dirty="0" smtClean="0"/>
              <a:t>。</a:t>
            </a:r>
            <a:endParaRPr lang="zh-CN" altLang="en-US" sz="2000" dirty="0" smtClean="0"/>
          </a:p>
          <a:p>
            <a:pPr marL="0" marR="0" lvl="0" indent="0" defTabSz="914400" rtl="0" eaLnBrk="1" fontAlgn="auto" latinLnBrk="0" hangingPunct="1">
              <a:lnSpc>
                <a:spcPct val="150000"/>
              </a:lnSpc>
              <a:spcAft>
                <a:spcPts val="0"/>
              </a:spcAft>
              <a:buClrTx/>
              <a:buSzTx/>
              <a:buFont typeface="Arial" panose="020B0604020202020204" pitchFamily="34" charset="0"/>
              <a:buNone/>
              <a:defRPr/>
            </a:pPr>
            <a:r>
              <a:rPr lang="en-US" altLang="zh-CN" sz="2000" dirty="0" smtClean="0"/>
              <a:t>4.</a:t>
            </a:r>
            <a:r>
              <a:rPr lang="zh-CN" altLang="en-US" sz="2000" dirty="0" smtClean="0"/>
              <a:t>企业自 </a:t>
            </a:r>
            <a:r>
              <a:rPr lang="en-US" altLang="zh-CN" sz="2000" dirty="0" smtClean="0"/>
              <a:t>2015 </a:t>
            </a:r>
            <a:r>
              <a:rPr lang="zh-CN" altLang="en-US" sz="2000" dirty="0" smtClean="0"/>
              <a:t>年 </a:t>
            </a:r>
            <a:r>
              <a:rPr lang="en-US" altLang="zh-CN" sz="2000" dirty="0" smtClean="0"/>
              <a:t>5 </a:t>
            </a:r>
            <a:r>
              <a:rPr lang="zh-CN" altLang="en-US" sz="2000" dirty="0" smtClean="0"/>
              <a:t>月 </a:t>
            </a:r>
            <a:r>
              <a:rPr lang="en-US" altLang="zh-CN" sz="2000" dirty="0" smtClean="0"/>
              <a:t>1 </a:t>
            </a:r>
            <a:r>
              <a:rPr lang="zh-CN" altLang="en-US" sz="2000" dirty="0" smtClean="0"/>
              <a:t>日至 </a:t>
            </a:r>
            <a:r>
              <a:rPr lang="en-US" altLang="zh-CN" sz="2000" dirty="0" smtClean="0"/>
              <a:t>2018 </a:t>
            </a:r>
            <a:r>
              <a:rPr lang="zh-CN" altLang="en-US" sz="2000" dirty="0" smtClean="0"/>
              <a:t>年 </a:t>
            </a:r>
            <a:r>
              <a:rPr lang="en-US" altLang="zh-CN" sz="2000" dirty="0" smtClean="0"/>
              <a:t>4 </a:t>
            </a:r>
            <a:r>
              <a:rPr lang="zh-CN" altLang="en-US" sz="2000" dirty="0" smtClean="0"/>
              <a:t>月 </a:t>
            </a:r>
            <a:r>
              <a:rPr lang="en-US" altLang="zh-CN" sz="2000" dirty="0" smtClean="0"/>
              <a:t>30 </a:t>
            </a:r>
            <a:r>
              <a:rPr lang="zh-CN" altLang="en-US" sz="2000" dirty="0" smtClean="0"/>
              <a:t>日期间未有严重失信行为。严重失信行为范畴详见</a:t>
            </a:r>
            <a:r>
              <a:rPr lang="en-US" altLang="zh-CN" sz="2000" dirty="0" smtClean="0"/>
              <a:t>《</a:t>
            </a:r>
            <a:r>
              <a:rPr lang="zh-CN" altLang="en-US" sz="2000" dirty="0" smtClean="0"/>
              <a:t>江苏省工业和信息产业转型升级专项资金项目申报主体信用审查与结果应用实施细则</a:t>
            </a:r>
            <a:r>
              <a:rPr lang="en-US" altLang="zh-CN" sz="2000" dirty="0" smtClean="0"/>
              <a:t>》</a:t>
            </a:r>
            <a:endParaRPr lang="zh-CN" altLang="en-US" sz="2000" dirty="0" smtClean="0"/>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zh-CN" alt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rmAutofit fontScale="90000"/>
          </a:bodyPr>
          <a:lstStyle/>
          <a:p>
            <a:pPr algn="ctr"/>
            <a:r>
              <a:rPr lang="en-US" altLang="zh-CN" dirty="0" smtClean="0"/>
              <a:t>※2018</a:t>
            </a:r>
            <a:r>
              <a:rPr lang="zh-CN" altLang="en-US" dirty="0" smtClean="0"/>
              <a:t>年度昆山市工业企业技术改造综合奖补资金实施细则（试行）</a:t>
            </a:r>
            <a:endParaRPr lang="zh-CN" altLang="en-US" dirty="0"/>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1428736"/>
            <a:ext cx="8643998" cy="3786214"/>
          </a:xfrm>
        </p:spPr>
        <p:txBody>
          <a:bodyPr>
            <a:normAutofit fontScale="90000" lnSpcReduction="20000"/>
          </a:bodyPr>
          <a:lstStyle/>
          <a:p>
            <a:pPr>
              <a:lnSpc>
                <a:spcPct val="150000"/>
              </a:lnSpc>
              <a:buNone/>
            </a:pPr>
            <a:r>
              <a:rPr lang="zh-CN" altLang="en-US" sz="2000" b="1" dirty="0" smtClean="0"/>
              <a:t>申报条件</a:t>
            </a:r>
            <a:endParaRPr lang="en-US" altLang="zh-CN" sz="2000" b="1" dirty="0" smtClean="0"/>
          </a:p>
          <a:p>
            <a:pPr marL="0" indent="0">
              <a:lnSpc>
                <a:spcPct val="150000"/>
              </a:lnSpc>
              <a:spcBef>
                <a:spcPts val="0"/>
              </a:spcBef>
              <a:buNone/>
            </a:pPr>
            <a:r>
              <a:rPr lang="zh-CN" altLang="en-US" sz="2000" dirty="0" smtClean="0"/>
              <a:t>（</a:t>
            </a:r>
            <a:r>
              <a:rPr lang="zh-CN" altLang="en-US" sz="2000" dirty="0"/>
              <a:t>一）申报主体是在昆山市域内注册、具有独立法人资格、健全的财务管理机构和财务管理制度，信用良好、依法纳税，积极开展技术改造的</a:t>
            </a:r>
            <a:r>
              <a:rPr lang="zh-CN" altLang="en-US" sz="2000" dirty="0">
                <a:solidFill>
                  <a:srgbClr val="FF0000"/>
                </a:solidFill>
              </a:rPr>
              <a:t>规模以上工业企业</a:t>
            </a:r>
            <a:r>
              <a:rPr lang="zh-CN" altLang="en-US" sz="2000" dirty="0"/>
              <a:t>。</a:t>
            </a:r>
            <a:r>
              <a:rPr lang="zh-CN" altLang="en-US" sz="2000" u="sng" dirty="0"/>
              <a:t>对未列入规模以上统计但主营业务收入满2000万的工业企业，根据税务部门提供的上一年度纳税申报表，视同符合条件。</a:t>
            </a:r>
            <a:endParaRPr lang="zh-CN" altLang="en-US" sz="2000" u="sng" dirty="0"/>
          </a:p>
          <a:p>
            <a:pPr marL="0" indent="0">
              <a:lnSpc>
                <a:spcPct val="150000"/>
              </a:lnSpc>
              <a:spcBef>
                <a:spcPts val="0"/>
              </a:spcBef>
              <a:buNone/>
            </a:pPr>
            <a:r>
              <a:rPr lang="zh-CN" altLang="en-US" sz="2000" dirty="0"/>
              <a:t>（二）企业上一年度在昆山有技术改造投入，且符合国家产业政策鼓励发展方向和江苏产业结构调整支持方向。</a:t>
            </a:r>
            <a:endParaRPr lang="zh-CN" altLang="en-US" sz="2000" dirty="0"/>
          </a:p>
          <a:p>
            <a:pPr marL="0" indent="0">
              <a:lnSpc>
                <a:spcPct val="150000"/>
              </a:lnSpc>
              <a:spcBef>
                <a:spcPts val="0"/>
              </a:spcBef>
              <a:buNone/>
            </a:pPr>
            <a:r>
              <a:rPr lang="zh-CN" altLang="en-US" sz="2000" dirty="0"/>
              <a:t>（三）企业在申报年上一年度固定资产增值税进项抵扣税金（应剔除已作进项转出的部分和不动产）对应的固</a:t>
            </a:r>
            <a:r>
              <a:rPr lang="zh-CN" altLang="en-US" sz="2000" u="sng" dirty="0"/>
              <a:t>定资产投资额</a:t>
            </a:r>
            <a:r>
              <a:rPr lang="zh-CN" altLang="en-US" sz="2000" dirty="0"/>
              <a:t>（以下简称 “固定资产投资额” ）乘上</a:t>
            </a:r>
            <a:r>
              <a:rPr lang="zh-CN" altLang="en-US" sz="2000" u="sng" dirty="0"/>
              <a:t>重点扶持产业（企业）系数</a:t>
            </a:r>
            <a:r>
              <a:rPr lang="zh-CN" altLang="en-US" sz="2000" dirty="0">
                <a:solidFill>
                  <a:srgbClr val="FF0000"/>
                </a:solidFill>
              </a:rPr>
              <a:t>不低于1500万元</a:t>
            </a:r>
            <a:r>
              <a:rPr lang="zh-CN" altLang="en-US" sz="2000" dirty="0"/>
              <a:t>。</a:t>
            </a:r>
            <a:endParaRPr lang="zh-CN" altLang="en-US" sz="2000" dirty="0"/>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14422"/>
            <a:ext cx="8229600" cy="4525963"/>
          </a:xfrm>
        </p:spPr>
        <p:txBody>
          <a:bodyPr>
            <a:normAutofit/>
          </a:bodyPr>
          <a:lstStyle/>
          <a:p>
            <a:pPr marL="0" indent="-360045">
              <a:lnSpc>
                <a:spcPct val="90000"/>
              </a:lnSpc>
              <a:spcBef>
                <a:spcPts val="0"/>
              </a:spcBef>
              <a:buNone/>
            </a:pPr>
            <a:r>
              <a:rPr lang="zh-CN" altLang="en-US" sz="2000" dirty="0"/>
              <a:t>重点扶持产业（企业）系数由产业类别系数、获得工业条线省级以上荣誉系数、连续技改系数之和乘上企业资源集约利用综合评价得分系数所得。</a:t>
            </a:r>
            <a:endParaRPr lang="zh-CN" altLang="en-US" sz="2000" dirty="0"/>
          </a:p>
          <a:p>
            <a:pPr>
              <a:buNone/>
            </a:pPr>
            <a:r>
              <a:rPr lang="zh-CN" altLang="en-US" sz="2000" b="1" dirty="0">
                <a:latin typeface="仿宋_GB2312" charset="0"/>
                <a:cs typeface="仿宋_GB2312" charset="0"/>
                <a:sym typeface="+mn-ea"/>
              </a:rPr>
              <a:t>（</a:t>
            </a:r>
            <a:r>
              <a:rPr lang="en-US" altLang="zh-CN" sz="2000" b="1" dirty="0">
                <a:latin typeface="Times New Roman" panose="02020603050405020304" charset="0"/>
                <a:cs typeface="Times New Roman" panose="02020603050405020304" charset="0"/>
                <a:sym typeface="+mn-ea"/>
              </a:rPr>
              <a:t>1</a:t>
            </a:r>
            <a:r>
              <a:rPr lang="zh-CN" altLang="en-US" sz="2000" b="1" dirty="0">
                <a:latin typeface="仿宋_GB2312" charset="0"/>
                <a:cs typeface="仿宋_GB2312" charset="0"/>
                <a:sym typeface="+mn-ea"/>
              </a:rPr>
              <a:t>）产业类别系数</a:t>
            </a:r>
            <a:r>
              <a:rPr lang="zh-CN" altLang="en-US" sz="2000" b="1" dirty="0" smtClean="0">
                <a:latin typeface="仿宋_GB2312" charset="0"/>
                <a:cs typeface="仿宋_GB2312" charset="0"/>
                <a:sym typeface="+mn-ea"/>
              </a:rPr>
              <a:t>：</a:t>
            </a:r>
            <a:endParaRPr lang="zh-CN" altLang="en-US" sz="2000" dirty="0"/>
          </a:p>
        </p:txBody>
      </p:sp>
      <p:sp>
        <p:nvSpPr>
          <p:cNvPr id="2" name="标题 1"/>
          <p:cNvSpPr>
            <a:spLocks noGrp="1"/>
          </p:cNvSpPr>
          <p:nvPr>
            <p:ph type="title"/>
          </p:nvPr>
        </p:nvSpPr>
        <p:spPr/>
        <p:txBody>
          <a:bodyPr>
            <a:normAutofit/>
          </a:bodyPr>
          <a:lstStyle/>
          <a:p>
            <a:r>
              <a:rPr lang="zh-CN" altLang="en-US" sz="2700" dirty="0"/>
              <a:t>重点扶持产业（企业）系数</a:t>
            </a:r>
            <a:r>
              <a:rPr lang="zh-CN" altLang="en-US" sz="2700" dirty="0" smtClean="0"/>
              <a:t>说明</a:t>
            </a:r>
            <a:endParaRPr lang="zh-CN" altLang="en-US" sz="2700" b="1" dirty="0">
              <a:solidFill>
                <a:srgbClr val="0000FF"/>
              </a:solidFill>
            </a:endParaRPr>
          </a:p>
        </p:txBody>
      </p:sp>
      <p:graphicFrame>
        <p:nvGraphicFramePr>
          <p:cNvPr id="4" name="表格 3"/>
          <p:cNvGraphicFramePr/>
          <p:nvPr/>
        </p:nvGraphicFramePr>
        <p:xfrm>
          <a:off x="928662" y="2571744"/>
          <a:ext cx="7143800" cy="2830830"/>
        </p:xfrm>
        <a:graphic>
          <a:graphicData uri="http://schemas.openxmlformats.org/drawingml/2006/table">
            <a:tbl>
              <a:tblPr firstRow="1" bandRow="1">
                <a:tableStyleId>{5940675A-B579-460E-94D1-54222C63F5DA}</a:tableStyleId>
              </a:tblPr>
              <a:tblGrid>
                <a:gridCol w="1143009"/>
                <a:gridCol w="4357718"/>
                <a:gridCol w="1643073"/>
              </a:tblGrid>
              <a:tr h="393700">
                <a:tc gridSpan="2">
                  <a:txBody>
                    <a:bodyPr/>
                    <a:lstStyle/>
                    <a:p>
                      <a:pPr indent="0" algn="ctr">
                        <a:buNone/>
                      </a:pPr>
                      <a:r>
                        <a:rPr lang="zh-CN" altLang="en-US" sz="2000" b="0" dirty="0">
                          <a:latin typeface="黑体" panose="02010609060101010101" charset="-122"/>
                          <a:ea typeface="黑体" panose="02010609060101010101" charset="-122"/>
                          <a:cs typeface="黑体" panose="02010609060101010101" charset="-122"/>
                        </a:rPr>
                        <a:t>产业类别</a:t>
                      </a:r>
                      <a:endParaRPr lang="zh-CN" altLang="en-US" sz="2000" b="0" dirty="0">
                        <a:latin typeface="黑体" panose="02010609060101010101" charset="-122"/>
                        <a:ea typeface="黑体" panose="02010609060101010101" charset="-122"/>
                        <a:cs typeface="黑体" panose="02010609060101010101" charset="-122"/>
                      </a:endParaRPr>
                    </a:p>
                  </a:txBody>
                  <a:tcPr marL="0" marR="0" marT="0" marB="1"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p>
                      <a:pPr indent="0" algn="ctr">
                        <a:buNone/>
                      </a:pPr>
                      <a:r>
                        <a:rPr lang="zh-CN" altLang="en-US" sz="2000" b="0">
                          <a:latin typeface="黑体" panose="02010609060101010101" charset="-122"/>
                          <a:ea typeface="黑体" panose="02010609060101010101" charset="-122"/>
                          <a:cs typeface="黑体" panose="02010609060101010101" charset="-122"/>
                        </a:rPr>
                        <a:t>产业类别系数</a:t>
                      </a:r>
                      <a:endParaRPr lang="zh-CN" altLang="en-US" sz="2000" b="0">
                        <a:latin typeface="黑体" panose="02010609060101010101" charset="-122"/>
                        <a:ea typeface="黑体" panose="02010609060101010101" charset="-122"/>
                        <a:cs typeface="黑体" panose="02010609060101010101" charset="-122"/>
                      </a:endParaRPr>
                    </a:p>
                  </a:txBody>
                  <a:tcPr marL="0" marR="0" marT="0" marB="1"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3700">
                <a:tc gridSpan="2">
                  <a:txBody>
                    <a:bodyPr/>
                    <a:lstStyle/>
                    <a:p>
                      <a:pPr indent="0">
                        <a:buNone/>
                      </a:pPr>
                      <a:r>
                        <a:rPr lang="zh-CN" altLang="en-US" sz="2000" b="0" dirty="0">
                          <a:latin typeface="Times New Roman" panose="02020603050405020304" charset="0"/>
                          <a:cs typeface="Times New Roman" panose="02020603050405020304" charset="0"/>
                        </a:rPr>
                        <a:t>非新兴产业</a:t>
                      </a:r>
                      <a:endParaRPr lang="zh-CN" altLang="en-US" sz="2000" b="0" dirty="0">
                        <a:latin typeface="Times New Roman" panose="02020603050405020304" charset="0"/>
                        <a:ea typeface="Times New Roman" panose="02020603050405020304" charset="0"/>
                        <a:cs typeface="Times New Roman" panose="02020603050405020304" charset="0"/>
                      </a:endParaRPr>
                    </a:p>
                  </a:txBody>
                  <a:tcPr marL="0" marR="0" marT="0" marB="1"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p>
                      <a:pPr indent="0" algn="ctr">
                        <a:buNone/>
                      </a:pPr>
                      <a:r>
                        <a:rPr lang="en-US" altLang="zh-CN" sz="2000" b="0">
                          <a:latin typeface="Times New Roman" panose="02020603050405020304" charset="0"/>
                          <a:cs typeface="Times New Roman" panose="02020603050405020304" charset="0"/>
                        </a:rPr>
                        <a:t>1</a:t>
                      </a:r>
                      <a:endParaRPr lang="en-US" altLang="zh-CN" sz="2000" b="0">
                        <a:latin typeface="Times New Roman" panose="02020603050405020304" charset="0"/>
                        <a:ea typeface="Times New Roman" panose="02020603050405020304" charset="0"/>
                        <a:cs typeface="Times New Roman" panose="02020603050405020304" charset="0"/>
                      </a:endParaRPr>
                    </a:p>
                  </a:txBody>
                  <a:tcPr marL="0" marR="0" marT="0" marB="1"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16000">
                <a:tc rowSpan="2">
                  <a:txBody>
                    <a:bodyPr/>
                    <a:lstStyle/>
                    <a:p>
                      <a:pPr indent="0">
                        <a:buNone/>
                      </a:pPr>
                      <a:r>
                        <a:rPr lang="zh-CN" altLang="en-US" sz="2000" b="0" dirty="0">
                          <a:latin typeface="Times New Roman" panose="02020603050405020304" charset="0"/>
                          <a:cs typeface="Times New Roman" panose="02020603050405020304" charset="0"/>
                        </a:rPr>
                        <a:t>新兴产业</a:t>
                      </a:r>
                      <a:endParaRPr lang="zh-CN" altLang="en-US" sz="2000" b="0" dirty="0">
                        <a:latin typeface="Times New Roman" panose="02020603050405020304" charset="0"/>
                        <a:ea typeface="Times New Roman" panose="02020603050405020304" charset="0"/>
                        <a:cs typeface="Times New Roman" panose="02020603050405020304" charset="0"/>
                      </a:endParaRPr>
                    </a:p>
                  </a:txBody>
                  <a:tcPr marL="0" marR="0" marT="0" marB="1" anchor="ctr">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zh-CN" altLang="en-US" sz="2000" b="0" dirty="0">
                          <a:latin typeface="Times New Roman" panose="02020603050405020304" charset="0"/>
                          <a:cs typeface="Times New Roman" panose="02020603050405020304" charset="0"/>
                        </a:rPr>
                        <a:t>新能源、新材料、节能环保、智能电网和物联网</a:t>
                      </a:r>
                      <a:endParaRPr lang="zh-CN" altLang="en-US" sz="2000" b="0" dirty="0">
                        <a:latin typeface="Times New Roman" panose="02020603050405020304" charset="0"/>
                        <a:ea typeface="Times New Roman" panose="02020603050405020304" charset="0"/>
                        <a:cs typeface="Times New Roman" panose="02020603050405020304" charset="0"/>
                      </a:endParaRP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000" b="0" dirty="0">
                          <a:latin typeface="Times New Roman" panose="02020603050405020304" charset="0"/>
                          <a:cs typeface="Times New Roman" panose="02020603050405020304" charset="0"/>
                        </a:rPr>
                        <a:t>1.5</a:t>
                      </a:r>
                      <a:endParaRPr lang="en-US" altLang="zh-CN" sz="2000" b="0" dirty="0">
                        <a:latin typeface="Times New Roman" panose="02020603050405020304" charset="0"/>
                        <a:ea typeface="Times New Roman" panose="02020603050405020304" charset="0"/>
                        <a:cs typeface="Times New Roman" panose="02020603050405020304" charset="0"/>
                      </a:endParaRP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27430">
                <a:tc vMerge="1">
                  <a:tcPr>
                    <a:lnL w="12700" cap="flat" cmpd="sng">
                      <a:solidFill>
                        <a:srgbClr val="000000"/>
                      </a:solidFill>
                      <a:prstDash val="solid"/>
                      <a:headEnd type="none" w="med" len="med"/>
                      <a:tailEnd type="none" w="med" len="med"/>
                    </a:lnL>
                    <a:lnR w="12700" cap="flat" cmpd="sng">
                      <a:solidFill>
                        <a:srgbClr val="080000"/>
                      </a:solidFill>
                      <a:prstDash val="solid"/>
                      <a:headEnd type="none" w="med" len="med"/>
                      <a:tailEnd type="none" w="med" len="med"/>
                    </a:lnR>
                    <a:lnB w="9525" cap="flat" cmpd="sng">
                      <a:solidFill>
                        <a:srgbClr val="000000"/>
                      </a:solidFill>
                      <a:prstDash val="solid"/>
                      <a:headEnd type="none" w="med" len="med"/>
                      <a:tailEnd type="none" w="med" len="med"/>
                    </a:lnB>
                  </a:tcPr>
                </a:tc>
                <a:tc>
                  <a:txBody>
                    <a:bodyPr/>
                    <a:lstStyle/>
                    <a:p>
                      <a:pPr indent="0">
                        <a:buNone/>
                      </a:pPr>
                      <a:r>
                        <a:rPr lang="zh-CN" altLang="en-US" sz="2000" b="0">
                          <a:latin typeface="Times New Roman" panose="02020603050405020304" charset="0"/>
                          <a:cs typeface="Times New Roman" panose="02020603050405020304" charset="0"/>
                        </a:rPr>
                        <a:t>集成电路、新型平板显示、高端装备制造、生物技术和新医药</a:t>
                      </a:r>
                      <a:endParaRPr lang="zh-CN" altLang="en-US" sz="2000" b="0">
                        <a:latin typeface="Times New Roman" panose="02020603050405020304" charset="0"/>
                        <a:ea typeface="Times New Roman" panose="02020603050405020304" charset="0"/>
                        <a:cs typeface="Times New Roman" panose="02020603050405020304" charset="0"/>
                      </a:endParaRP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000" b="0" dirty="0">
                          <a:latin typeface="Times New Roman" panose="02020603050405020304" charset="0"/>
                          <a:cs typeface="Times New Roman" panose="02020603050405020304" charset="0"/>
                        </a:rPr>
                        <a:t>2</a:t>
                      </a:r>
                      <a:endParaRPr lang="en-US" altLang="zh-CN" sz="2000" b="0" dirty="0">
                        <a:latin typeface="Times New Roman" panose="02020603050405020304" charset="0"/>
                        <a:ea typeface="Times New Roman" panose="02020603050405020304" charset="0"/>
                        <a:cs typeface="Times New Roman" panose="02020603050405020304" charset="0"/>
                      </a:endParaRP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50" y="347345"/>
            <a:ext cx="8644255" cy="5233035"/>
          </a:xfrm>
        </p:spPr>
        <p:txBody>
          <a:bodyPr>
            <a:normAutofit fontScale="90000"/>
          </a:bodyPr>
          <a:lstStyle/>
          <a:p>
            <a:pPr marL="0" indent="0">
              <a:lnSpc>
                <a:spcPct val="150000"/>
              </a:lnSpc>
              <a:spcBef>
                <a:spcPts val="0"/>
              </a:spcBef>
              <a:buNone/>
            </a:pPr>
            <a:r>
              <a:rPr lang="zh-CN" altLang="en-US" sz="2000" b="1" dirty="0"/>
              <a:t>（2）获得工业条线省级以上荣誉系数</a:t>
            </a:r>
            <a:endParaRPr lang="zh-CN" altLang="en-US" sz="2000" b="1" dirty="0"/>
          </a:p>
          <a:p>
            <a:pPr marL="0" indent="0">
              <a:lnSpc>
                <a:spcPct val="150000"/>
              </a:lnSpc>
              <a:spcBef>
                <a:spcPts val="0"/>
              </a:spcBef>
              <a:buNone/>
            </a:pPr>
            <a:r>
              <a:rPr lang="zh-CN" altLang="en-US" sz="2000" dirty="0" smtClean="0"/>
              <a:t>获得</a:t>
            </a:r>
            <a:r>
              <a:rPr lang="zh-CN" altLang="en-US" sz="2000" dirty="0"/>
              <a:t>省级以上工业设计中心、技术创新示范企业、服务型制造示范企业、科技小巨人企业、管理创新示范企业、管理创新优秀企业、专精特新产品、企业信用管理示范企业、示范智能车间、制造业创新中心、“首台套” 认定等11项荣誉，每个荣誉加0.3</a:t>
            </a:r>
            <a:r>
              <a:rPr lang="zh-CN" altLang="en-US" sz="2000" dirty="0" smtClean="0"/>
              <a:t>。</a:t>
            </a:r>
            <a:endParaRPr lang="en-US" altLang="zh-CN" sz="2000" dirty="0" smtClean="0"/>
          </a:p>
          <a:p>
            <a:pPr marL="0" indent="0">
              <a:lnSpc>
                <a:spcPct val="150000"/>
              </a:lnSpc>
              <a:spcBef>
                <a:spcPts val="0"/>
              </a:spcBef>
              <a:buNone/>
            </a:pPr>
            <a:endParaRPr lang="zh-CN" altLang="en-US" sz="2000" dirty="0"/>
          </a:p>
          <a:p>
            <a:pPr marL="0" indent="0">
              <a:lnSpc>
                <a:spcPct val="150000"/>
              </a:lnSpc>
              <a:spcBef>
                <a:spcPts val="0"/>
              </a:spcBef>
              <a:buNone/>
            </a:pPr>
            <a:r>
              <a:rPr lang="zh-CN" altLang="en-US" sz="2000" b="1" dirty="0"/>
              <a:t>（3）连续技改系数</a:t>
            </a:r>
            <a:endParaRPr lang="zh-CN" altLang="en-US" sz="2000" b="1" dirty="0"/>
          </a:p>
          <a:p>
            <a:pPr marL="0" indent="0">
              <a:lnSpc>
                <a:spcPct val="150000"/>
              </a:lnSpc>
              <a:spcBef>
                <a:spcPts val="0"/>
              </a:spcBef>
              <a:buNone/>
            </a:pPr>
            <a:r>
              <a:rPr lang="zh-CN" altLang="en-US" sz="2000" dirty="0" smtClean="0"/>
              <a:t>连续</a:t>
            </a:r>
            <a:r>
              <a:rPr lang="zh-CN" altLang="en-US" sz="2000" dirty="0"/>
              <a:t>两年达到申报条件的企业，连续技改系数为0.3</a:t>
            </a:r>
            <a:r>
              <a:rPr lang="zh-CN" altLang="en-US" sz="2000" dirty="0" smtClean="0"/>
              <a:t>。</a:t>
            </a:r>
            <a:endParaRPr lang="en-US" altLang="zh-CN" sz="2000" dirty="0" smtClean="0"/>
          </a:p>
          <a:p>
            <a:pPr marL="0" indent="0">
              <a:lnSpc>
                <a:spcPct val="150000"/>
              </a:lnSpc>
              <a:spcBef>
                <a:spcPts val="0"/>
              </a:spcBef>
              <a:buNone/>
            </a:pPr>
            <a:endParaRPr lang="zh-CN" altLang="en-US" sz="2000" dirty="0"/>
          </a:p>
          <a:p>
            <a:pPr marL="0" indent="0">
              <a:lnSpc>
                <a:spcPct val="150000"/>
              </a:lnSpc>
              <a:spcBef>
                <a:spcPts val="0"/>
              </a:spcBef>
              <a:buNone/>
            </a:pPr>
            <a:r>
              <a:rPr lang="zh-CN" altLang="en-US" sz="2000" b="1" dirty="0"/>
              <a:t>（4） 企业资源集约利用综合评价得分系数</a:t>
            </a:r>
            <a:endParaRPr lang="zh-CN" altLang="en-US" sz="2000" b="1" dirty="0"/>
          </a:p>
          <a:p>
            <a:pPr marL="0" indent="0">
              <a:lnSpc>
                <a:spcPct val="150000"/>
              </a:lnSpc>
              <a:spcBef>
                <a:spcPts val="0"/>
              </a:spcBef>
              <a:buNone/>
            </a:pPr>
            <a:r>
              <a:rPr lang="zh-CN" altLang="en-US" sz="2000" dirty="0" smtClean="0"/>
              <a:t>被评为</a:t>
            </a:r>
            <a:r>
              <a:rPr lang="zh-CN" altLang="en-US" sz="2000" dirty="0"/>
              <a:t>A类企业系数为1.4，评为B类企业系数为1.2，评为C类企业系数为1，D类企业一票否决。</a:t>
            </a:r>
            <a:endParaRPr lang="zh-CN" altLang="en-US" sz="2000" dirty="0"/>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nSpc>
                <a:spcPct val="150000"/>
              </a:lnSpc>
            </a:pPr>
            <a:r>
              <a:rPr lang="zh-CN" altLang="en-US" sz="2000" dirty="0">
                <a:solidFill>
                  <a:srgbClr val="FF0000"/>
                </a:solidFill>
              </a:rPr>
              <a:t>企业奖补资金</a:t>
            </a:r>
            <a:r>
              <a:rPr lang="zh-CN" altLang="en-US" sz="2000" dirty="0"/>
              <a:t>=企业固定资产投资额×重点扶持产业（企业）系数×全市固定资产投资奖补系数+企业同比税收贡献×全市同比税收贡献奖补系数+企业同比新增税收贡献×全市同比新增税收贡献奖补系数+企业同比新增人均产值奖补区间值。</a:t>
            </a:r>
            <a:endParaRPr lang="zh-CN" altLang="en-US" sz="2000" dirty="0"/>
          </a:p>
          <a:p>
            <a:pPr>
              <a:lnSpc>
                <a:spcPct val="150000"/>
              </a:lnSpc>
            </a:pPr>
            <a:r>
              <a:rPr lang="zh-CN" altLang="en-US" sz="2000" dirty="0">
                <a:solidFill>
                  <a:srgbClr val="FF0000"/>
                </a:solidFill>
              </a:rPr>
              <a:t>资金上限：</a:t>
            </a:r>
            <a:r>
              <a:rPr lang="zh-CN" altLang="en-US" sz="2000" dirty="0"/>
              <a:t>同一企业当年获得提质增效奖补奖补资金总额一般</a:t>
            </a:r>
            <a:r>
              <a:rPr lang="zh-CN" altLang="en-US" sz="2000" b="1" dirty="0">
                <a:solidFill>
                  <a:srgbClr val="FF0000"/>
                </a:solidFill>
              </a:rPr>
              <a:t>不超过1000万元</a:t>
            </a:r>
            <a:r>
              <a:rPr lang="zh-CN" altLang="en-US" sz="2000" dirty="0"/>
              <a:t>。</a:t>
            </a:r>
            <a:endParaRPr lang="zh-CN" altLang="en-US" sz="2000" dirty="0"/>
          </a:p>
        </p:txBody>
      </p:sp>
      <p:sp>
        <p:nvSpPr>
          <p:cNvPr id="2" name="标题 1"/>
          <p:cNvSpPr>
            <a:spLocks noGrp="1"/>
          </p:cNvSpPr>
          <p:nvPr>
            <p:ph type="title"/>
          </p:nvPr>
        </p:nvSpPr>
        <p:spPr/>
        <p:txBody>
          <a:bodyPr>
            <a:normAutofit/>
          </a:bodyPr>
          <a:lstStyle/>
          <a:p>
            <a:r>
              <a:rPr lang="zh-CN" altLang="en-US" sz="2700" b="1" dirty="0" smtClean="0"/>
              <a:t>    提</a:t>
            </a:r>
            <a:r>
              <a:rPr lang="zh-CN" altLang="en-US" sz="2700" b="1" dirty="0"/>
              <a:t>质增效奖补资金奖补标准</a:t>
            </a:r>
            <a:endParaRPr lang="zh-CN" altLang="en-US" sz="2700" b="1" dirty="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Autofit/>
          </a:bodyPr>
          <a:lstStyle/>
          <a:p>
            <a:pPr algn="ctr"/>
            <a:r>
              <a:rPr lang="en-US" altLang="zh-CN" sz="4000" dirty="0" smtClean="0"/>
              <a:t>※</a:t>
            </a:r>
            <a:r>
              <a:rPr lang="zh-CN" altLang="en-US" sz="4000" dirty="0" smtClean="0"/>
              <a:t>2018年昆山市降低实体经济企业成本有关专项资金项目申报</a:t>
            </a:r>
            <a:endParaRPr lang="zh-CN" altLang="en-US" sz="4000" dirty="0" smtClean="0"/>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50" y="1857375"/>
            <a:ext cx="8644255" cy="3375660"/>
          </a:xfrm>
        </p:spPr>
        <p:txBody>
          <a:bodyPr>
            <a:normAutofit/>
          </a:bodyPr>
          <a:lstStyle/>
          <a:p>
            <a:pPr>
              <a:lnSpc>
                <a:spcPct val="150000"/>
              </a:lnSpc>
              <a:buNone/>
            </a:pPr>
            <a:r>
              <a:rPr lang="zh-CN" altLang="en-US" sz="2000" b="1" dirty="0"/>
              <a:t>申报</a:t>
            </a:r>
            <a:r>
              <a:rPr lang="zh-CN" altLang="en-US" sz="2000" b="1" dirty="0" smtClean="0"/>
              <a:t>主体：</a:t>
            </a:r>
            <a:endParaRPr lang="en-US" altLang="zh-CN" sz="2000" b="1" dirty="0" smtClean="0"/>
          </a:p>
          <a:p>
            <a:pPr indent="0">
              <a:lnSpc>
                <a:spcPct val="150000"/>
              </a:lnSpc>
              <a:spcBef>
                <a:spcPts val="0"/>
              </a:spcBef>
              <a:buNone/>
            </a:pPr>
            <a:r>
              <a:rPr lang="zh-CN" altLang="en-US" sz="2000" dirty="0" smtClean="0"/>
              <a:t>在</a:t>
            </a:r>
            <a:r>
              <a:rPr lang="zh-CN" altLang="en-US" sz="2000" dirty="0"/>
              <a:t>昆山市域范围内依法注册设立、具有独立法人资格，且</a:t>
            </a:r>
            <a:r>
              <a:rPr lang="zh-CN" altLang="en-US" sz="2000" b="1" dirty="0">
                <a:solidFill>
                  <a:srgbClr val="FF0000"/>
                </a:solidFill>
              </a:rPr>
              <a:t>正常经营一年以上</a:t>
            </a:r>
            <a:r>
              <a:rPr lang="zh-CN" altLang="en-US" sz="2000" dirty="0"/>
              <a:t>的企业；具有健全的财务管理机构和制度；</a:t>
            </a:r>
            <a:r>
              <a:rPr lang="zh-CN" altLang="en-US" sz="2000" b="1" dirty="0">
                <a:solidFill>
                  <a:srgbClr val="FF0000"/>
                </a:solidFill>
              </a:rPr>
              <a:t>工业企业需纳入昆山市工业企业资源集约利用系统平台企业库</a:t>
            </a:r>
            <a:r>
              <a:rPr lang="zh-CN" altLang="en-US" sz="2000" dirty="0"/>
              <a:t>；信用良好、无违法记录，并出具《财政专项资金项目申报信用承诺书》；《申报指南》中明确的申报条件。</a:t>
            </a:r>
            <a:endParaRPr lang="zh-CN" altLang="en-US" sz="2000" dirty="0"/>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1428736"/>
            <a:ext cx="8643998" cy="4746647"/>
          </a:xfrm>
        </p:spPr>
        <p:txBody>
          <a:bodyPr>
            <a:normAutofit fontScale="97500"/>
          </a:bodyPr>
          <a:lstStyle/>
          <a:p>
            <a:pPr>
              <a:lnSpc>
                <a:spcPct val="100000"/>
              </a:lnSpc>
            </a:pPr>
            <a:endParaRPr lang="zh-CN" altLang="en-US" sz="2000" dirty="0"/>
          </a:p>
          <a:p>
            <a:pPr>
              <a:lnSpc>
                <a:spcPct val="100000"/>
              </a:lnSpc>
              <a:buNone/>
            </a:pPr>
            <a:r>
              <a:rPr lang="zh-CN" altLang="en-US" sz="2000" b="1" dirty="0"/>
              <a:t>1.申报条件</a:t>
            </a:r>
            <a:endParaRPr lang="zh-CN" altLang="en-US" sz="2000" b="1" dirty="0"/>
          </a:p>
          <a:p>
            <a:pPr>
              <a:lnSpc>
                <a:spcPct val="100000"/>
              </a:lnSpc>
              <a:buNone/>
            </a:pPr>
            <a:r>
              <a:rPr lang="zh-CN" altLang="en-US" sz="2000" dirty="0"/>
              <a:t>（1）上年度年</a:t>
            </a:r>
            <a:r>
              <a:rPr lang="zh-CN" altLang="en-US" sz="2000" dirty="0">
                <a:solidFill>
                  <a:srgbClr val="FF0000"/>
                </a:solidFill>
              </a:rPr>
              <a:t>销售收入不超过2000万元、从业人员不超过300人</a:t>
            </a:r>
            <a:r>
              <a:rPr lang="zh-CN" altLang="en-US" sz="2000" dirty="0"/>
              <a:t>的工业企业；</a:t>
            </a:r>
            <a:endParaRPr lang="zh-CN" altLang="en-US" sz="2000" dirty="0"/>
          </a:p>
          <a:p>
            <a:pPr>
              <a:lnSpc>
                <a:spcPct val="100000"/>
              </a:lnSpc>
              <a:buNone/>
            </a:pPr>
            <a:r>
              <a:rPr lang="zh-CN" altLang="en-US" sz="2000" dirty="0"/>
              <a:t>（2）企业的环保、安全、消防等相关手续完备，与实际经营地址相一致；</a:t>
            </a:r>
            <a:endParaRPr lang="zh-CN" altLang="en-US" sz="2000" dirty="0"/>
          </a:p>
          <a:p>
            <a:pPr>
              <a:lnSpc>
                <a:spcPct val="100000"/>
              </a:lnSpc>
              <a:buNone/>
            </a:pPr>
            <a:r>
              <a:rPr lang="zh-CN" altLang="en-US" sz="2000" dirty="0"/>
              <a:t>（3）生产设备和信息化软硬件</a:t>
            </a:r>
            <a:r>
              <a:rPr lang="zh-CN" altLang="en-US" sz="2000" dirty="0">
                <a:solidFill>
                  <a:srgbClr val="FF0000"/>
                </a:solidFill>
              </a:rPr>
              <a:t>投资总额在</a:t>
            </a:r>
            <a:r>
              <a:rPr lang="zh-CN" altLang="en-US" sz="2000" dirty="0">
                <a:solidFill>
                  <a:srgbClr val="FF0000"/>
                </a:solidFill>
              </a:rPr>
              <a:t>100万以上（含100万元）</a:t>
            </a:r>
            <a:r>
              <a:rPr lang="zh-CN" altLang="en-US" sz="2000" dirty="0"/>
              <a:t>；</a:t>
            </a:r>
            <a:endParaRPr lang="zh-CN" altLang="en-US" sz="2000" dirty="0"/>
          </a:p>
          <a:p>
            <a:pPr>
              <a:lnSpc>
                <a:spcPct val="100000"/>
              </a:lnSpc>
              <a:buNone/>
            </a:pPr>
            <a:r>
              <a:rPr lang="zh-CN" altLang="en-US" sz="2000" dirty="0"/>
              <a:t>（4）项目从2017年1月1日起开始实施，至申报时已完成。</a:t>
            </a:r>
            <a:endParaRPr lang="zh-CN" altLang="en-US" sz="2000" dirty="0"/>
          </a:p>
          <a:p>
            <a:pPr>
              <a:lnSpc>
                <a:spcPct val="100000"/>
              </a:lnSpc>
              <a:buNone/>
            </a:pPr>
            <a:endParaRPr lang="zh-CN" altLang="en-US" sz="2000" dirty="0"/>
          </a:p>
          <a:p>
            <a:pPr>
              <a:lnSpc>
                <a:spcPct val="100000"/>
              </a:lnSpc>
              <a:buNone/>
            </a:pPr>
            <a:r>
              <a:rPr lang="zh-CN" altLang="en-US" sz="2000" dirty="0"/>
              <a:t>  优先扶持科技型、成长型及上规模培育的小微工业企业。</a:t>
            </a:r>
            <a:endParaRPr lang="zh-CN" altLang="en-US" sz="2000" dirty="0"/>
          </a:p>
          <a:p>
            <a:pPr>
              <a:lnSpc>
                <a:spcPct val="100000"/>
              </a:lnSpc>
              <a:buNone/>
            </a:pPr>
            <a:endParaRPr lang="zh-CN" altLang="en-US" sz="2000" dirty="0"/>
          </a:p>
          <a:p>
            <a:pPr>
              <a:lnSpc>
                <a:spcPct val="100000"/>
              </a:lnSpc>
              <a:buNone/>
            </a:pPr>
            <a:r>
              <a:rPr lang="en-US" altLang="zh-CN" sz="2000" b="1" dirty="0"/>
              <a:t>2</a:t>
            </a:r>
            <a:r>
              <a:rPr lang="zh-CN" altLang="en-US" sz="2000" b="1" dirty="0"/>
              <a:t>、补助标准：</a:t>
            </a:r>
            <a:r>
              <a:rPr lang="zh-CN" altLang="en-US" sz="2000" dirty="0"/>
              <a:t>按投入金额10%给予补助，最高不超过30万元。</a:t>
            </a:r>
            <a:endParaRPr lang="zh-CN" altLang="en-US" sz="2000" dirty="0"/>
          </a:p>
        </p:txBody>
      </p:sp>
      <p:sp>
        <p:nvSpPr>
          <p:cNvPr id="2" name="标题 1"/>
          <p:cNvSpPr>
            <a:spLocks noGrp="1"/>
          </p:cNvSpPr>
          <p:nvPr>
            <p:ph type="title"/>
          </p:nvPr>
        </p:nvSpPr>
        <p:spPr/>
        <p:txBody>
          <a:bodyPr>
            <a:normAutofit/>
          </a:bodyPr>
          <a:lstStyle/>
          <a:p>
            <a:r>
              <a:rPr lang="zh-CN" altLang="en-US" sz="2700" b="1" dirty="0" smtClean="0">
                <a:sym typeface="+mn-ea"/>
              </a:rPr>
              <a:t>小</a:t>
            </a:r>
            <a:r>
              <a:rPr lang="zh-CN" altLang="en-US" sz="2700" b="1" dirty="0">
                <a:sym typeface="+mn-ea"/>
              </a:rPr>
              <a:t>微工业企业投入项目（投入类）</a:t>
            </a:r>
            <a:endParaRPr lang="zh-CN" altLang="en-US" sz="2700" b="1" dirty="0">
              <a:sym typeface="+mn-ea"/>
            </a:endParaRP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714620"/>
            <a:ext cx="8229600" cy="1143000"/>
          </a:xfrm>
        </p:spPr>
        <p:txBody>
          <a:bodyPr>
            <a:normAutofit fontScale="90000"/>
          </a:bodyPr>
          <a:lstStyle/>
          <a:p>
            <a:pPr algn="ctr"/>
            <a:r>
              <a:rPr lang="en-US" altLang="zh-CN" dirty="0" smtClean="0"/>
              <a:t>※</a:t>
            </a:r>
            <a:r>
              <a:rPr lang="zh-CN" altLang="en-US" dirty="0" smtClean="0"/>
              <a:t>昆山市机器人及智能制造产业发展</a:t>
            </a:r>
            <a:br>
              <a:rPr lang="en-US" altLang="zh-CN" dirty="0" smtClean="0"/>
            </a:br>
            <a:r>
              <a:rPr lang="zh-CN" altLang="en-US" dirty="0" smtClean="0"/>
              <a:t>专项资金项目</a:t>
            </a:r>
            <a:endParaRPr lang="zh-CN" altLang="en-US" dirty="0"/>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1428736"/>
            <a:ext cx="8429684" cy="4429156"/>
          </a:xfrm>
        </p:spPr>
        <p:txBody>
          <a:bodyPr>
            <a:normAutofit/>
          </a:bodyPr>
          <a:lstStyle/>
          <a:p>
            <a:r>
              <a:rPr lang="zh-CN" altLang="en-US" sz="2000" dirty="0" smtClean="0"/>
              <a:t>前提要求：企业的环保、安全、消防等相关手续完备，企业营业执照与环评报告（表）相一致。</a:t>
            </a:r>
            <a:endParaRPr lang="en-US" altLang="zh-CN" sz="2000" dirty="0" smtClean="0"/>
          </a:p>
          <a:p>
            <a:endParaRPr lang="en-US" altLang="zh-CN" sz="2000" dirty="0" smtClean="0"/>
          </a:p>
          <a:p>
            <a:r>
              <a:rPr lang="en-US" altLang="zh-CN" sz="2000" dirty="0" smtClean="0"/>
              <a:t>1-1</a:t>
            </a:r>
            <a:r>
              <a:rPr lang="zh-CN" altLang="en-US" sz="2000" dirty="0" smtClean="0"/>
              <a:t>类</a:t>
            </a:r>
            <a:endParaRPr lang="en-US" altLang="zh-CN" sz="2000" dirty="0" smtClean="0"/>
          </a:p>
          <a:p>
            <a:pPr>
              <a:buNone/>
            </a:pPr>
            <a:r>
              <a:rPr lang="zh-CN" altLang="en-US" sz="2000" b="1" dirty="0" smtClean="0"/>
              <a:t>   申报条件：</a:t>
            </a:r>
            <a:r>
              <a:rPr lang="zh-CN" altLang="en-US" sz="2000" b="1" u="sng" dirty="0" smtClean="0"/>
              <a:t>投入机器人、机器臂及成套自动化控制设备投资总额在</a:t>
            </a:r>
            <a:r>
              <a:rPr lang="en-US" altLang="zh-CN" sz="2000" b="1" u="sng" dirty="0" smtClean="0"/>
              <a:t>100</a:t>
            </a:r>
            <a:r>
              <a:rPr lang="zh-CN" altLang="en-US" sz="2000" b="1" u="sng" dirty="0" smtClean="0"/>
              <a:t>万元（含</a:t>
            </a:r>
            <a:r>
              <a:rPr lang="en-US" altLang="zh-CN" sz="2000" b="1" u="sng" dirty="0" smtClean="0"/>
              <a:t>100</a:t>
            </a:r>
            <a:r>
              <a:rPr lang="zh-CN" altLang="en-US" sz="2000" b="1" u="sng" dirty="0" smtClean="0"/>
              <a:t>万元）以上、</a:t>
            </a:r>
            <a:r>
              <a:rPr lang="en-US" altLang="zh-CN" sz="2000" b="1" u="sng" dirty="0" smtClean="0"/>
              <a:t>500</a:t>
            </a:r>
            <a:r>
              <a:rPr lang="zh-CN" altLang="en-US" sz="2000" b="1" u="sng" dirty="0" smtClean="0"/>
              <a:t>万（不含</a:t>
            </a:r>
            <a:r>
              <a:rPr lang="en-US" altLang="zh-CN" sz="2000" b="1" u="sng" dirty="0" smtClean="0"/>
              <a:t>500</a:t>
            </a:r>
            <a:r>
              <a:rPr lang="zh-CN" altLang="en-US" sz="2000" b="1" u="sng" dirty="0" smtClean="0"/>
              <a:t>万元）以下</a:t>
            </a:r>
            <a:endParaRPr lang="en-US" altLang="zh-CN" sz="2000" b="1" u="sng" dirty="0" smtClean="0"/>
          </a:p>
        </p:txBody>
      </p:sp>
      <p:sp>
        <p:nvSpPr>
          <p:cNvPr id="2" name="标题 1"/>
          <p:cNvSpPr>
            <a:spLocks noGrp="1"/>
          </p:cNvSpPr>
          <p:nvPr>
            <p:ph type="title"/>
          </p:nvPr>
        </p:nvSpPr>
        <p:spPr/>
        <p:txBody>
          <a:bodyPr>
            <a:normAutofit/>
          </a:bodyPr>
          <a:lstStyle/>
          <a:p>
            <a:r>
              <a:rPr lang="zh-CN" altLang="en-US" sz="2700" dirty="0" smtClean="0"/>
              <a:t>一、工业机器人及自动化设备应用技改项目（投入类）</a:t>
            </a:r>
            <a:endParaRPr lang="zh-CN" altLang="en-US" sz="2700" dirty="0"/>
          </a:p>
        </p:txBody>
      </p:sp>
      <p:sp>
        <p:nvSpPr>
          <p:cNvPr id="4" name="矩形 3"/>
          <p:cNvSpPr/>
          <p:nvPr/>
        </p:nvSpPr>
        <p:spPr>
          <a:xfrm>
            <a:off x="571472" y="3857628"/>
            <a:ext cx="8072494" cy="646331"/>
          </a:xfrm>
          <a:prstGeom prst="rect">
            <a:avLst/>
          </a:prstGeom>
        </p:spPr>
        <p:txBody>
          <a:bodyPr wrap="square">
            <a:spAutoFit/>
          </a:bodyPr>
          <a:lstStyle/>
          <a:p>
            <a:r>
              <a:rPr lang="zh-CN" altLang="en-US" b="1" dirty="0" smtClean="0"/>
              <a:t>奖励措施：</a:t>
            </a:r>
            <a:r>
              <a:rPr lang="zh-CN" altLang="en-US" dirty="0" smtClean="0"/>
              <a:t>经认定，对设备投资额</a:t>
            </a:r>
            <a:r>
              <a:rPr lang="en-US" dirty="0" smtClean="0"/>
              <a:t>100</a:t>
            </a:r>
            <a:r>
              <a:rPr lang="zh-CN" altLang="en-US" dirty="0" smtClean="0"/>
              <a:t>万元以上（含）、</a:t>
            </a:r>
            <a:r>
              <a:rPr lang="en-US" dirty="0" smtClean="0"/>
              <a:t>500</a:t>
            </a:r>
            <a:r>
              <a:rPr lang="zh-CN" altLang="en-US" dirty="0" smtClean="0"/>
              <a:t>万元以下（不含）的 </a:t>
            </a:r>
            <a:r>
              <a:rPr lang="en-US" dirty="0" smtClean="0"/>
              <a:t>“</a:t>
            </a:r>
            <a:r>
              <a:rPr lang="zh-CN" altLang="en-US" dirty="0" smtClean="0"/>
              <a:t>机器换人</a:t>
            </a:r>
            <a:r>
              <a:rPr lang="en-US" dirty="0" smtClean="0"/>
              <a:t>” </a:t>
            </a:r>
            <a:r>
              <a:rPr lang="zh-CN" altLang="en-US" dirty="0" smtClean="0"/>
              <a:t>及自动化设备项目，</a:t>
            </a:r>
            <a:r>
              <a:rPr lang="zh-CN" altLang="en-US" b="1" u="sng" dirty="0" smtClean="0">
                <a:solidFill>
                  <a:srgbClr val="FF0000"/>
                </a:solidFill>
              </a:rPr>
              <a:t>按项目设备投资额的</a:t>
            </a:r>
            <a:r>
              <a:rPr lang="en-US" b="1" u="sng" dirty="0" smtClean="0">
                <a:solidFill>
                  <a:srgbClr val="FF0000"/>
                </a:solidFill>
              </a:rPr>
              <a:t>10%</a:t>
            </a:r>
            <a:r>
              <a:rPr lang="zh-CN" altLang="en-US" b="1" u="sng" dirty="0" smtClean="0">
                <a:solidFill>
                  <a:srgbClr val="FF0000"/>
                </a:solidFill>
              </a:rPr>
              <a:t>给予补助</a:t>
            </a:r>
            <a:r>
              <a:rPr lang="zh-CN" altLang="en-US" dirty="0" smtClean="0">
                <a:solidFill>
                  <a:srgbClr val="FF0000"/>
                </a:solidFill>
              </a:rPr>
              <a:t>。</a:t>
            </a:r>
            <a:endParaRPr lang="zh-CN" altLang="en-US" dirty="0" smtClean="0">
              <a:solidFill>
                <a:srgbClr val="FF0000"/>
              </a:solidFill>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1428736"/>
            <a:ext cx="8429684" cy="4429156"/>
          </a:xfrm>
        </p:spPr>
        <p:txBody>
          <a:bodyPr>
            <a:normAutofit/>
          </a:bodyPr>
          <a:lstStyle/>
          <a:p>
            <a:r>
              <a:rPr lang="zh-CN" altLang="en-US" sz="2000" dirty="0" smtClean="0"/>
              <a:t>前提要求：企业的环保、安全、消防等相关手续完备，企业营业执照与环评报告（表）相一致。</a:t>
            </a:r>
            <a:endParaRPr lang="en-US" altLang="zh-CN" sz="2000" dirty="0" smtClean="0"/>
          </a:p>
          <a:p>
            <a:endParaRPr lang="en-US" altLang="zh-CN" sz="2000" dirty="0" smtClean="0"/>
          </a:p>
          <a:p>
            <a:r>
              <a:rPr lang="en-US" altLang="zh-CN" sz="2000" dirty="0" smtClean="0"/>
              <a:t>1-2</a:t>
            </a:r>
            <a:r>
              <a:rPr lang="zh-CN" altLang="en-US" sz="2000" dirty="0" smtClean="0"/>
              <a:t>类</a:t>
            </a:r>
            <a:endParaRPr lang="en-US" altLang="zh-CN" sz="2000" dirty="0" smtClean="0"/>
          </a:p>
          <a:p>
            <a:pPr>
              <a:buNone/>
            </a:pPr>
            <a:r>
              <a:rPr lang="zh-CN" altLang="en-US" sz="2000" b="1" dirty="0" smtClean="0"/>
              <a:t>   申报条件：</a:t>
            </a:r>
            <a:r>
              <a:rPr lang="zh-CN" altLang="en-US" sz="2000" dirty="0" smtClean="0"/>
              <a:t>对采购</a:t>
            </a:r>
            <a:r>
              <a:rPr lang="zh-CN" altLang="en-US" sz="2000" b="1" u="sng" dirty="0" smtClean="0">
                <a:solidFill>
                  <a:srgbClr val="041EBC"/>
                </a:solidFill>
              </a:rPr>
              <a:t>经认定入库的本市企业生产的</a:t>
            </a:r>
            <a:r>
              <a:rPr lang="zh-CN" altLang="en-US" sz="2000" b="1" u="sng" dirty="0" smtClean="0"/>
              <a:t>工业机器人及自动化装备，且设备投资额在</a:t>
            </a:r>
            <a:r>
              <a:rPr lang="en-US" altLang="zh-CN" sz="2000" b="1" u="sng" dirty="0" smtClean="0"/>
              <a:t>100</a:t>
            </a:r>
            <a:r>
              <a:rPr lang="zh-CN" altLang="en-US" sz="2000" b="1" u="sng" dirty="0" smtClean="0"/>
              <a:t>万元（含</a:t>
            </a:r>
            <a:r>
              <a:rPr lang="en-US" altLang="zh-CN" sz="2000" b="1" u="sng" dirty="0" smtClean="0"/>
              <a:t>100</a:t>
            </a:r>
            <a:r>
              <a:rPr lang="zh-CN" altLang="en-US" sz="2000" b="1" u="sng" dirty="0" smtClean="0"/>
              <a:t>万元）以上的项目</a:t>
            </a:r>
            <a:endParaRPr lang="en-US" altLang="zh-CN" sz="2000" b="1" u="sng" dirty="0" smtClean="0"/>
          </a:p>
        </p:txBody>
      </p:sp>
      <p:sp>
        <p:nvSpPr>
          <p:cNvPr id="2" name="标题 1"/>
          <p:cNvSpPr>
            <a:spLocks noGrp="1"/>
          </p:cNvSpPr>
          <p:nvPr>
            <p:ph type="title"/>
          </p:nvPr>
        </p:nvSpPr>
        <p:spPr/>
        <p:txBody>
          <a:bodyPr>
            <a:normAutofit/>
          </a:bodyPr>
          <a:lstStyle/>
          <a:p>
            <a:r>
              <a:rPr lang="zh-CN" altLang="en-US" sz="2700" dirty="0" smtClean="0"/>
              <a:t>一、工业机器人及自动化设备应用技改项目（投入类）</a:t>
            </a:r>
            <a:endParaRPr lang="zh-CN" altLang="en-US" sz="2700" dirty="0"/>
          </a:p>
        </p:txBody>
      </p:sp>
      <p:sp>
        <p:nvSpPr>
          <p:cNvPr id="4" name="内容占位符 2"/>
          <p:cNvSpPr txBox="1"/>
          <p:nvPr/>
        </p:nvSpPr>
        <p:spPr>
          <a:xfrm>
            <a:off x="500034" y="3857628"/>
            <a:ext cx="8429684" cy="3186122"/>
          </a:xfrm>
          <a:prstGeom prst="rect">
            <a:avLst/>
          </a:prstGeom>
        </p:spPr>
        <p:txBody>
          <a:bodyPr vert="horz" lIns="91440" tIns="45720" rIns="91440" bIns="45720" rtlCol="0">
            <a:normAutofit/>
          </a:bodyPr>
          <a:lstStyle/>
          <a:p>
            <a:r>
              <a:rPr lang="zh-CN" altLang="en-US" sz="2000" dirty="0" smtClean="0"/>
              <a:t>对采购使用本市企业生产的工业机器人及自动化设备，且设备投资额在</a:t>
            </a:r>
            <a:r>
              <a:rPr lang="en-US" sz="2000" dirty="0" smtClean="0"/>
              <a:t>100</a:t>
            </a:r>
            <a:r>
              <a:rPr lang="zh-CN" altLang="en-US" sz="2000" dirty="0" smtClean="0"/>
              <a:t>万元以上（含）的项目，</a:t>
            </a:r>
            <a:r>
              <a:rPr lang="zh-CN" altLang="en-US" sz="2000" b="1" u="sng" dirty="0" smtClean="0">
                <a:solidFill>
                  <a:srgbClr val="FF0000"/>
                </a:solidFill>
              </a:rPr>
              <a:t>按项目设备投资额的</a:t>
            </a:r>
            <a:r>
              <a:rPr lang="en-US" sz="2000" b="1" u="sng" dirty="0" smtClean="0">
                <a:solidFill>
                  <a:srgbClr val="FF0000"/>
                </a:solidFill>
              </a:rPr>
              <a:t>15%</a:t>
            </a:r>
            <a:r>
              <a:rPr lang="zh-CN" altLang="en-US" sz="2000" b="1" u="sng" dirty="0" smtClean="0">
                <a:solidFill>
                  <a:srgbClr val="FF0000"/>
                </a:solidFill>
              </a:rPr>
              <a:t>给予补助，单个项目最高补助</a:t>
            </a:r>
            <a:r>
              <a:rPr lang="en-US" sz="2000" b="1" u="sng" dirty="0" smtClean="0">
                <a:solidFill>
                  <a:srgbClr val="FF0000"/>
                </a:solidFill>
              </a:rPr>
              <a:t>1500</a:t>
            </a:r>
            <a:r>
              <a:rPr lang="zh-CN" altLang="en-US" sz="2000" b="1" u="sng" dirty="0" smtClean="0">
                <a:solidFill>
                  <a:srgbClr val="FF0000"/>
                </a:solidFill>
              </a:rPr>
              <a:t>万元</a:t>
            </a:r>
            <a:r>
              <a:rPr lang="zh-CN" altLang="en-US" sz="2000" dirty="0" smtClean="0">
                <a:solidFill>
                  <a:srgbClr val="FF0000"/>
                </a:solidFill>
              </a:rPr>
              <a:t>。</a:t>
            </a:r>
            <a:endParaRPr lang="zh-CN" altLang="en-US" sz="2000" dirty="0" smtClean="0">
              <a:solidFill>
                <a:srgbClr val="FF0000"/>
              </a:solidFill>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1071546"/>
            <a:ext cx="8229600" cy="1400171"/>
          </a:xfrm>
        </p:spPr>
        <p:txBody>
          <a:bodyPr>
            <a:noAutofit/>
          </a:bodyPr>
          <a:lstStyle/>
          <a:p>
            <a:pPr>
              <a:buNone/>
            </a:pPr>
            <a:r>
              <a:rPr lang="zh-CN" altLang="en-US" sz="2000" b="1" dirty="0" smtClean="0"/>
              <a:t>申报条件：</a:t>
            </a:r>
            <a:r>
              <a:rPr lang="zh-CN" altLang="en-US" sz="2000" dirty="0" smtClean="0"/>
              <a:t>新认定国家级、省级示范智能工厂、示范智能车间及智能制造示范试点项目</a:t>
            </a:r>
            <a:endParaRPr lang="zh-CN" altLang="en-US" sz="2000" dirty="0"/>
          </a:p>
        </p:txBody>
      </p:sp>
      <p:sp>
        <p:nvSpPr>
          <p:cNvPr id="2" name="标题 1"/>
          <p:cNvSpPr>
            <a:spLocks noGrp="1"/>
          </p:cNvSpPr>
          <p:nvPr>
            <p:ph type="title"/>
          </p:nvPr>
        </p:nvSpPr>
        <p:spPr>
          <a:xfrm>
            <a:off x="457200" y="71414"/>
            <a:ext cx="8229600" cy="1143000"/>
          </a:xfrm>
        </p:spPr>
        <p:txBody>
          <a:bodyPr>
            <a:normAutofit/>
          </a:bodyPr>
          <a:lstStyle/>
          <a:p>
            <a:r>
              <a:rPr lang="zh-CN" altLang="en-US" sz="2700" dirty="0" smtClean="0"/>
              <a:t>二、智能制造认定项目</a:t>
            </a:r>
            <a:endParaRPr lang="zh-CN" altLang="en-US" sz="2700" dirty="0"/>
          </a:p>
        </p:txBody>
      </p:sp>
      <p:sp>
        <p:nvSpPr>
          <p:cNvPr id="4" name="内容占位符 2"/>
          <p:cNvSpPr txBox="1"/>
          <p:nvPr/>
        </p:nvSpPr>
        <p:spPr>
          <a:xfrm>
            <a:off x="357158" y="2071678"/>
            <a:ext cx="8286808" cy="757230"/>
          </a:xfrm>
          <a:prstGeom prst="rect">
            <a:avLst/>
          </a:prstGeom>
        </p:spPr>
        <p:txBody>
          <a:bodyPr vert="horz" lIns="91440" tIns="45720" rIns="91440" bIns="45720" rtlCol="0">
            <a:normAutofit/>
          </a:bodyPr>
          <a:lstStyle/>
          <a:p>
            <a:pPr marL="342900" lvl="0" indent="-342900">
              <a:spcBef>
                <a:spcPct val="20000"/>
              </a:spcBef>
            </a:pP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申报期限：</a:t>
            </a:r>
            <a:r>
              <a:rPr lang="en-US" altLang="zh-CN" sz="2000" dirty="0" smtClean="0"/>
              <a:t>2017</a:t>
            </a:r>
            <a:r>
              <a:rPr lang="zh-CN" altLang="en-US" sz="2000" dirty="0" smtClean="0"/>
              <a:t>年</a:t>
            </a:r>
            <a:r>
              <a:rPr lang="en-US" altLang="zh-CN" sz="2000" dirty="0" smtClean="0"/>
              <a:t>1</a:t>
            </a:r>
            <a:r>
              <a:rPr lang="zh-CN" altLang="en-US" sz="2000" dirty="0" smtClean="0"/>
              <a:t>月</a:t>
            </a:r>
            <a:r>
              <a:rPr lang="en-US" altLang="zh-CN" sz="2000" dirty="0" smtClean="0"/>
              <a:t>1</a:t>
            </a:r>
            <a:r>
              <a:rPr lang="zh-CN" altLang="en-US" sz="2000" dirty="0" smtClean="0"/>
              <a:t>日至项目申报时</a:t>
            </a: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内容占位符 2"/>
          <p:cNvSpPr txBox="1"/>
          <p:nvPr/>
        </p:nvSpPr>
        <p:spPr>
          <a:xfrm>
            <a:off x="357158" y="3143248"/>
            <a:ext cx="8501122" cy="2000264"/>
          </a:xfrm>
          <a:prstGeom prst="rect">
            <a:avLst/>
          </a:prstGeom>
        </p:spPr>
        <p:txBody>
          <a:bodyPr vert="horz" lIns="91440" tIns="45720" rIns="91440" bIns="45720" rtlCol="0">
            <a:noAutofit/>
          </a:bodyPr>
          <a:lstStyle/>
          <a:p>
            <a:pPr lvl="0" indent="-342900">
              <a:spcBef>
                <a:spcPct val="20000"/>
              </a:spcBef>
            </a:pPr>
            <a:r>
              <a:rPr lang="zh-CN" altLang="en-US" sz="2000" b="1" dirty="0" smtClean="0"/>
              <a:t>奖励措施：</a:t>
            </a:r>
            <a:r>
              <a:rPr lang="zh-CN" altLang="en-US" sz="2000" dirty="0" smtClean="0"/>
              <a:t>对认定为国家级示范智能工厂、示范智能车间、智能制造项目的企业，</a:t>
            </a:r>
            <a:r>
              <a:rPr lang="zh-CN" altLang="en-US" sz="2000" b="1" u="sng" dirty="0" smtClean="0">
                <a:solidFill>
                  <a:srgbClr val="FF0000"/>
                </a:solidFill>
              </a:rPr>
              <a:t>给予</a:t>
            </a:r>
            <a:r>
              <a:rPr lang="en-US" altLang="en-US" sz="2000" b="1" u="sng" dirty="0" smtClean="0">
                <a:solidFill>
                  <a:srgbClr val="FF0000"/>
                </a:solidFill>
              </a:rPr>
              <a:t>300</a:t>
            </a:r>
            <a:r>
              <a:rPr lang="zh-CN" altLang="en-US" sz="2000" b="1" u="sng" dirty="0" smtClean="0">
                <a:solidFill>
                  <a:srgbClr val="FF0000"/>
                </a:solidFill>
              </a:rPr>
              <a:t>万元一次性奖励</a:t>
            </a:r>
            <a:r>
              <a:rPr lang="zh-CN" altLang="en-US" sz="2000" dirty="0" smtClean="0"/>
              <a:t>；认定为省级示范智能工厂、示范智能车间、智能制造项目的企业，</a:t>
            </a:r>
            <a:r>
              <a:rPr lang="zh-CN" altLang="en-US" sz="2000" b="1" u="sng" dirty="0" smtClean="0">
                <a:solidFill>
                  <a:srgbClr val="FF0000"/>
                </a:solidFill>
              </a:rPr>
              <a:t>给予</a:t>
            </a:r>
            <a:r>
              <a:rPr lang="en-US" altLang="en-US" sz="2000" b="1" u="sng" dirty="0" smtClean="0">
                <a:solidFill>
                  <a:srgbClr val="FF0000"/>
                </a:solidFill>
              </a:rPr>
              <a:t>100</a:t>
            </a:r>
            <a:r>
              <a:rPr lang="zh-CN" altLang="en-US" sz="2000" b="1" u="sng" dirty="0" smtClean="0">
                <a:solidFill>
                  <a:srgbClr val="FF0000"/>
                </a:solidFill>
              </a:rPr>
              <a:t>万元一次性奖励</a:t>
            </a:r>
            <a:r>
              <a:rPr lang="zh-CN" altLang="en-US" sz="2000" dirty="0" smtClean="0"/>
              <a:t>。</a:t>
            </a:r>
            <a:endParaRPr lang="zh-CN" altLang="en-US" sz="2000" dirty="0" smtClean="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3200"/>
            <a:ext cx="8229600" cy="939784"/>
          </a:xfrm>
        </p:spPr>
        <p:txBody>
          <a:bodyPr>
            <a:normAutofit/>
          </a:bodyPr>
          <a:lstStyle/>
          <a:p>
            <a:r>
              <a:rPr lang="zh-CN" altLang="en-US" sz="2700" dirty="0" smtClean="0"/>
              <a:t>三、设备租赁及分期付款项目</a:t>
            </a:r>
            <a:endParaRPr lang="zh-CN" altLang="en-US" sz="2700" dirty="0"/>
          </a:p>
        </p:txBody>
      </p:sp>
      <p:sp>
        <p:nvSpPr>
          <p:cNvPr id="6" name="内容占位符 2"/>
          <p:cNvSpPr txBox="1"/>
          <p:nvPr/>
        </p:nvSpPr>
        <p:spPr>
          <a:xfrm>
            <a:off x="500034" y="1428736"/>
            <a:ext cx="8229600" cy="175736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使用租赁项目（投入类）</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zh-CN" altLang="en-US" sz="2000" dirty="0" smtClean="0"/>
              <a:t>      对采用租赁机器人及智能制造设备方式组织生产，且</a:t>
            </a:r>
            <a:r>
              <a:rPr lang="zh-CN" altLang="en-US" sz="2000" dirty="0" smtClean="0">
                <a:solidFill>
                  <a:srgbClr val="FF0000"/>
                </a:solidFill>
              </a:rPr>
              <a:t>年租赁费在</a:t>
            </a:r>
            <a:r>
              <a:rPr lang="en-US" sz="2000" dirty="0" smtClean="0">
                <a:solidFill>
                  <a:srgbClr val="FF0000"/>
                </a:solidFill>
              </a:rPr>
              <a:t>50</a:t>
            </a:r>
            <a:r>
              <a:rPr lang="zh-CN" altLang="en-US" sz="2000" dirty="0" smtClean="0">
                <a:solidFill>
                  <a:srgbClr val="FF0000"/>
                </a:solidFill>
              </a:rPr>
              <a:t>万元以上（含）</a:t>
            </a:r>
            <a:r>
              <a:rPr lang="zh-CN" altLang="en-US" sz="2000" dirty="0" smtClean="0"/>
              <a:t>的企业，经认定，</a:t>
            </a:r>
            <a:r>
              <a:rPr lang="zh-CN" altLang="en-US" sz="2000" b="1" u="sng" dirty="0" smtClean="0"/>
              <a:t>按企业当年度实际发生设备租赁费的</a:t>
            </a:r>
            <a:r>
              <a:rPr lang="en-US" sz="2000" b="1" u="sng" dirty="0" smtClean="0"/>
              <a:t>20%</a:t>
            </a:r>
            <a:r>
              <a:rPr lang="zh-CN" altLang="en-US" sz="2000" b="1" u="sng" dirty="0" smtClean="0"/>
              <a:t>给予补助，单个企业最长补助</a:t>
            </a:r>
            <a:r>
              <a:rPr lang="en-US" sz="2000" b="1" u="sng" dirty="0" smtClean="0"/>
              <a:t>3</a:t>
            </a:r>
            <a:r>
              <a:rPr lang="zh-CN" altLang="en-US" sz="2000" b="1" u="sng" dirty="0" smtClean="0"/>
              <a:t>年，最高补助</a:t>
            </a:r>
            <a:r>
              <a:rPr lang="en-US" sz="2000" b="1" u="sng" dirty="0" smtClean="0"/>
              <a:t>100</a:t>
            </a:r>
            <a:r>
              <a:rPr lang="zh-CN" altLang="en-US" sz="2000" b="1" u="sng" dirty="0" smtClean="0"/>
              <a:t>万元</a:t>
            </a:r>
            <a:endParaRPr kumimoji="0" lang="zh-CN" altLang="en-US" sz="2000" b="1" i="0" u="sng" strike="noStrike" kern="1200" cap="none" spc="0" normalizeH="0" baseline="0" noProof="0" dirty="0">
              <a:ln>
                <a:noFill/>
              </a:ln>
              <a:solidFill>
                <a:schemeClr val="tx1"/>
              </a:solidFill>
              <a:effectLst/>
              <a:uLnTx/>
              <a:uFillTx/>
              <a:latin typeface="+mn-lt"/>
              <a:ea typeface="+mn-ea"/>
              <a:cs typeface="+mn-cs"/>
            </a:endParaRPr>
          </a:p>
        </p:txBody>
      </p:sp>
      <p:sp>
        <p:nvSpPr>
          <p:cNvPr id="11" name="左大括号 10"/>
          <p:cNvSpPr/>
          <p:nvPr/>
        </p:nvSpPr>
        <p:spPr>
          <a:xfrm>
            <a:off x="214282" y="1285860"/>
            <a:ext cx="714380" cy="521497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矩形 8"/>
          <p:cNvSpPr/>
          <p:nvPr/>
        </p:nvSpPr>
        <p:spPr>
          <a:xfrm>
            <a:off x="571472" y="3214686"/>
            <a:ext cx="8001056" cy="1077218"/>
          </a:xfrm>
          <a:prstGeom prst="rect">
            <a:avLst/>
          </a:prstGeom>
        </p:spPr>
        <p:txBody>
          <a:bodyPr wrap="square">
            <a:spAutoFit/>
          </a:bodyPr>
          <a:lstStyle/>
          <a:p>
            <a:pPr marL="342900" lvl="0" indent="-342900">
              <a:spcBef>
                <a:spcPct val="20000"/>
              </a:spcBef>
            </a:pPr>
            <a:r>
              <a:rPr lang="zh-CN" altLang="en-US" sz="2000" b="1" dirty="0" smtClean="0"/>
              <a:t>申报条件：</a:t>
            </a:r>
            <a:endParaRPr lang="zh-CN" altLang="en-US" sz="2000" dirty="0" smtClean="0"/>
          </a:p>
          <a:p>
            <a:pPr marL="342900" lvl="0" indent="-342900">
              <a:spcBef>
                <a:spcPct val="20000"/>
              </a:spcBef>
            </a:pPr>
            <a:r>
              <a:rPr lang="zh-CN" altLang="en-US" sz="2000" dirty="0" smtClean="0"/>
              <a:t>采用租赁机器人及智能制造设备方式组织生产，且年租赁费在</a:t>
            </a:r>
            <a:r>
              <a:rPr lang="en-US" altLang="zh-CN" sz="2000" dirty="0" smtClean="0"/>
              <a:t>50</a:t>
            </a:r>
            <a:r>
              <a:rPr lang="zh-CN" altLang="en-US" sz="2000" dirty="0" smtClean="0"/>
              <a:t>万元（含</a:t>
            </a:r>
            <a:r>
              <a:rPr lang="en-US" altLang="zh-CN" sz="2000" dirty="0" smtClean="0"/>
              <a:t>50</a:t>
            </a:r>
            <a:r>
              <a:rPr lang="zh-CN" altLang="en-US" sz="2000" dirty="0" smtClean="0"/>
              <a:t>万元）以上的企业</a:t>
            </a:r>
            <a:endParaRPr lang="zh-CN" altLang="en-US" sz="2000" dirty="0" smtClean="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885821"/>
            <a:ext cx="8643998" cy="1185857"/>
          </a:xfrm>
        </p:spPr>
        <p:txBody>
          <a:bodyPr>
            <a:noAutofit/>
          </a:bodyPr>
          <a:lstStyle/>
          <a:p>
            <a:pPr>
              <a:buNone/>
            </a:pPr>
            <a:r>
              <a:rPr lang="zh-CN" altLang="en-US" sz="2000" b="1" dirty="0" smtClean="0"/>
              <a:t>申报条件：</a:t>
            </a:r>
            <a:endParaRPr lang="en-US" altLang="zh-CN" sz="2000" b="1" dirty="0" smtClean="0"/>
          </a:p>
          <a:p>
            <a:pPr>
              <a:buNone/>
            </a:pPr>
            <a:r>
              <a:rPr lang="zh-CN" altLang="en-US" sz="2000" dirty="0" smtClean="0"/>
              <a:t>          经认定入库的新注册设立的机器人及智能制造企业，采用租赁厂房、场地形式组织生产、研发机器人及智能制造产业领域产品，</a:t>
            </a:r>
            <a:r>
              <a:rPr lang="zh-CN" altLang="en-US" sz="2000" dirty="0" smtClean="0">
                <a:solidFill>
                  <a:srgbClr val="FF0000"/>
                </a:solidFill>
              </a:rPr>
              <a:t>且注册一年内实现产出的</a:t>
            </a:r>
            <a:endParaRPr lang="zh-CN" altLang="en-US" sz="2000" dirty="0" smtClean="0">
              <a:solidFill>
                <a:srgbClr val="FF0000"/>
              </a:solidFill>
            </a:endParaRPr>
          </a:p>
        </p:txBody>
      </p:sp>
      <p:sp>
        <p:nvSpPr>
          <p:cNvPr id="2" name="标题 1"/>
          <p:cNvSpPr>
            <a:spLocks noGrp="1"/>
          </p:cNvSpPr>
          <p:nvPr>
            <p:ph type="title"/>
          </p:nvPr>
        </p:nvSpPr>
        <p:spPr>
          <a:xfrm>
            <a:off x="457200" y="142852"/>
            <a:ext cx="8229600" cy="857256"/>
          </a:xfrm>
        </p:spPr>
        <p:txBody>
          <a:bodyPr>
            <a:normAutofit/>
          </a:bodyPr>
          <a:lstStyle/>
          <a:p>
            <a:r>
              <a:rPr lang="zh-CN" altLang="en-US" sz="2700" dirty="0" smtClean="0"/>
              <a:t>四、场地租赁项目</a:t>
            </a:r>
            <a:endParaRPr lang="zh-CN" altLang="en-US" sz="2700" dirty="0"/>
          </a:p>
        </p:txBody>
      </p:sp>
      <p:sp>
        <p:nvSpPr>
          <p:cNvPr id="8" name="内容占位符 2"/>
          <p:cNvSpPr txBox="1"/>
          <p:nvPr/>
        </p:nvSpPr>
        <p:spPr>
          <a:xfrm>
            <a:off x="357158" y="2643182"/>
            <a:ext cx="8643998" cy="3357586"/>
          </a:xfrm>
          <a:prstGeom prst="rect">
            <a:avLst/>
          </a:prstGeom>
        </p:spPr>
        <p:txBody>
          <a:bodyPr vert="horz" lIns="91440" tIns="45720" rIns="91440" bIns="45720" rtlCol="0">
            <a:normAutofit/>
          </a:bodyPr>
          <a:lstStyle/>
          <a:p>
            <a:pPr marL="342900" lvl="0" indent="-342900">
              <a:spcBef>
                <a:spcPct val="20000"/>
              </a:spcBef>
            </a:pPr>
            <a:r>
              <a:rPr lang="zh-CN" altLang="en-US" sz="2000" b="1" dirty="0" smtClean="0"/>
              <a:t>奖励措施： </a:t>
            </a:r>
            <a:endParaRPr lang="en-US" altLang="zh-CN" sz="2000" b="1" dirty="0" smtClean="0"/>
          </a:p>
          <a:p>
            <a:pPr lvl="0">
              <a:lnSpc>
                <a:spcPct val="120000"/>
              </a:lnSpc>
            </a:pPr>
            <a:r>
              <a:rPr lang="zh-CN" altLang="en-US" sz="2000" dirty="0" smtClean="0"/>
              <a:t>     其租赁厂房、场地的租金</a:t>
            </a:r>
            <a:r>
              <a:rPr lang="zh-CN" altLang="en-US" sz="2000" b="1" u="sng" dirty="0" smtClean="0"/>
              <a:t>按实际支付租金由市、区镇两级财政给予各</a:t>
            </a:r>
            <a:r>
              <a:rPr lang="en-US" sz="2000" b="1" u="sng" dirty="0" smtClean="0"/>
              <a:t>50%</a:t>
            </a:r>
            <a:r>
              <a:rPr lang="zh-CN" altLang="en-US" sz="2000" b="1" u="sng" dirty="0" smtClean="0"/>
              <a:t>补助</a:t>
            </a:r>
            <a:r>
              <a:rPr lang="zh-CN" altLang="en-US" sz="2000" dirty="0" smtClean="0"/>
              <a:t>，如实际租金价格高于市场指导价，则</a:t>
            </a:r>
            <a:r>
              <a:rPr lang="zh-CN" altLang="en-US" sz="2000" b="1" u="sng" dirty="0" smtClean="0"/>
              <a:t>按市场指导价计算租金补助，补助期限三年</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2844" y="1500174"/>
            <a:ext cx="8643998" cy="1400171"/>
          </a:xfrm>
        </p:spPr>
        <p:txBody>
          <a:bodyPr>
            <a:normAutofit/>
          </a:bodyPr>
          <a:lstStyle/>
          <a:p>
            <a:pPr>
              <a:buNone/>
            </a:pPr>
            <a:r>
              <a:rPr lang="zh-CN" altLang="en-US" sz="2000" b="1" dirty="0" smtClean="0"/>
              <a:t>申报条件：</a:t>
            </a:r>
            <a:endParaRPr lang="en-US" altLang="zh-CN" sz="2000" b="1" dirty="0" smtClean="0"/>
          </a:p>
          <a:p>
            <a:pPr marL="0" indent="0">
              <a:spcBef>
                <a:spcPts val="0"/>
              </a:spcBef>
              <a:buNone/>
            </a:pPr>
            <a:r>
              <a:rPr lang="zh-CN" altLang="en-US" sz="2000" dirty="0" smtClean="0"/>
              <a:t> </a:t>
            </a:r>
            <a:r>
              <a:rPr lang="en-US" altLang="zh-CN" sz="2000" dirty="0" smtClean="0"/>
              <a:t>2017</a:t>
            </a:r>
            <a:r>
              <a:rPr lang="zh-CN" altLang="en-US" sz="2000" dirty="0" smtClean="0"/>
              <a:t>年，经认定入库的机器人及智能制造企业</a:t>
            </a:r>
            <a:r>
              <a:rPr lang="zh-CN" altLang="en-US" sz="2000" dirty="0" smtClean="0">
                <a:solidFill>
                  <a:srgbClr val="FF0000"/>
                </a:solidFill>
              </a:rPr>
              <a:t>主营业务收入首次超过</a:t>
            </a:r>
            <a:r>
              <a:rPr lang="en-US" altLang="zh-CN" sz="2000" dirty="0" smtClean="0">
                <a:solidFill>
                  <a:srgbClr val="FF0000"/>
                </a:solidFill>
              </a:rPr>
              <a:t>1</a:t>
            </a:r>
            <a:r>
              <a:rPr lang="zh-CN" altLang="en-US" sz="2000" dirty="0" smtClean="0">
                <a:solidFill>
                  <a:srgbClr val="FF0000"/>
                </a:solidFill>
              </a:rPr>
              <a:t>亿元、</a:t>
            </a:r>
            <a:r>
              <a:rPr lang="en-US" altLang="zh-CN" sz="2000" dirty="0" smtClean="0">
                <a:solidFill>
                  <a:srgbClr val="FF0000"/>
                </a:solidFill>
              </a:rPr>
              <a:t>3</a:t>
            </a:r>
            <a:r>
              <a:rPr lang="zh-CN" altLang="en-US" sz="2000" dirty="0" smtClean="0">
                <a:solidFill>
                  <a:srgbClr val="FF0000"/>
                </a:solidFill>
              </a:rPr>
              <a:t>亿元、</a:t>
            </a:r>
            <a:r>
              <a:rPr lang="en-US" altLang="zh-CN" sz="2000" dirty="0" smtClean="0">
                <a:solidFill>
                  <a:srgbClr val="FF0000"/>
                </a:solidFill>
              </a:rPr>
              <a:t>5</a:t>
            </a:r>
            <a:r>
              <a:rPr lang="zh-CN" altLang="en-US" sz="2000" dirty="0" smtClean="0">
                <a:solidFill>
                  <a:srgbClr val="FF0000"/>
                </a:solidFill>
              </a:rPr>
              <a:t>亿元、</a:t>
            </a:r>
            <a:r>
              <a:rPr lang="en-US" altLang="zh-CN" sz="2000" dirty="0" smtClean="0">
                <a:solidFill>
                  <a:srgbClr val="FF0000"/>
                </a:solidFill>
              </a:rPr>
              <a:t>10</a:t>
            </a:r>
            <a:r>
              <a:rPr lang="zh-CN" altLang="en-US" sz="2000" dirty="0" smtClean="0">
                <a:solidFill>
                  <a:srgbClr val="FF0000"/>
                </a:solidFill>
              </a:rPr>
              <a:t>亿元和</a:t>
            </a:r>
            <a:r>
              <a:rPr lang="en-US" altLang="zh-CN" sz="2000" dirty="0" smtClean="0">
                <a:solidFill>
                  <a:srgbClr val="FF0000"/>
                </a:solidFill>
              </a:rPr>
              <a:t>50</a:t>
            </a:r>
            <a:r>
              <a:rPr lang="zh-CN" altLang="en-US" sz="2000" dirty="0" smtClean="0">
                <a:solidFill>
                  <a:srgbClr val="FF0000"/>
                </a:solidFill>
              </a:rPr>
              <a:t>亿元</a:t>
            </a:r>
            <a:endParaRPr lang="zh-CN" altLang="en-US" sz="2000" dirty="0" smtClean="0">
              <a:solidFill>
                <a:srgbClr val="FF0000"/>
              </a:solidFill>
            </a:endParaRPr>
          </a:p>
        </p:txBody>
      </p:sp>
      <p:sp>
        <p:nvSpPr>
          <p:cNvPr id="2" name="标题 1"/>
          <p:cNvSpPr>
            <a:spLocks noGrp="1"/>
          </p:cNvSpPr>
          <p:nvPr>
            <p:ph type="title"/>
          </p:nvPr>
        </p:nvSpPr>
        <p:spPr>
          <a:xfrm>
            <a:off x="457200" y="142852"/>
            <a:ext cx="8229600" cy="857256"/>
          </a:xfrm>
        </p:spPr>
        <p:txBody>
          <a:bodyPr>
            <a:normAutofit/>
          </a:bodyPr>
          <a:lstStyle/>
          <a:p>
            <a:r>
              <a:rPr lang="zh-CN" altLang="en-US" sz="2700" dirty="0" smtClean="0"/>
              <a:t>五、产出达标项目</a:t>
            </a:r>
            <a:endParaRPr lang="zh-CN" altLang="en-US" sz="2700" dirty="0"/>
          </a:p>
        </p:txBody>
      </p:sp>
      <p:sp>
        <p:nvSpPr>
          <p:cNvPr id="4" name="内容占位符 2"/>
          <p:cNvSpPr txBox="1"/>
          <p:nvPr/>
        </p:nvSpPr>
        <p:spPr>
          <a:xfrm>
            <a:off x="214282" y="4286256"/>
            <a:ext cx="8643998" cy="685792"/>
          </a:xfrm>
          <a:prstGeom prst="rect">
            <a:avLst/>
          </a:prstGeom>
        </p:spPr>
        <p:txBody>
          <a:bodyPr vert="horz" lIns="91440" tIns="45720" rIns="91440" bIns="45720" rtlCol="0">
            <a:normAutofit/>
          </a:bodyPr>
          <a:lstStyle/>
          <a:p>
            <a:pPr marL="342900" lvl="0" indent="-342900">
              <a:spcBef>
                <a:spcPct val="20000"/>
              </a:spcBef>
            </a:pP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申报期限：</a:t>
            </a:r>
            <a:r>
              <a:rPr lang="zh-CN" altLang="en-US" sz="2000" dirty="0" smtClean="0"/>
              <a:t> </a:t>
            </a:r>
            <a:r>
              <a:rPr lang="en-US" altLang="zh-CN" sz="2000" dirty="0" smtClean="0"/>
              <a:t>2017</a:t>
            </a:r>
            <a:r>
              <a:rPr lang="zh-CN" altLang="en-US" sz="2000" dirty="0" smtClean="0"/>
              <a:t>年</a:t>
            </a:r>
            <a:r>
              <a:rPr lang="en-US" altLang="zh-CN" sz="2000" dirty="0" smtClean="0"/>
              <a:t>1</a:t>
            </a:r>
            <a:r>
              <a:rPr lang="zh-CN" altLang="en-US" sz="2000" dirty="0" smtClean="0"/>
              <a:t>月</a:t>
            </a:r>
            <a:r>
              <a:rPr lang="en-US" altLang="zh-CN" sz="2000" dirty="0" smtClean="0"/>
              <a:t>1</a:t>
            </a:r>
            <a:r>
              <a:rPr lang="zh-CN" altLang="en-US" sz="2000" dirty="0" smtClean="0"/>
              <a:t>日至</a:t>
            </a:r>
            <a:r>
              <a:rPr lang="en-US" altLang="zh-CN" sz="2000" dirty="0" smtClean="0"/>
              <a:t>2017</a:t>
            </a:r>
            <a:r>
              <a:rPr lang="zh-CN" altLang="en-US" sz="2000" dirty="0" smtClean="0"/>
              <a:t>年</a:t>
            </a:r>
            <a:r>
              <a:rPr lang="en-US" altLang="zh-CN" sz="2000" dirty="0" smtClean="0"/>
              <a:t>12</a:t>
            </a:r>
            <a:r>
              <a:rPr lang="zh-CN" altLang="en-US" sz="2000" dirty="0" smtClean="0"/>
              <a:t>月</a:t>
            </a:r>
            <a:r>
              <a:rPr lang="en-US" altLang="zh-CN" sz="2000" dirty="0" smtClean="0"/>
              <a:t>31</a:t>
            </a:r>
            <a:r>
              <a:rPr lang="zh-CN" altLang="en-US" sz="2000" dirty="0" smtClean="0"/>
              <a:t>日，期限为一年</a:t>
            </a: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内容占位符 2"/>
          <p:cNvSpPr txBox="1"/>
          <p:nvPr/>
        </p:nvSpPr>
        <p:spPr>
          <a:xfrm>
            <a:off x="142844" y="3071810"/>
            <a:ext cx="8643998" cy="928694"/>
          </a:xfrm>
          <a:prstGeom prst="rect">
            <a:avLst/>
          </a:prstGeom>
        </p:spPr>
        <p:txBody>
          <a:bodyPr vert="horz" lIns="91440" tIns="45720" rIns="91440" bIns="45720" rtlCol="0">
            <a:normAutofit/>
          </a:bodyPr>
          <a:lstStyle/>
          <a:p>
            <a:pPr marL="342900" lvl="0" indent="-342900">
              <a:spcBef>
                <a:spcPct val="20000"/>
              </a:spcBef>
            </a:pPr>
            <a:r>
              <a:rPr lang="zh-CN" altLang="en-US" sz="2000" b="1" dirty="0" smtClean="0"/>
              <a:t>奖励措施</a:t>
            </a:r>
            <a:r>
              <a:rPr kumimoji="0" lang="zh-CN" altLang="en-US" sz="2000" b="1" i="0" u="none" strike="noStrike" kern="1200" cap="none" spc="0" normalizeH="0" baseline="0" noProof="0" dirty="0" smtClean="0">
                <a:ln>
                  <a:noFill/>
                </a:ln>
                <a:solidFill>
                  <a:schemeClr val="tx1"/>
                </a:solidFill>
                <a:effectLst/>
                <a:uLnTx/>
                <a:uFillTx/>
                <a:latin typeface="+mn-lt"/>
                <a:ea typeface="+mn-ea"/>
                <a:cs typeface="+mn-cs"/>
              </a:rPr>
              <a:t>：</a:t>
            </a:r>
            <a:r>
              <a:rPr lang="zh-CN" altLang="en-US" sz="2000" b="1" u="sng" dirty="0" smtClean="0"/>
              <a:t>分别给予</a:t>
            </a:r>
            <a:r>
              <a:rPr lang="en-US" sz="2000" b="1" u="sng" dirty="0" smtClean="0"/>
              <a:t>10</a:t>
            </a:r>
            <a:r>
              <a:rPr lang="zh-CN" altLang="en-US" sz="2000" b="1" u="sng" dirty="0" smtClean="0"/>
              <a:t>万元、</a:t>
            </a:r>
            <a:r>
              <a:rPr lang="en-US" sz="2000" b="1" u="sng" dirty="0" smtClean="0"/>
              <a:t>30</a:t>
            </a:r>
            <a:r>
              <a:rPr lang="zh-CN" altLang="en-US" sz="2000" b="1" u="sng" dirty="0" smtClean="0"/>
              <a:t>万元、</a:t>
            </a:r>
            <a:r>
              <a:rPr lang="en-US" sz="2000" b="1" u="sng" dirty="0" smtClean="0"/>
              <a:t>50</a:t>
            </a:r>
            <a:r>
              <a:rPr lang="zh-CN" altLang="en-US" sz="2000" b="1" u="sng" dirty="0" smtClean="0"/>
              <a:t>万元、</a:t>
            </a:r>
            <a:r>
              <a:rPr lang="en-US" sz="2000" b="1" u="sng" dirty="0" smtClean="0"/>
              <a:t>100</a:t>
            </a:r>
            <a:r>
              <a:rPr lang="zh-CN" altLang="en-US" sz="2000" b="1" u="sng" dirty="0" smtClean="0"/>
              <a:t>万元和</a:t>
            </a:r>
            <a:r>
              <a:rPr lang="en-US" sz="2000" b="1" u="sng" dirty="0" smtClean="0"/>
              <a:t>500</a:t>
            </a:r>
            <a:r>
              <a:rPr lang="zh-CN" altLang="en-US" sz="2000" b="1" u="sng" dirty="0" smtClean="0"/>
              <a:t>万元一次性奖励</a:t>
            </a:r>
            <a:endParaRPr kumimoji="0" lang="zh-CN" altLang="en-US" sz="2000" b="1" i="0" u="sng"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4742</Words>
  <Application>WPS 演示</Application>
  <PresentationFormat>全屏显示(4:3)</PresentationFormat>
  <Paragraphs>218</Paragraphs>
  <Slides>29</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29</vt:i4>
      </vt:variant>
    </vt:vector>
  </HeadingPairs>
  <TitlesOfParts>
    <vt:vector size="44" baseType="lpstr">
      <vt:lpstr>Arial</vt:lpstr>
      <vt:lpstr>宋体</vt:lpstr>
      <vt:lpstr>Wingdings</vt:lpstr>
      <vt:lpstr>Wingdings 3</vt:lpstr>
      <vt:lpstr>Verdana</vt:lpstr>
      <vt:lpstr>Wingdings 2</vt:lpstr>
      <vt:lpstr>Lucida Sans Unicode</vt:lpstr>
      <vt:lpstr>黑体</vt:lpstr>
      <vt:lpstr>微软雅黑</vt:lpstr>
      <vt:lpstr>Arial Unicode MS</vt:lpstr>
      <vt:lpstr>Calibri</vt:lpstr>
      <vt:lpstr>仿宋_GB2312</vt:lpstr>
      <vt:lpstr>Times New Roman</vt:lpstr>
      <vt:lpstr>仿宋</vt:lpstr>
      <vt:lpstr>聚合</vt:lpstr>
      <vt:lpstr>2018年转型升级创新发展政策宣讲会</vt:lpstr>
      <vt:lpstr>PowerPoint 演示文稿</vt:lpstr>
      <vt:lpstr>※昆山市机器人及智能制造产业发展 专项资金项目</vt:lpstr>
      <vt:lpstr>一、工业机器人及自动化设备应用技改项目（投入类）</vt:lpstr>
      <vt:lpstr>一、工业机器人及自动化设备应用技改项目（投入类）</vt:lpstr>
      <vt:lpstr>二、智能制造认定项目</vt:lpstr>
      <vt:lpstr>三、设备租赁及分期付款项目</vt:lpstr>
      <vt:lpstr>四、场地租赁项目</vt:lpstr>
      <vt:lpstr>五、产出达标项目</vt:lpstr>
      <vt:lpstr>六、首台（套）装备产品认定项目</vt:lpstr>
      <vt:lpstr>七、机器人及智能制造产业领域转投项目</vt:lpstr>
      <vt:lpstr>※昆山市转型升级创新发展（工业经济）专项资金项目</vt:lpstr>
      <vt:lpstr>一、两化融合建设项目</vt:lpstr>
      <vt:lpstr>二、节能环保建设项目</vt:lpstr>
      <vt:lpstr>PowerPoint 演示文稿</vt:lpstr>
      <vt:lpstr>三、省级信用管理示范企业认定项目</vt:lpstr>
      <vt:lpstr>四、新产品新技术开发和推广应用建设项目(投入类)</vt:lpstr>
      <vt:lpstr>五、技术进步认定项目</vt:lpstr>
      <vt:lpstr>六、企业兼并重组做大做强项目</vt:lpstr>
      <vt:lpstr>※ 2018 年度江苏省工业企业技术改造综合奖补资金申报</vt:lpstr>
      <vt:lpstr>PowerPoint 演示文稿</vt:lpstr>
      <vt:lpstr>※2018年度昆山市工业企业技术改造综合奖补资金实施细则（试行）</vt:lpstr>
      <vt:lpstr>PowerPoint 演示文稿</vt:lpstr>
      <vt:lpstr>重点扶持产业（企业）系数说明奖补</vt:lpstr>
      <vt:lpstr>PowerPoint 演示文稿</vt:lpstr>
      <vt:lpstr>    提质增效奖补资金奖补标准</vt:lpstr>
      <vt:lpstr>※2018年昆山市降低实体经济企业成本有关专项资金项目申报</vt:lpstr>
      <vt:lpstr>PowerPoint 演示文稿</vt:lpstr>
      <vt:lpstr>小微工业企业投入项目（投入类）</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小雪兔</cp:lastModifiedBy>
  <cp:revision>49</cp:revision>
  <dcterms:created xsi:type="dcterms:W3CDTF">2018-05-11T01:59:47Z</dcterms:created>
  <dcterms:modified xsi:type="dcterms:W3CDTF">2018-05-11T02:38:10Z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2052-10.1.0.7245</vt:lpwstr>
  </property>
</Properties>
</file>