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87" r:id="rId18"/>
    <p:sldId id="288"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Lst>
  <p:sldSz cx="9144000" cy="6858000" type="screen4x3"/>
  <p:notesSz cx="7559675" cy="106918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712" autoAdjust="0"/>
  </p:normalViewPr>
  <p:slideViewPr>
    <p:cSldViewPr>
      <p:cViewPr varScale="1">
        <p:scale>
          <a:sx n="84" d="100"/>
          <a:sy n="84" d="100"/>
        </p:scale>
        <p:origin x="-143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27"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28"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3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3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32"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33" name="PlaceHolder 5"/>
          <p:cNvSpPr>
            <a:spLocks noGrp="1"/>
          </p:cNvSpPr>
          <p:nvPr>
            <p:ph type="body"/>
          </p:nvPr>
        </p:nvSpPr>
        <p:spPr>
          <a:xfrm>
            <a:off x="457200" y="368208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35"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36"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37"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38" name="PlaceHolder 5"/>
          <p:cNvSpPr>
            <a:spLocks noGrp="1"/>
          </p:cNvSpPr>
          <p:nvPr>
            <p:ph type="body"/>
          </p:nvPr>
        </p:nvSpPr>
        <p:spPr>
          <a:xfrm>
            <a:off x="6022080" y="368208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39"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40" name="PlaceHolder 7"/>
          <p:cNvSpPr>
            <a:spLocks noGrp="1"/>
          </p:cNvSpPr>
          <p:nvPr>
            <p:ph type="body"/>
          </p:nvPr>
        </p:nvSpPr>
        <p:spPr>
          <a:xfrm>
            <a:off x="457200" y="368208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47"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49"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51"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52"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685800" y="2130480"/>
            <a:ext cx="7772040" cy="681300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56"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57" name="PlaceHolder 3"/>
          <p:cNvSpPr>
            <a:spLocks noGrp="1"/>
          </p:cNvSpPr>
          <p:nvPr>
            <p:ph type="body"/>
          </p:nvPr>
        </p:nvSpPr>
        <p:spPr>
          <a:xfrm>
            <a:off x="457200" y="368208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58" name="PlaceHolder 4"/>
          <p:cNvSpPr>
            <a:spLocks noGrp="1"/>
          </p:cNvSpPr>
          <p:nvPr>
            <p:ph type="body"/>
          </p:nvPr>
        </p:nvSpPr>
        <p:spPr>
          <a:xfrm>
            <a:off x="4674240" y="1604520"/>
            <a:ext cx="401580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6"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6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6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62"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64"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6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66"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68"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69"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71"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72"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73"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74" name="PlaceHolder 5"/>
          <p:cNvSpPr>
            <a:spLocks noGrp="1"/>
          </p:cNvSpPr>
          <p:nvPr>
            <p:ph type="body"/>
          </p:nvPr>
        </p:nvSpPr>
        <p:spPr>
          <a:xfrm>
            <a:off x="457200" y="368208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76"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77"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78"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79" name="PlaceHolder 5"/>
          <p:cNvSpPr>
            <a:spLocks noGrp="1"/>
          </p:cNvSpPr>
          <p:nvPr>
            <p:ph type="body"/>
          </p:nvPr>
        </p:nvSpPr>
        <p:spPr>
          <a:xfrm>
            <a:off x="6022080" y="368208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80"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81" name="PlaceHolder 7"/>
          <p:cNvSpPr>
            <a:spLocks noGrp="1"/>
          </p:cNvSpPr>
          <p:nvPr>
            <p:ph type="body"/>
          </p:nvPr>
        </p:nvSpPr>
        <p:spPr>
          <a:xfrm>
            <a:off x="457200" y="3682080"/>
            <a:ext cx="26496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8"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10"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1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685800" y="2130480"/>
            <a:ext cx="7772040" cy="681300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1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16" name="PlaceHolder 3"/>
          <p:cNvSpPr>
            <a:spLocks noGrp="1"/>
          </p:cNvSpPr>
          <p:nvPr>
            <p:ph type="body"/>
          </p:nvPr>
        </p:nvSpPr>
        <p:spPr>
          <a:xfrm>
            <a:off x="457200" y="368208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17" name="PlaceHolder 4"/>
          <p:cNvSpPr>
            <a:spLocks noGrp="1"/>
          </p:cNvSpPr>
          <p:nvPr>
            <p:ph type="body"/>
          </p:nvPr>
        </p:nvSpPr>
        <p:spPr>
          <a:xfrm>
            <a:off x="4674240" y="1604520"/>
            <a:ext cx="401580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19"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20"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21"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2130480"/>
            <a:ext cx="7772040" cy="1469520"/>
          </a:xfrm>
          <a:prstGeom prst="rect">
            <a:avLst/>
          </a:prstGeom>
        </p:spPr>
        <p:txBody>
          <a:bodyPr lIns="0" tIns="0" rIns="0" bIns="0" anchor="ctr"/>
          <a:lstStyle/>
          <a:p>
            <a:endParaRPr lang="zh-CN" sz="1800" b="0" strike="noStrike" spc="-1">
              <a:solidFill>
                <a:srgbClr val="000000"/>
              </a:solidFill>
              <a:uFill>
                <a:solidFill>
                  <a:srgbClr val="FFFFFF"/>
                </a:solidFill>
              </a:uFill>
              <a:latin typeface="Calibri"/>
            </a:endParaRPr>
          </a:p>
        </p:txBody>
      </p:sp>
      <p:sp>
        <p:nvSpPr>
          <p:cNvPr id="23"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24"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
        <p:nvSpPr>
          <p:cNvPr id="25"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zh-CN" sz="3200" b="0" strike="noStrike" spc="-1">
              <a:solidFill>
                <a:srgbClr val="000000"/>
              </a:solidFill>
              <a:uFill>
                <a:solidFill>
                  <a:srgbClr val="FFFFFF"/>
                </a:solidFill>
              </a:u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2130480"/>
            <a:ext cx="7772040" cy="1469520"/>
          </a:xfrm>
          <a:prstGeom prst="rect">
            <a:avLst/>
          </a:prstGeom>
        </p:spPr>
        <p:txBody>
          <a:bodyPr anchor="ctr"/>
          <a:lstStyle/>
          <a:p>
            <a:pPr algn="ctr">
              <a:lnSpc>
                <a:spcPct val="100000"/>
              </a:lnSpc>
            </a:pPr>
            <a:r>
              <a:rPr lang="zh-CN" sz="4400" b="0" strike="noStrike" spc="-1">
                <a:solidFill>
                  <a:srgbClr val="000000"/>
                </a:solidFill>
                <a:uFill>
                  <a:solidFill>
                    <a:srgbClr val="FFFFFF"/>
                  </a:solidFill>
                </a:uFill>
                <a:latin typeface="Calibri"/>
              </a:rPr>
              <a:t>单击此处编辑母版标题样式</a:t>
            </a:r>
          </a:p>
        </p:txBody>
      </p:sp>
      <p:sp>
        <p:nvSpPr>
          <p:cNvPr id="6" name="PlaceHolder 2"/>
          <p:cNvSpPr>
            <a:spLocks noGrp="1"/>
          </p:cNvSpPr>
          <p:nvPr>
            <p:ph type="dt"/>
          </p:nvPr>
        </p:nvSpPr>
        <p:spPr>
          <a:xfrm>
            <a:off x="457200" y="6356520"/>
            <a:ext cx="2133360" cy="364680"/>
          </a:xfrm>
          <a:prstGeom prst="rect">
            <a:avLst/>
          </a:prstGeom>
        </p:spPr>
        <p:txBody>
          <a:bodyPr anchor="ctr"/>
          <a:lstStyle/>
          <a:p>
            <a:pPr>
              <a:lnSpc>
                <a:spcPct val="100000"/>
              </a:lnSpc>
            </a:pPr>
            <a:fld id="{C4653A1B-E9A5-4C8B-8AAE-E60C1A8F1C9C}" type="datetime">
              <a:rPr lang="en-US" sz="1200" b="0" strike="noStrike" spc="-1">
                <a:solidFill>
                  <a:srgbClr val="8B8B8B"/>
                </a:solidFill>
                <a:uFill>
                  <a:solidFill>
                    <a:srgbClr val="FFFFFF"/>
                  </a:solidFill>
                </a:uFill>
                <a:latin typeface="Calibri"/>
              </a:rPr>
              <a:pPr>
                <a:lnSpc>
                  <a:spcPct val="100000"/>
                </a:lnSpc>
              </a:pPr>
              <a:t>5/14/2018</a:t>
            </a:fld>
            <a:endParaRPr lang="en-US" sz="1200" b="0" strike="noStrike" spc="-1">
              <a:solidFill>
                <a:srgbClr val="000000"/>
              </a:solidFill>
              <a:uFill>
                <a:solidFill>
                  <a:srgbClr val="FFFFFF"/>
                </a:solidFill>
              </a:uFill>
              <a:latin typeface="Times New Roman"/>
            </a:endParaRPr>
          </a:p>
        </p:txBody>
      </p:sp>
      <p:sp>
        <p:nvSpPr>
          <p:cNvPr id="2" name="PlaceHolder 3"/>
          <p:cNvSpPr>
            <a:spLocks noGrp="1"/>
          </p:cNvSpPr>
          <p:nvPr>
            <p:ph type="ftr"/>
          </p:nvPr>
        </p:nvSpPr>
        <p:spPr>
          <a:xfrm>
            <a:off x="3124080" y="6356520"/>
            <a:ext cx="2895120" cy="364680"/>
          </a:xfrm>
          <a:prstGeom prst="rect">
            <a:avLst/>
          </a:prstGeom>
        </p:spPr>
        <p:txBody>
          <a:bodyPr anchor="ctr"/>
          <a:lstStyle/>
          <a:p>
            <a:endParaRPr lang="en-US" sz="2400" b="0" strike="noStrike" spc="-1">
              <a:solidFill>
                <a:srgbClr val="000000"/>
              </a:solidFill>
              <a:uFill>
                <a:solidFill>
                  <a:srgbClr val="FFFFFF"/>
                </a:solidFill>
              </a:uFill>
              <a:latin typeface="Times New Roman"/>
            </a:endParaRPr>
          </a:p>
        </p:txBody>
      </p:sp>
      <p:sp>
        <p:nvSpPr>
          <p:cNvPr id="3" name="PlaceHolder 4"/>
          <p:cNvSpPr>
            <a:spLocks noGrp="1"/>
          </p:cNvSpPr>
          <p:nvPr>
            <p:ph type="sldNum"/>
          </p:nvPr>
        </p:nvSpPr>
        <p:spPr>
          <a:xfrm>
            <a:off x="6553080" y="6356520"/>
            <a:ext cx="2133360" cy="364680"/>
          </a:xfrm>
          <a:prstGeom prst="rect">
            <a:avLst/>
          </a:prstGeom>
        </p:spPr>
        <p:txBody>
          <a:bodyPr anchor="ctr"/>
          <a:lstStyle/>
          <a:p>
            <a:pPr algn="r">
              <a:lnSpc>
                <a:spcPct val="100000"/>
              </a:lnSpc>
            </a:pPr>
            <a:fld id="{3B27180F-7487-4D42-9D45-A055EFFD608B}" type="slidenum">
              <a:rPr lang="en-US" sz="1200" b="0" strike="noStrike" spc="-1">
                <a:solidFill>
                  <a:srgbClr val="8B8B8B"/>
                </a:solidFill>
                <a:uFill>
                  <a:solidFill>
                    <a:srgbClr val="FFFFFF"/>
                  </a:solidFill>
                </a:uFill>
                <a:latin typeface="Calibri"/>
              </a:rPr>
              <a:pPr algn="r">
                <a:lnSpc>
                  <a:spcPct val="100000"/>
                </a:lnSpc>
              </a:pPr>
              <a:t>‹#›</a:t>
            </a:fld>
            <a:endParaRPr lang="en-US" sz="1200" b="0" strike="noStrike" spc="-1">
              <a:solidFill>
                <a:srgbClr val="000000"/>
              </a:solidFill>
              <a:uFill>
                <a:solidFill>
                  <a:srgbClr val="FFFFFF"/>
                </a:solidFill>
              </a:uFill>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zh-CN" sz="3200" b="0" strike="noStrike" spc="-1">
                <a:solidFill>
                  <a:srgbClr val="000000"/>
                </a:solidFill>
                <a:uFill>
                  <a:solidFill>
                    <a:srgbClr val="FFFFFF"/>
                  </a:solidFill>
                </a:uFill>
                <a:latin typeface="Calibri"/>
              </a:rPr>
              <a:t>单击鼠标编辑大纲文字格式</a:t>
            </a:r>
          </a:p>
          <a:p>
            <a:pPr marL="864000" lvl="1" indent="-324000">
              <a:spcBef>
                <a:spcPts val="1134"/>
              </a:spcBef>
              <a:buClr>
                <a:srgbClr val="000000"/>
              </a:buClr>
              <a:buSzPct val="75000"/>
              <a:buFont typeface="Symbol" charset="2"/>
              <a:buChar char=""/>
            </a:pPr>
            <a:r>
              <a:rPr lang="zh-CN" sz="2400" b="0" strike="noStrike" spc="-1">
                <a:solidFill>
                  <a:srgbClr val="000000"/>
                </a:solidFill>
                <a:uFill>
                  <a:solidFill>
                    <a:srgbClr val="FFFFFF"/>
                  </a:solidFill>
                </a:uFill>
                <a:latin typeface="Calibri"/>
              </a:rPr>
              <a:t>第二个大纲级</a:t>
            </a:r>
          </a:p>
          <a:p>
            <a:pPr marL="1296000" lvl="2" indent="-288000">
              <a:spcBef>
                <a:spcPts val="850"/>
              </a:spcBef>
              <a:buClr>
                <a:srgbClr val="000000"/>
              </a:buClr>
              <a:buSzPct val="45000"/>
              <a:buFont typeface="Wingdings" charset="2"/>
              <a:buChar char=""/>
            </a:pPr>
            <a:r>
              <a:rPr lang="zh-CN" sz="2000" b="0" strike="noStrike" spc="-1">
                <a:solidFill>
                  <a:srgbClr val="000000"/>
                </a:solidFill>
                <a:uFill>
                  <a:solidFill>
                    <a:srgbClr val="FFFFFF"/>
                  </a:solidFill>
                </a:uFill>
                <a:latin typeface="Calibri"/>
              </a:rPr>
              <a:t>第三大纲级别</a:t>
            </a:r>
          </a:p>
          <a:p>
            <a:pPr marL="1728000" lvl="3" indent="-216000">
              <a:spcBef>
                <a:spcPts val="567"/>
              </a:spcBef>
              <a:buClr>
                <a:srgbClr val="000000"/>
              </a:buClr>
              <a:buSzPct val="75000"/>
              <a:buFont typeface="Symbol" charset="2"/>
              <a:buChar char=""/>
            </a:pPr>
            <a:r>
              <a:rPr lang="zh-CN" sz="2000" b="0" strike="noStrike" spc="-1">
                <a:solidFill>
                  <a:srgbClr val="000000"/>
                </a:solidFill>
                <a:uFill>
                  <a:solidFill>
                    <a:srgbClr val="FFFFFF"/>
                  </a:solidFill>
                </a:uFill>
                <a:latin typeface="Calibri"/>
              </a:rPr>
              <a:t>第四大纲级别</a:t>
            </a:r>
          </a:p>
          <a:p>
            <a:pPr marL="2160000" lvl="4" indent="-216000">
              <a:spcBef>
                <a:spcPts val="283"/>
              </a:spcBef>
              <a:buClr>
                <a:srgbClr val="000000"/>
              </a:buClr>
              <a:buSzPct val="45000"/>
              <a:buFont typeface="Wingdings" charset="2"/>
              <a:buChar char=""/>
            </a:pPr>
            <a:r>
              <a:rPr lang="zh-CN" sz="2000" b="0" strike="noStrike" spc="-1">
                <a:solidFill>
                  <a:srgbClr val="000000"/>
                </a:solidFill>
                <a:uFill>
                  <a:solidFill>
                    <a:srgbClr val="FFFFFF"/>
                  </a:solidFill>
                </a:uFill>
                <a:latin typeface="Calibri"/>
              </a:rPr>
              <a:t>第五大纲级别</a:t>
            </a:r>
          </a:p>
          <a:p>
            <a:pPr marL="2592000" lvl="5" indent="-216000">
              <a:spcBef>
                <a:spcPts val="283"/>
              </a:spcBef>
              <a:buClr>
                <a:srgbClr val="000000"/>
              </a:buClr>
              <a:buSzPct val="45000"/>
              <a:buFont typeface="Wingdings" charset="2"/>
              <a:buChar char=""/>
            </a:pPr>
            <a:r>
              <a:rPr lang="zh-CN" sz="2000" b="0" strike="noStrike" spc="-1">
                <a:solidFill>
                  <a:srgbClr val="000000"/>
                </a:solidFill>
                <a:uFill>
                  <a:solidFill>
                    <a:srgbClr val="FFFFFF"/>
                  </a:solidFill>
                </a:uFill>
                <a:latin typeface="Calibri"/>
              </a:rPr>
              <a:t>第六大纲级别</a:t>
            </a:r>
          </a:p>
          <a:p>
            <a:pPr marL="3024000" lvl="6" indent="-216000">
              <a:spcBef>
                <a:spcPts val="283"/>
              </a:spcBef>
              <a:buClr>
                <a:srgbClr val="000000"/>
              </a:buClr>
              <a:buSzPct val="45000"/>
              <a:buFont typeface="Wingdings" charset="2"/>
              <a:buChar char=""/>
            </a:pPr>
            <a:r>
              <a:rPr lang="zh-CN" sz="2000" b="0" strike="noStrike" spc="-1">
                <a:solidFill>
                  <a:srgbClr val="000000"/>
                </a:solidFill>
                <a:uFill>
                  <a:solidFill>
                    <a:srgbClr val="FFFFFF"/>
                  </a:solidFill>
                </a:uFill>
                <a:latin typeface="Calibri"/>
              </a:rPr>
              <a:t>第七大纲级别</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274680"/>
            <a:ext cx="8229240" cy="1142640"/>
          </a:xfrm>
          <a:prstGeom prst="rect">
            <a:avLst/>
          </a:prstGeom>
        </p:spPr>
        <p:txBody>
          <a:bodyPr anchor="ctr"/>
          <a:lstStyle/>
          <a:p>
            <a:pPr algn="ctr">
              <a:lnSpc>
                <a:spcPct val="100000"/>
              </a:lnSpc>
            </a:pPr>
            <a:r>
              <a:rPr lang="zh-CN" sz="4400" b="0" strike="noStrike" spc="-1">
                <a:solidFill>
                  <a:srgbClr val="000000"/>
                </a:solidFill>
                <a:uFill>
                  <a:solidFill>
                    <a:srgbClr val="FFFFFF"/>
                  </a:solidFill>
                </a:uFill>
                <a:latin typeface="Calibri"/>
              </a:rPr>
              <a:t>单击此处编辑母版标题样式</a:t>
            </a:r>
          </a:p>
        </p:txBody>
      </p:sp>
      <p:sp>
        <p:nvSpPr>
          <p:cNvPr id="42" name="PlaceHolder 2"/>
          <p:cNvSpPr>
            <a:spLocks noGrp="1"/>
          </p:cNvSpPr>
          <p:nvPr>
            <p:ph type="body"/>
          </p:nvPr>
        </p:nvSpPr>
        <p:spPr>
          <a:xfrm>
            <a:off x="457200" y="1600200"/>
            <a:ext cx="8229240" cy="4525560"/>
          </a:xfrm>
          <a:prstGeom prst="rect">
            <a:avLst/>
          </a:prstGeom>
        </p:spPr>
        <p:txBody>
          <a:bodyPr/>
          <a:lstStyle/>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rPr>
              <a:t>单击此处编辑母版文本样式</a:t>
            </a:r>
          </a:p>
          <a:p>
            <a:pPr marL="743040" lvl="1" indent="-285480">
              <a:lnSpc>
                <a:spcPct val="100000"/>
              </a:lnSpc>
              <a:spcBef>
                <a:spcPts val="561"/>
              </a:spcBef>
              <a:buClr>
                <a:srgbClr val="000000"/>
              </a:buClr>
              <a:buFont typeface="Arial"/>
              <a:buChar char="–"/>
            </a:pPr>
            <a:r>
              <a:rPr lang="zh-CN" sz="2800" b="0" strike="noStrike" spc="-1">
                <a:solidFill>
                  <a:srgbClr val="000000"/>
                </a:solidFill>
                <a:uFill>
                  <a:solidFill>
                    <a:srgbClr val="FFFFFF"/>
                  </a:solidFill>
                </a:uFill>
                <a:latin typeface="Calibri"/>
              </a:rPr>
              <a:t>第二级</a:t>
            </a:r>
          </a:p>
          <a:p>
            <a:pPr marL="1143000" lvl="2" indent="-228240">
              <a:lnSpc>
                <a:spcPct val="100000"/>
              </a:lnSpc>
              <a:spcBef>
                <a:spcPts val="479"/>
              </a:spcBef>
              <a:buClr>
                <a:srgbClr val="000000"/>
              </a:buClr>
              <a:buFont typeface="Arial"/>
              <a:buChar char="•"/>
            </a:pPr>
            <a:r>
              <a:rPr lang="zh-CN" sz="2400" b="0" strike="noStrike" spc="-1">
                <a:solidFill>
                  <a:srgbClr val="000000"/>
                </a:solidFill>
                <a:uFill>
                  <a:solidFill>
                    <a:srgbClr val="FFFFFF"/>
                  </a:solidFill>
                </a:uFill>
                <a:latin typeface="Calibri"/>
              </a:rPr>
              <a:t>第三级</a:t>
            </a:r>
          </a:p>
          <a:p>
            <a:pPr marL="1600200" lvl="3" indent="-228240">
              <a:lnSpc>
                <a:spcPct val="100000"/>
              </a:lnSpc>
              <a:spcBef>
                <a:spcPts val="400"/>
              </a:spcBef>
              <a:buClr>
                <a:srgbClr val="000000"/>
              </a:buClr>
              <a:buFont typeface="Arial"/>
              <a:buChar char="–"/>
            </a:pPr>
            <a:r>
              <a:rPr lang="zh-CN" sz="2000" b="0" strike="noStrike" spc="-1">
                <a:solidFill>
                  <a:srgbClr val="000000"/>
                </a:solidFill>
                <a:uFill>
                  <a:solidFill>
                    <a:srgbClr val="FFFFFF"/>
                  </a:solidFill>
                </a:uFill>
                <a:latin typeface="Calibri"/>
              </a:rPr>
              <a:t>第四级</a:t>
            </a:r>
          </a:p>
          <a:p>
            <a:pPr marL="2057400" lvl="4" indent="-228240">
              <a:lnSpc>
                <a:spcPct val="100000"/>
              </a:lnSpc>
              <a:spcBef>
                <a:spcPts val="400"/>
              </a:spcBef>
              <a:buClr>
                <a:srgbClr val="000000"/>
              </a:buClr>
              <a:buFont typeface="Arial"/>
              <a:buChar char="»"/>
            </a:pPr>
            <a:r>
              <a:rPr lang="zh-CN" sz="2000" b="0" strike="noStrike" spc="-1">
                <a:solidFill>
                  <a:srgbClr val="000000"/>
                </a:solidFill>
                <a:uFill>
                  <a:solidFill>
                    <a:srgbClr val="FFFFFF"/>
                  </a:solidFill>
                </a:uFill>
                <a:latin typeface="Calibri"/>
              </a:rPr>
              <a:t>第五级</a:t>
            </a:r>
          </a:p>
        </p:txBody>
      </p:sp>
      <p:sp>
        <p:nvSpPr>
          <p:cNvPr id="43" name="PlaceHolder 3"/>
          <p:cNvSpPr>
            <a:spLocks noGrp="1"/>
          </p:cNvSpPr>
          <p:nvPr>
            <p:ph type="dt"/>
          </p:nvPr>
        </p:nvSpPr>
        <p:spPr>
          <a:xfrm>
            <a:off x="457200" y="6356520"/>
            <a:ext cx="2133360" cy="364680"/>
          </a:xfrm>
          <a:prstGeom prst="rect">
            <a:avLst/>
          </a:prstGeom>
        </p:spPr>
        <p:txBody>
          <a:bodyPr anchor="ctr"/>
          <a:lstStyle/>
          <a:p>
            <a:pPr>
              <a:lnSpc>
                <a:spcPct val="100000"/>
              </a:lnSpc>
            </a:pPr>
            <a:fld id="{E18B89C3-12FF-4F0E-AE39-49A3C3A6257E}" type="datetime">
              <a:rPr lang="en-US" sz="1200" b="0" strike="noStrike" spc="-1">
                <a:solidFill>
                  <a:srgbClr val="8B8B8B"/>
                </a:solidFill>
                <a:uFill>
                  <a:solidFill>
                    <a:srgbClr val="FFFFFF"/>
                  </a:solidFill>
                </a:uFill>
                <a:latin typeface="Calibri"/>
              </a:rPr>
              <a:pPr>
                <a:lnSpc>
                  <a:spcPct val="100000"/>
                </a:lnSpc>
              </a:pPr>
              <a:t>5/14/2018</a:t>
            </a:fld>
            <a:endParaRPr lang="en-US" sz="1200" b="0" strike="noStrike" spc="-1">
              <a:solidFill>
                <a:srgbClr val="000000"/>
              </a:solidFill>
              <a:uFill>
                <a:solidFill>
                  <a:srgbClr val="FFFFFF"/>
                </a:solidFill>
              </a:uFill>
              <a:latin typeface="Times New Roman"/>
            </a:endParaRPr>
          </a:p>
        </p:txBody>
      </p:sp>
      <p:sp>
        <p:nvSpPr>
          <p:cNvPr id="44" name="PlaceHolder 4"/>
          <p:cNvSpPr>
            <a:spLocks noGrp="1"/>
          </p:cNvSpPr>
          <p:nvPr>
            <p:ph type="ftr"/>
          </p:nvPr>
        </p:nvSpPr>
        <p:spPr>
          <a:xfrm>
            <a:off x="3124080" y="6356520"/>
            <a:ext cx="2895120" cy="364680"/>
          </a:xfrm>
          <a:prstGeom prst="rect">
            <a:avLst/>
          </a:prstGeom>
        </p:spPr>
        <p:txBody>
          <a:bodyPr anchor="ctr"/>
          <a:lstStyle/>
          <a:p>
            <a:endParaRPr lang="en-US" sz="2400" b="0" strike="noStrike" spc="-1">
              <a:solidFill>
                <a:srgbClr val="000000"/>
              </a:solidFill>
              <a:uFill>
                <a:solidFill>
                  <a:srgbClr val="FFFFFF"/>
                </a:solidFill>
              </a:uFill>
              <a:latin typeface="Times New Roman"/>
            </a:endParaRPr>
          </a:p>
        </p:txBody>
      </p:sp>
      <p:sp>
        <p:nvSpPr>
          <p:cNvPr id="45" name="PlaceHolder 5"/>
          <p:cNvSpPr>
            <a:spLocks noGrp="1"/>
          </p:cNvSpPr>
          <p:nvPr>
            <p:ph type="sldNum"/>
          </p:nvPr>
        </p:nvSpPr>
        <p:spPr>
          <a:xfrm>
            <a:off x="6553080" y="6356520"/>
            <a:ext cx="2133360" cy="364680"/>
          </a:xfrm>
          <a:prstGeom prst="rect">
            <a:avLst/>
          </a:prstGeom>
        </p:spPr>
        <p:txBody>
          <a:bodyPr anchor="ctr"/>
          <a:lstStyle/>
          <a:p>
            <a:pPr algn="r">
              <a:lnSpc>
                <a:spcPct val="100000"/>
              </a:lnSpc>
            </a:pPr>
            <a:fld id="{7ECEA5F2-770F-4708-9862-5992744D9ACE}" type="slidenum">
              <a:rPr lang="en-US" sz="1200" b="0" strike="noStrike" spc="-1">
                <a:solidFill>
                  <a:srgbClr val="8B8B8B"/>
                </a:solidFill>
                <a:uFill>
                  <a:solidFill>
                    <a:srgbClr val="FFFFFF"/>
                  </a:solidFill>
                </a:uFill>
                <a:latin typeface="Calibri"/>
              </a:rPr>
              <a:pPr algn="r">
                <a:lnSpc>
                  <a:spcPct val="100000"/>
                </a:lnSpc>
              </a:pPr>
              <a:t>‹#›</a:t>
            </a:fld>
            <a:endParaRPr lang="en-US" sz="1200" b="0" strike="noStrike" spc="-1">
              <a:solidFill>
                <a:srgbClr val="000000"/>
              </a:solidFill>
              <a:uFill>
                <a:solidFill>
                  <a:srgbClr val="FFFFFF"/>
                </a:solidFill>
              </a:uFill>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755640" y="2096640"/>
            <a:ext cx="7772040" cy="1469520"/>
          </a:xfrm>
          <a:prstGeom prst="rect">
            <a:avLst/>
          </a:prstGeom>
          <a:noFill/>
          <a:ln>
            <a:noFill/>
          </a:ln>
        </p:spPr>
        <p:txBody>
          <a:bodyPr anchor="ctr">
            <a:normAutofit/>
          </a:bodyPr>
          <a:lstStyle/>
          <a:p>
            <a:pPr algn="ctr">
              <a:lnSpc>
                <a:spcPct val="100000"/>
              </a:lnSpc>
            </a:pPr>
            <a:r>
              <a:rPr lang="zh-CN" sz="7200" b="0" strike="noStrike" spc="-1" dirty="0">
                <a:solidFill>
                  <a:srgbClr val="1F497D"/>
                </a:solidFill>
                <a:uFill>
                  <a:solidFill>
                    <a:srgbClr val="FFFFFF"/>
                  </a:solidFill>
                </a:uFill>
                <a:latin typeface="黑体"/>
                <a:ea typeface="黑体"/>
              </a:rPr>
              <a:t>税收知识讲座</a:t>
            </a:r>
            <a:endParaRPr lang="zh-CN" sz="7200" b="0" strike="noStrike" spc="-1" dirty="0">
              <a:solidFill>
                <a:srgbClr val="000000"/>
              </a:solidFill>
              <a:uFill>
                <a:solidFill>
                  <a:srgbClr val="FFFFFF"/>
                </a:solidFill>
              </a:uFill>
              <a:latin typeface="Calibri"/>
            </a:endParaRPr>
          </a:p>
        </p:txBody>
      </p:sp>
      <p:sp>
        <p:nvSpPr>
          <p:cNvPr id="83" name="TextShape 2"/>
          <p:cNvSpPr txBox="1"/>
          <p:nvPr/>
        </p:nvSpPr>
        <p:spPr>
          <a:xfrm>
            <a:off x="1403640" y="3969000"/>
            <a:ext cx="6400440" cy="1260200"/>
          </a:xfrm>
          <a:prstGeom prst="rect">
            <a:avLst/>
          </a:prstGeom>
          <a:noFill/>
          <a:ln>
            <a:noFill/>
          </a:ln>
        </p:spPr>
        <p:txBody>
          <a:bodyPr/>
          <a:lstStyle/>
          <a:p>
            <a:pPr algn="ctr">
              <a:lnSpc>
                <a:spcPct val="100000"/>
              </a:lnSpc>
              <a:spcBef>
                <a:spcPts val="641"/>
              </a:spcBef>
            </a:pPr>
            <a:endParaRPr lang="en-US" sz="3200" b="0" strike="noStrike" spc="-1" dirty="0">
              <a:solidFill>
                <a:srgbClr val="000000"/>
              </a:solidFill>
              <a:uFill>
                <a:solidFill>
                  <a:srgbClr val="FFFFFF"/>
                </a:solidFill>
              </a:uFill>
              <a:latin typeface="Arial"/>
            </a:endParaRPr>
          </a:p>
        </p:txBody>
      </p:sp>
      <p:sp>
        <p:nvSpPr>
          <p:cNvPr id="84" name="Line 3"/>
          <p:cNvSpPr/>
          <p:nvPr/>
        </p:nvSpPr>
        <p:spPr>
          <a:xfrm>
            <a:off x="0" y="3608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85" name="Line 4"/>
          <p:cNvSpPr/>
          <p:nvPr/>
        </p:nvSpPr>
        <p:spPr>
          <a:xfrm>
            <a:off x="0" y="3536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86" name="图片 85"/>
          <p:cNvPicPr/>
          <p:nvPr/>
        </p:nvPicPr>
        <p:blipFill>
          <a:blip r:embed="rId2" cstate="print"/>
          <a:stretch/>
        </p:blipFill>
        <p:spPr>
          <a:xfrm>
            <a:off x="467544" y="188640"/>
            <a:ext cx="1768320" cy="122400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400" b="0" strike="noStrike" spc="-1">
                <a:solidFill>
                  <a:srgbClr val="000000"/>
                </a:solidFill>
                <a:uFill>
                  <a:solidFill>
                    <a:srgbClr val="FFFFFF"/>
                  </a:solidFill>
                </a:uFill>
                <a:latin typeface="黑体"/>
                <a:ea typeface="黑体"/>
              </a:rPr>
              <a:t>增值税</a:t>
            </a:r>
            <a:endParaRPr lang="zh-CN" sz="4400" b="0" strike="noStrike" spc="-1">
              <a:solidFill>
                <a:srgbClr val="000000"/>
              </a:solidFill>
              <a:uFill>
                <a:solidFill>
                  <a:srgbClr val="FFFFFF"/>
                </a:solidFill>
              </a:uFill>
              <a:latin typeface="Calibri"/>
            </a:endParaRPr>
          </a:p>
        </p:txBody>
      </p:sp>
      <p:sp>
        <p:nvSpPr>
          <p:cNvPr id="139" name="TextShape 2"/>
          <p:cNvSpPr txBox="1"/>
          <p:nvPr/>
        </p:nvSpPr>
        <p:spPr>
          <a:xfrm>
            <a:off x="457200" y="1600200"/>
            <a:ext cx="8229240" cy="4525560"/>
          </a:xfrm>
          <a:prstGeom prst="rect">
            <a:avLst/>
          </a:prstGeom>
          <a:noFill/>
          <a:ln>
            <a:noFill/>
          </a:ln>
        </p:spPr>
        <p:txBody>
          <a:bodyPr>
            <a:normAutofit lnSpcReduction="10000"/>
          </a:bodyPr>
          <a:lstStyle/>
          <a:p>
            <a:pPr marL="343080" indent="-342720">
              <a:lnSpc>
                <a:spcPct val="100000"/>
              </a:lnSpc>
              <a:spcBef>
                <a:spcPts val="641"/>
              </a:spcBef>
              <a:buClr>
                <a:srgbClr val="000000"/>
              </a:buClr>
              <a:buFont typeface="Arial"/>
              <a:buChar char="•"/>
            </a:pPr>
            <a:r>
              <a:rPr lang="zh-CN" sz="2600" b="0" strike="noStrike" spc="-1" dirty="0">
                <a:solidFill>
                  <a:srgbClr val="000000"/>
                </a:solidFill>
                <a:uFill>
                  <a:solidFill>
                    <a:srgbClr val="FFFFFF"/>
                  </a:solidFill>
                </a:uFill>
                <a:latin typeface="+mj-lt"/>
              </a:rPr>
              <a:t>全面实施营改增后，增值税成为每个企业必须面对的问题，与所得税相比，增值税的避税空间较小，且由于我国对增值税专用发票的严格管理和刑事立法严苛，使得增值税“筹划”面临的法律风险更大。在实际操作过程中，企业可以通过优化税务管理水平，少缴冤枉税，客观上也能实现“节税”的目的。自2018年5月1日起，增值税税率调整为16%、10%、6%三档，小规模纳税人为3%（年营业收入500万元以下）。</a:t>
            </a:r>
          </a:p>
          <a:p>
            <a:pPr marL="343080" indent="-342720">
              <a:lnSpc>
                <a:spcPct val="100000"/>
              </a:lnSpc>
              <a:spcBef>
                <a:spcPts val="641"/>
              </a:spcBef>
              <a:buClr>
                <a:srgbClr val="000000"/>
              </a:buClr>
              <a:buFont typeface="Arial"/>
              <a:buChar char="•"/>
            </a:pPr>
            <a:r>
              <a:rPr lang="zh-CN" sz="2600" b="0" strike="noStrike" spc="-1" dirty="0">
                <a:solidFill>
                  <a:srgbClr val="000000"/>
                </a:solidFill>
                <a:uFill>
                  <a:solidFill>
                    <a:srgbClr val="FFFFFF"/>
                  </a:solidFill>
                </a:uFill>
                <a:latin typeface="+mj-lt"/>
              </a:rPr>
              <a:t>1、企业兼营不同税率的应税项目，应该分别核算收入及增值税，否则从高计税。</a:t>
            </a:r>
          </a:p>
          <a:p>
            <a:pPr marL="343080" indent="-342720">
              <a:lnSpc>
                <a:spcPct val="100000"/>
              </a:lnSpc>
              <a:spcBef>
                <a:spcPts val="641"/>
              </a:spcBef>
              <a:buClr>
                <a:srgbClr val="000000"/>
              </a:buClr>
              <a:buFont typeface="Arial"/>
              <a:buChar char="•"/>
            </a:pPr>
            <a:r>
              <a:rPr lang="zh-CN" sz="2600" b="0" strike="noStrike" spc="-1" dirty="0">
                <a:solidFill>
                  <a:srgbClr val="000000"/>
                </a:solidFill>
                <a:uFill>
                  <a:solidFill>
                    <a:srgbClr val="FFFFFF"/>
                  </a:solidFill>
                </a:uFill>
                <a:latin typeface="+mj-lt"/>
              </a:rPr>
              <a:t>2、折扣额与销售额在同一张发票上列示，可按折扣后的余额作为销售额计算增值税。（商业折扣）</a:t>
            </a:r>
          </a:p>
        </p:txBody>
      </p:sp>
      <p:sp>
        <p:nvSpPr>
          <p:cNvPr id="140"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41"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42" name="图片 141"/>
          <p:cNvPicPr/>
          <p:nvPr/>
        </p:nvPicPr>
        <p:blipFill>
          <a:blip r:embed="rId2" cstate="print"/>
          <a:stretch/>
        </p:blipFill>
        <p:spPr>
          <a:xfrm>
            <a:off x="323528" y="476672"/>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TextShape 1"/>
          <p:cNvSpPr txBox="1"/>
          <p:nvPr/>
        </p:nvSpPr>
        <p:spPr>
          <a:xfrm>
            <a:off x="457200" y="274680"/>
            <a:ext cx="8229240" cy="1142640"/>
          </a:xfrm>
          <a:prstGeom prst="rect">
            <a:avLst/>
          </a:prstGeom>
          <a:noFill/>
          <a:ln>
            <a:noFill/>
          </a:ln>
        </p:spPr>
        <p:txBody>
          <a:bodyPr anchor="ctr"/>
          <a:lstStyle/>
          <a:p>
            <a:pPr algn="ctr">
              <a:lnSpc>
                <a:spcPct val="100000"/>
              </a:lnSpc>
            </a:pPr>
            <a:r>
              <a:rPr lang="zh-CN" sz="4400" b="0" strike="noStrike" spc="-1">
                <a:solidFill>
                  <a:srgbClr val="000000"/>
                </a:solidFill>
                <a:uFill>
                  <a:solidFill>
                    <a:srgbClr val="FFFFFF"/>
                  </a:solidFill>
                </a:uFill>
                <a:latin typeface="黑体"/>
                <a:ea typeface="黑体"/>
              </a:rPr>
              <a:t>增值税</a:t>
            </a:r>
            <a:endParaRPr lang="zh-CN" sz="4400" b="0" strike="noStrike" spc="-1">
              <a:solidFill>
                <a:srgbClr val="000000"/>
              </a:solidFill>
              <a:uFill>
                <a:solidFill>
                  <a:srgbClr val="FFFFFF"/>
                </a:solidFill>
              </a:uFill>
              <a:latin typeface="Calibri"/>
            </a:endParaRPr>
          </a:p>
        </p:txBody>
      </p:sp>
      <p:sp>
        <p:nvSpPr>
          <p:cNvPr id="144" name="TextShape 2"/>
          <p:cNvSpPr txBox="1"/>
          <p:nvPr/>
        </p:nvSpPr>
        <p:spPr>
          <a:xfrm>
            <a:off x="457200" y="1600200"/>
            <a:ext cx="8229240" cy="4525560"/>
          </a:xfrm>
          <a:prstGeom prst="rect">
            <a:avLst/>
          </a:prstGeom>
          <a:noFill/>
          <a:ln>
            <a:noFill/>
          </a:ln>
        </p:spPr>
        <p:txBody>
          <a:bodyPr>
            <a:normAutofit/>
          </a:bodyPr>
          <a:lstStyle/>
          <a:p>
            <a:pPr marL="343080" indent="-342720">
              <a:lnSpc>
                <a:spcPct val="100000"/>
              </a:lnSpc>
              <a:spcBef>
                <a:spcPts val="641"/>
              </a:spcBef>
              <a:buClr>
                <a:srgbClr val="000000"/>
              </a:buClr>
              <a:buFont typeface="Arial"/>
              <a:buChar char="•"/>
            </a:pPr>
            <a:r>
              <a:rPr lang="zh-CN" sz="2800" b="0" strike="noStrike" spc="-1" dirty="0">
                <a:solidFill>
                  <a:srgbClr val="000000"/>
                </a:solidFill>
                <a:uFill>
                  <a:solidFill>
                    <a:srgbClr val="FFFFFF"/>
                  </a:solidFill>
                </a:uFill>
                <a:latin typeface="Calibri"/>
              </a:rPr>
              <a:t>3、采用分期收款方式销售商品可以延缓交税时间。</a:t>
            </a:r>
          </a:p>
          <a:p>
            <a:pPr marL="343080" indent="-342720">
              <a:lnSpc>
                <a:spcPct val="100000"/>
              </a:lnSpc>
              <a:spcBef>
                <a:spcPts val="641"/>
              </a:spcBef>
              <a:buClr>
                <a:srgbClr val="000000"/>
              </a:buClr>
              <a:buFont typeface="Arial"/>
              <a:buChar char="•"/>
            </a:pPr>
            <a:r>
              <a:rPr lang="zh-CN" sz="2800" b="0" strike="noStrike" spc="-1" dirty="0">
                <a:solidFill>
                  <a:srgbClr val="000000"/>
                </a:solidFill>
                <a:uFill>
                  <a:solidFill>
                    <a:srgbClr val="FFFFFF"/>
                  </a:solidFill>
                </a:uFill>
                <a:latin typeface="Calibri"/>
              </a:rPr>
              <a:t>假定销售商品1000万元，成本600万元，分五期收款，每期收款200万元。</a:t>
            </a:r>
          </a:p>
          <a:p>
            <a:pPr marL="343080" indent="-342720">
              <a:lnSpc>
                <a:spcPct val="100000"/>
              </a:lnSpc>
              <a:spcBef>
                <a:spcPts val="641"/>
              </a:spcBef>
              <a:buClr>
                <a:srgbClr val="000000"/>
              </a:buClr>
              <a:buFont typeface="Arial"/>
              <a:buChar char="•"/>
            </a:pPr>
            <a:r>
              <a:rPr lang="zh-CN" sz="2800" b="0" strike="noStrike" spc="-1" dirty="0">
                <a:solidFill>
                  <a:srgbClr val="000000"/>
                </a:solidFill>
                <a:uFill>
                  <a:solidFill>
                    <a:srgbClr val="FFFFFF"/>
                  </a:solidFill>
                </a:uFill>
                <a:latin typeface="Calibri"/>
              </a:rPr>
              <a:t>发出商品时，借记发出商品1000万元，贷记库存商品1000万元；分期收款时，借记银行存款200万元，贷记主营业务收入172.41万元，贷记应交税费-应交增值税（销项税额）27.59万元；借记主营业务成本120万元，贷记发出商品120万元。</a:t>
            </a:r>
          </a:p>
          <a:p>
            <a:pPr marL="343080" indent="-342720">
              <a:lnSpc>
                <a:spcPct val="100000"/>
              </a:lnSpc>
              <a:spcBef>
                <a:spcPts val="641"/>
              </a:spcBef>
              <a:buClr>
                <a:srgbClr val="000000"/>
              </a:buClr>
              <a:buFont typeface="Arial"/>
              <a:buChar char="•"/>
            </a:pPr>
            <a:r>
              <a:rPr lang="zh-CN" sz="2800" b="0" strike="noStrike" spc="-1" dirty="0">
                <a:solidFill>
                  <a:srgbClr val="000000"/>
                </a:solidFill>
                <a:uFill>
                  <a:solidFill>
                    <a:srgbClr val="FFFFFF"/>
                  </a:solidFill>
                </a:uFill>
                <a:latin typeface="Calibri"/>
              </a:rPr>
              <a:t>4、出口退税。</a:t>
            </a:r>
          </a:p>
        </p:txBody>
      </p:sp>
      <p:sp>
        <p:nvSpPr>
          <p:cNvPr id="14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4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47" name="图片 146"/>
          <p:cNvPicPr/>
          <p:nvPr/>
        </p:nvPicPr>
        <p:blipFill>
          <a:blip r:embed="rId2" cstate="print"/>
          <a:stretch/>
        </p:blipFill>
        <p:spPr>
          <a:xfrm>
            <a:off x="251520" y="476672"/>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400" b="0" strike="noStrike" spc="-1">
                <a:solidFill>
                  <a:srgbClr val="000000"/>
                </a:solidFill>
                <a:uFill>
                  <a:solidFill>
                    <a:srgbClr val="FFFFFF"/>
                  </a:solidFill>
                </a:uFill>
                <a:latin typeface="黑体"/>
                <a:ea typeface="黑体"/>
              </a:rPr>
              <a:t>个人所得税</a:t>
            </a:r>
            <a:endParaRPr lang="zh-CN" sz="4400" b="0" strike="noStrike" spc="-1">
              <a:solidFill>
                <a:srgbClr val="000000"/>
              </a:solidFill>
              <a:uFill>
                <a:solidFill>
                  <a:srgbClr val="FFFFFF"/>
                </a:solidFill>
              </a:uFill>
              <a:latin typeface="Calibri"/>
            </a:endParaRPr>
          </a:p>
        </p:txBody>
      </p:sp>
      <p:sp>
        <p:nvSpPr>
          <p:cNvPr id="149" name="TextShape 2"/>
          <p:cNvSpPr txBox="1"/>
          <p:nvPr/>
        </p:nvSpPr>
        <p:spPr>
          <a:xfrm>
            <a:off x="457200" y="1600200"/>
            <a:ext cx="8229240" cy="4525560"/>
          </a:xfrm>
          <a:prstGeom prst="rect">
            <a:avLst/>
          </a:prstGeom>
          <a:noFill/>
          <a:ln>
            <a:noFill/>
          </a:ln>
        </p:spPr>
        <p:txBody>
          <a:bodyPr>
            <a:normAutofit fontScale="85000" lnSpcReduction="20000"/>
          </a:bodyPr>
          <a:lstStyle/>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个人所得税具有涉及面广、涉及个体多、难以核查等特点，加之我国个人所得税整体税负较高，因此个税避税现象较为突出。自从全面实施营改增以及金税三期上线以来，全国各地税务部门通过大数据分析，不断强化个税征管力度，采取非法手段不缴或者少缴税款的风险日趋增大。</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1、组织收入的压力</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2、税制改革的趋势</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3、软硬件日渐完善（金税三期、第三方信息共享平台、个人征信系统建立及完善）</a:t>
            </a:r>
          </a:p>
        </p:txBody>
      </p:sp>
      <p:sp>
        <p:nvSpPr>
          <p:cNvPr id="150"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51"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52" name="图片 151"/>
          <p:cNvPicPr/>
          <p:nvPr/>
        </p:nvPicPr>
        <p:blipFill>
          <a:blip r:embed="rId2" cstate="print"/>
          <a:stretch/>
        </p:blipFill>
        <p:spPr>
          <a:xfrm>
            <a:off x="251520"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400" b="0" strike="noStrike" spc="-1">
                <a:solidFill>
                  <a:srgbClr val="000000"/>
                </a:solidFill>
                <a:uFill>
                  <a:solidFill>
                    <a:srgbClr val="FFFFFF"/>
                  </a:solidFill>
                </a:uFill>
                <a:latin typeface="黑体"/>
                <a:ea typeface="黑体"/>
              </a:rPr>
              <a:t>个税核查的重点</a:t>
            </a:r>
            <a:endParaRPr lang="zh-CN" sz="4400" b="0" strike="noStrike" spc="-1">
              <a:solidFill>
                <a:srgbClr val="000000"/>
              </a:solidFill>
              <a:uFill>
                <a:solidFill>
                  <a:srgbClr val="FFFFFF"/>
                </a:solidFill>
              </a:uFill>
              <a:latin typeface="Calibri"/>
            </a:endParaRPr>
          </a:p>
        </p:txBody>
      </p:sp>
      <p:sp>
        <p:nvSpPr>
          <p:cNvPr id="154" name="TextShape 2"/>
          <p:cNvSpPr txBox="1"/>
          <p:nvPr/>
        </p:nvSpPr>
        <p:spPr>
          <a:xfrm>
            <a:off x="457200" y="1855440"/>
            <a:ext cx="8229240" cy="4525560"/>
          </a:xfrm>
          <a:prstGeom prst="rect">
            <a:avLst/>
          </a:prstGeom>
          <a:noFill/>
          <a:ln>
            <a:noFill/>
          </a:ln>
        </p:spPr>
        <p:txBody>
          <a:bodyPr>
            <a:normAutofit fontScale="62500" lnSpcReduction="20000"/>
          </a:bodyPr>
          <a:lstStyle/>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1、个税与社保比对。个税扣缴申报人数与社保缴纳人数是否匹配，社保是否按实际工资计算缴纳。</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2、全员零申报或大部分员工零申报。在人力成本日益上涨的当下，如果一个企业的大部分员工每月工资收入都在3500元以下，必然会引起税局的注意。</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3、两处以上工资收入。一个身份证号码下取得的多处工资收入将受到税局的严密监控：正常的多处工资收入应合并申报个税，是否存在虚列工资的情况，是否人为将一人的工资分解成几人进行申报。</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4、职工福利是否并入工资收入申报个税。包括实物与现金福利，按规定都应并入工资收入申报个税，尤其是现金福利，如过节费、按固定金额报销的加油费、电话费等，如未申报个税是很容易被税局发现并补税的。</a:t>
            </a:r>
          </a:p>
        </p:txBody>
      </p:sp>
      <p:sp>
        <p:nvSpPr>
          <p:cNvPr id="155" name="Line 3"/>
          <p:cNvSpPr/>
          <p:nvPr/>
        </p:nvSpPr>
        <p:spPr>
          <a:xfrm>
            <a:off x="0" y="1556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56" name="Line 4"/>
          <p:cNvSpPr/>
          <p:nvPr/>
        </p:nvSpPr>
        <p:spPr>
          <a:xfrm>
            <a:off x="0" y="1484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57" name="图片 156"/>
          <p:cNvPicPr/>
          <p:nvPr/>
        </p:nvPicPr>
        <p:blipFill>
          <a:blip r:embed="rId2" cstate="print"/>
          <a:stretch/>
        </p:blipFill>
        <p:spPr>
          <a:xfrm>
            <a:off x="323528" y="620688"/>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400" b="0" strike="noStrike" spc="-1">
                <a:solidFill>
                  <a:srgbClr val="000000"/>
                </a:solidFill>
                <a:uFill>
                  <a:solidFill>
                    <a:srgbClr val="FFFFFF"/>
                  </a:solidFill>
                </a:uFill>
                <a:latin typeface="黑体"/>
                <a:ea typeface="黑体"/>
              </a:rPr>
              <a:t>个税核查的重点</a:t>
            </a:r>
            <a:endParaRPr lang="zh-CN" sz="4400" b="0" strike="noStrike" spc="-1">
              <a:solidFill>
                <a:srgbClr val="000000"/>
              </a:solidFill>
              <a:uFill>
                <a:solidFill>
                  <a:srgbClr val="FFFFFF"/>
                </a:solidFill>
              </a:uFill>
              <a:latin typeface="Calibri"/>
            </a:endParaRPr>
          </a:p>
        </p:txBody>
      </p:sp>
      <p:sp>
        <p:nvSpPr>
          <p:cNvPr id="159" name="TextShape 2"/>
          <p:cNvSpPr txBox="1"/>
          <p:nvPr/>
        </p:nvSpPr>
        <p:spPr>
          <a:xfrm>
            <a:off x="457200" y="1783440"/>
            <a:ext cx="8229240" cy="4525560"/>
          </a:xfrm>
          <a:prstGeom prst="rect">
            <a:avLst/>
          </a:prstGeom>
          <a:noFill/>
          <a:ln>
            <a:noFill/>
          </a:ln>
        </p:spPr>
        <p:txBody>
          <a:bodyPr>
            <a:normAutofit fontScale="70000" lnSpcReduction="20000"/>
          </a:bodyPr>
          <a:lstStyle/>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5、股东向企业借款，年终未归还，又没有充分证据证明该借款用于企业生产经营，将视同股息红利补缴个税。</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6、用企业资金为股东个人及其家庭成员购买固定资产，如房产、汽车等，视同股息红利分配。企业账面列支股东个人及其家庭成员生活消费品，同样视为股息红利分配。</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7、“未分配利润”科目有余额，而企业又长期没有进行利润分配，很容易引起税局的关注。</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8、在信息共享及大数据运用的背景之下，任何股权变动情况都在税局的掌控之中。如果企业发生股权变动在工商部门已办理变更手续，而税务上没有及时进行申报，随时都有可能面临来自税局的稽查。</a:t>
            </a:r>
          </a:p>
        </p:txBody>
      </p:sp>
      <p:sp>
        <p:nvSpPr>
          <p:cNvPr id="160" name="Line 3"/>
          <p:cNvSpPr/>
          <p:nvPr/>
        </p:nvSpPr>
        <p:spPr>
          <a:xfrm>
            <a:off x="0" y="1556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61" name="Line 4"/>
          <p:cNvSpPr/>
          <p:nvPr/>
        </p:nvSpPr>
        <p:spPr>
          <a:xfrm>
            <a:off x="0" y="1484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62" name="图片 161"/>
          <p:cNvPicPr/>
          <p:nvPr/>
        </p:nvPicPr>
        <p:blipFill>
          <a:blip r:embed="rId2" cstate="print"/>
          <a:stretch/>
        </p:blipFill>
        <p:spPr>
          <a:xfrm>
            <a:off x="314735" y="673442"/>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000" b="0" strike="noStrike" spc="-1">
                <a:solidFill>
                  <a:srgbClr val="000000"/>
                </a:solidFill>
                <a:uFill>
                  <a:solidFill>
                    <a:srgbClr val="FFFFFF"/>
                  </a:solidFill>
                </a:uFill>
                <a:latin typeface="黑体"/>
                <a:ea typeface="黑体"/>
              </a:rPr>
              <a:t>企业所得税</a:t>
            </a:r>
            <a:endParaRPr lang="zh-CN" sz="4000" b="0" strike="noStrike" spc="-1">
              <a:solidFill>
                <a:srgbClr val="000000"/>
              </a:solidFill>
              <a:uFill>
                <a:solidFill>
                  <a:srgbClr val="FFFFFF"/>
                </a:solidFill>
              </a:uFill>
              <a:latin typeface="Calibri"/>
            </a:endParaRPr>
          </a:p>
        </p:txBody>
      </p:sp>
      <p:sp>
        <p:nvSpPr>
          <p:cNvPr id="164" name="TextShape 2"/>
          <p:cNvSpPr txBox="1"/>
          <p:nvPr/>
        </p:nvSpPr>
        <p:spPr>
          <a:xfrm>
            <a:off x="457200" y="1600200"/>
            <a:ext cx="8229240" cy="4525560"/>
          </a:xfrm>
          <a:prstGeom prst="rect">
            <a:avLst/>
          </a:prstGeom>
          <a:noFill/>
          <a:ln>
            <a:noFill/>
          </a:ln>
        </p:spPr>
        <p:txBody>
          <a:bodyPr>
            <a:normAutofit fontScale="85000" lnSpcReduction="10000"/>
          </a:bodyPr>
          <a:lstStyle/>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法定税率25%，高新技术企业按15%征收，小型微利企业按20%减半征收（实际征收率为10%）。</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征收机关：部分企业由国税征收，部分企业由地税征收。</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改革趋势：最新的国务院机构改革方案已明确改革国地税征管体制。将省级和省级以下国地税机构合并，具体承担所辖区域内各项税收、非税收入征管等职责。国地税机构合并后，实行以国家税务总局为主与省（区、市）人民政府双重领导管理体制。</a:t>
            </a:r>
          </a:p>
        </p:txBody>
      </p:sp>
      <p:sp>
        <p:nvSpPr>
          <p:cNvPr id="16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6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67" name="图片 166"/>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000" b="0" strike="noStrike" spc="-1" dirty="0">
                <a:solidFill>
                  <a:srgbClr val="000000"/>
                </a:solidFill>
                <a:uFill>
                  <a:solidFill>
                    <a:srgbClr val="FFFFFF"/>
                  </a:solidFill>
                </a:uFill>
                <a:latin typeface="黑体"/>
                <a:ea typeface="黑体"/>
              </a:rPr>
              <a:t>企业所得</a:t>
            </a:r>
            <a:r>
              <a:rPr lang="zh-CN" sz="4000" b="0" strike="noStrike" spc="-1" dirty="0" smtClean="0">
                <a:solidFill>
                  <a:srgbClr val="000000"/>
                </a:solidFill>
                <a:uFill>
                  <a:solidFill>
                    <a:srgbClr val="FFFFFF"/>
                  </a:solidFill>
                </a:uFill>
                <a:latin typeface="黑体"/>
                <a:ea typeface="黑体"/>
              </a:rPr>
              <a:t>税</a:t>
            </a:r>
            <a:r>
              <a:rPr lang="zh-CN" altLang="en-US" sz="4000" b="0" strike="noStrike" spc="-1" dirty="0" smtClean="0">
                <a:solidFill>
                  <a:srgbClr val="000000"/>
                </a:solidFill>
                <a:uFill>
                  <a:solidFill>
                    <a:srgbClr val="FFFFFF"/>
                  </a:solidFill>
                </a:uFill>
                <a:latin typeface="黑体"/>
                <a:ea typeface="黑体"/>
              </a:rPr>
              <a:t>最新优惠政策</a:t>
            </a:r>
            <a:endParaRPr lang="zh-CN" sz="4000" b="0" strike="noStrike" spc="-1" dirty="0">
              <a:solidFill>
                <a:srgbClr val="000000"/>
              </a:solidFill>
              <a:uFill>
                <a:solidFill>
                  <a:srgbClr val="FFFFFF"/>
                </a:solidFill>
              </a:uFill>
              <a:latin typeface="Calibri"/>
            </a:endParaRPr>
          </a:p>
        </p:txBody>
      </p:sp>
      <p:sp>
        <p:nvSpPr>
          <p:cNvPr id="164" name="TextShape 2"/>
          <p:cNvSpPr txBox="1"/>
          <p:nvPr/>
        </p:nvSpPr>
        <p:spPr>
          <a:xfrm>
            <a:off x="457200" y="1600200"/>
            <a:ext cx="8229240" cy="4525560"/>
          </a:xfrm>
          <a:prstGeom prst="rect">
            <a:avLst/>
          </a:prstGeom>
          <a:noFill/>
          <a:ln>
            <a:noFill/>
          </a:ln>
        </p:spPr>
        <p:txBody>
          <a:bodyPr>
            <a:normAutofit fontScale="92500" lnSpcReduction="10000"/>
          </a:bodyPr>
          <a:lstStyle/>
          <a:p>
            <a:pPr marL="343080" indent="-342720">
              <a:lnSpc>
                <a:spcPct val="120000"/>
              </a:lnSpc>
              <a:spcBef>
                <a:spcPts val="641"/>
              </a:spcBef>
              <a:buClr>
                <a:srgbClr val="000000"/>
              </a:buClr>
              <a:buFont typeface="Arial"/>
              <a:buChar char="•"/>
            </a:pPr>
            <a:r>
              <a:rPr lang="zh-CN" altLang="en-US" sz="3200" b="0" strike="noStrike" spc="-1" dirty="0" smtClean="0">
                <a:solidFill>
                  <a:srgbClr val="000000"/>
                </a:solidFill>
                <a:uFill>
                  <a:solidFill>
                    <a:srgbClr val="FFFFFF"/>
                  </a:solidFill>
                </a:uFill>
                <a:latin typeface="Calibri"/>
              </a:rPr>
              <a:t>在</a:t>
            </a:r>
            <a:r>
              <a:rPr lang="en-US" altLang="zh-CN" sz="3200" b="0" strike="noStrike" spc="-1" dirty="0" smtClean="0">
                <a:solidFill>
                  <a:srgbClr val="000000"/>
                </a:solidFill>
                <a:uFill>
                  <a:solidFill>
                    <a:srgbClr val="FFFFFF"/>
                  </a:solidFill>
                </a:uFill>
                <a:latin typeface="Calibri"/>
              </a:rPr>
              <a:t>2018</a:t>
            </a:r>
            <a:r>
              <a:rPr lang="zh-CN" altLang="en-US" sz="3200" b="0" strike="noStrike" spc="-1" dirty="0" smtClean="0">
                <a:solidFill>
                  <a:srgbClr val="000000"/>
                </a:solidFill>
                <a:uFill>
                  <a:solidFill>
                    <a:srgbClr val="FFFFFF"/>
                  </a:solidFill>
                </a:uFill>
                <a:latin typeface="Calibri"/>
              </a:rPr>
              <a:t>年</a:t>
            </a:r>
            <a:r>
              <a:rPr lang="en-US" altLang="zh-CN" sz="3200" b="0" strike="noStrike" spc="-1" dirty="0" smtClean="0">
                <a:solidFill>
                  <a:srgbClr val="000000"/>
                </a:solidFill>
                <a:uFill>
                  <a:solidFill>
                    <a:srgbClr val="FFFFFF"/>
                  </a:solidFill>
                </a:uFill>
                <a:latin typeface="Calibri"/>
              </a:rPr>
              <a:t>1</a:t>
            </a:r>
            <a:r>
              <a:rPr lang="zh-CN" altLang="en-US" sz="3200" b="0" strike="noStrike" spc="-1" dirty="0" smtClean="0">
                <a:solidFill>
                  <a:srgbClr val="000000"/>
                </a:solidFill>
                <a:uFill>
                  <a:solidFill>
                    <a:srgbClr val="FFFFFF"/>
                  </a:solidFill>
                </a:uFill>
                <a:latin typeface="Calibri"/>
              </a:rPr>
              <a:t>月</a:t>
            </a:r>
            <a:r>
              <a:rPr lang="en-US" altLang="zh-CN" sz="3200" b="0" strike="noStrike" spc="-1" dirty="0" smtClean="0">
                <a:solidFill>
                  <a:srgbClr val="000000"/>
                </a:solidFill>
                <a:uFill>
                  <a:solidFill>
                    <a:srgbClr val="FFFFFF"/>
                  </a:solidFill>
                </a:uFill>
                <a:latin typeface="Calibri"/>
              </a:rPr>
              <a:t>1</a:t>
            </a:r>
            <a:r>
              <a:rPr lang="zh-CN" altLang="en-US" sz="3200" b="0" strike="noStrike" spc="-1" dirty="0" smtClean="0">
                <a:solidFill>
                  <a:srgbClr val="000000"/>
                </a:solidFill>
                <a:uFill>
                  <a:solidFill>
                    <a:srgbClr val="FFFFFF"/>
                  </a:solidFill>
                </a:uFill>
                <a:latin typeface="Calibri"/>
              </a:rPr>
              <a:t>日至</a:t>
            </a:r>
            <a:r>
              <a:rPr lang="en-US" altLang="zh-CN" sz="3200" b="0" strike="noStrike" spc="-1" dirty="0" smtClean="0">
                <a:solidFill>
                  <a:srgbClr val="000000"/>
                </a:solidFill>
                <a:uFill>
                  <a:solidFill>
                    <a:srgbClr val="FFFFFF"/>
                  </a:solidFill>
                </a:uFill>
                <a:latin typeface="Calibri"/>
              </a:rPr>
              <a:t>2020</a:t>
            </a:r>
            <a:r>
              <a:rPr lang="zh-CN" altLang="en-US" sz="3200" b="0" strike="noStrike" spc="-1" dirty="0" smtClean="0">
                <a:solidFill>
                  <a:srgbClr val="000000"/>
                </a:solidFill>
                <a:uFill>
                  <a:solidFill>
                    <a:srgbClr val="FFFFFF"/>
                  </a:solidFill>
                </a:uFill>
                <a:latin typeface="Calibri"/>
              </a:rPr>
              <a:t>年</a:t>
            </a:r>
            <a:r>
              <a:rPr lang="en-US" altLang="zh-CN" sz="3200" b="0" strike="noStrike" spc="-1" dirty="0" smtClean="0">
                <a:solidFill>
                  <a:srgbClr val="000000"/>
                </a:solidFill>
                <a:uFill>
                  <a:solidFill>
                    <a:srgbClr val="FFFFFF"/>
                  </a:solidFill>
                </a:uFill>
                <a:latin typeface="Calibri"/>
              </a:rPr>
              <a:t>12</a:t>
            </a:r>
            <a:r>
              <a:rPr lang="zh-CN" altLang="en-US" sz="3200" b="0" strike="noStrike" spc="-1" dirty="0" smtClean="0">
                <a:solidFill>
                  <a:srgbClr val="000000"/>
                </a:solidFill>
                <a:uFill>
                  <a:solidFill>
                    <a:srgbClr val="FFFFFF"/>
                  </a:solidFill>
                </a:uFill>
                <a:latin typeface="Calibri"/>
              </a:rPr>
              <a:t>月</a:t>
            </a:r>
            <a:r>
              <a:rPr lang="en-US" altLang="zh-CN" sz="3200" b="0" strike="noStrike" spc="-1" dirty="0" smtClean="0">
                <a:solidFill>
                  <a:srgbClr val="000000"/>
                </a:solidFill>
                <a:uFill>
                  <a:solidFill>
                    <a:srgbClr val="FFFFFF"/>
                  </a:solidFill>
                </a:uFill>
                <a:latin typeface="Calibri"/>
              </a:rPr>
              <a:t>31</a:t>
            </a:r>
            <a:r>
              <a:rPr lang="zh-CN" altLang="en-US" sz="3200" b="0" strike="noStrike" spc="-1" dirty="0" smtClean="0">
                <a:solidFill>
                  <a:srgbClr val="000000"/>
                </a:solidFill>
                <a:uFill>
                  <a:solidFill>
                    <a:srgbClr val="FFFFFF"/>
                  </a:solidFill>
                </a:uFill>
                <a:latin typeface="Calibri"/>
              </a:rPr>
              <a:t>日期间新购进的设备、器具，单位价值</a:t>
            </a:r>
            <a:r>
              <a:rPr lang="en-US" altLang="zh-CN" sz="3200" b="0" strike="noStrike" spc="-1" dirty="0" smtClean="0">
                <a:solidFill>
                  <a:srgbClr val="000000"/>
                </a:solidFill>
                <a:uFill>
                  <a:solidFill>
                    <a:srgbClr val="FFFFFF"/>
                  </a:solidFill>
                </a:uFill>
                <a:latin typeface="Calibri"/>
              </a:rPr>
              <a:t>500</a:t>
            </a:r>
            <a:r>
              <a:rPr lang="zh-CN" altLang="en-US" sz="3200" b="0" strike="noStrike" spc="-1" dirty="0" smtClean="0">
                <a:solidFill>
                  <a:srgbClr val="000000"/>
                </a:solidFill>
                <a:uFill>
                  <a:solidFill>
                    <a:srgbClr val="FFFFFF"/>
                  </a:solidFill>
                </a:uFill>
                <a:latin typeface="Calibri"/>
              </a:rPr>
              <a:t>万元以下，可以一次性税前扣除。</a:t>
            </a:r>
            <a:endParaRPr lang="en-US" altLang="zh-CN" sz="3200" b="0" strike="noStrike" spc="-1" dirty="0" smtClean="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altLang="en-US" sz="3200" spc="-1" dirty="0" smtClean="0">
                <a:solidFill>
                  <a:srgbClr val="000000"/>
                </a:solidFill>
                <a:uFill>
                  <a:solidFill>
                    <a:srgbClr val="FFFFFF"/>
                  </a:solidFill>
                </a:uFill>
                <a:latin typeface="Calibri"/>
              </a:rPr>
              <a:t>小微企业年应纳税所得额（税务利润）</a:t>
            </a:r>
            <a:r>
              <a:rPr lang="en-US" altLang="zh-CN" sz="3200" spc="-1" dirty="0" smtClean="0">
                <a:solidFill>
                  <a:srgbClr val="000000"/>
                </a:solidFill>
                <a:uFill>
                  <a:solidFill>
                    <a:srgbClr val="FFFFFF"/>
                  </a:solidFill>
                </a:uFill>
                <a:latin typeface="Calibri"/>
              </a:rPr>
              <a:t>100</a:t>
            </a:r>
            <a:r>
              <a:rPr lang="zh-CN" altLang="en-US" sz="3200" spc="-1" dirty="0" smtClean="0">
                <a:solidFill>
                  <a:srgbClr val="000000"/>
                </a:solidFill>
                <a:uFill>
                  <a:solidFill>
                    <a:srgbClr val="FFFFFF"/>
                  </a:solidFill>
                </a:uFill>
                <a:latin typeface="Calibri"/>
              </a:rPr>
              <a:t>万元以下，适用</a:t>
            </a:r>
            <a:r>
              <a:rPr lang="en-US" altLang="zh-CN" sz="3200" spc="-1" dirty="0" smtClean="0">
                <a:solidFill>
                  <a:srgbClr val="000000"/>
                </a:solidFill>
                <a:uFill>
                  <a:solidFill>
                    <a:srgbClr val="FFFFFF"/>
                  </a:solidFill>
                </a:uFill>
                <a:latin typeface="Calibri"/>
              </a:rPr>
              <a:t>10%</a:t>
            </a:r>
            <a:r>
              <a:rPr lang="zh-CN" altLang="en-US" sz="3200" spc="-1" dirty="0" smtClean="0">
                <a:solidFill>
                  <a:srgbClr val="000000"/>
                </a:solidFill>
                <a:uFill>
                  <a:solidFill>
                    <a:srgbClr val="FFFFFF"/>
                  </a:solidFill>
                </a:uFill>
                <a:latin typeface="Calibri"/>
              </a:rPr>
              <a:t>优惠税率。</a:t>
            </a:r>
            <a:endParaRPr lang="en-US" altLang="zh-CN" sz="3200" spc="-1" dirty="0" smtClean="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altLang="en-US" sz="3200" spc="-1" dirty="0" smtClean="0">
                <a:solidFill>
                  <a:srgbClr val="000000"/>
                </a:solidFill>
                <a:uFill>
                  <a:solidFill>
                    <a:srgbClr val="FFFFFF"/>
                  </a:solidFill>
                </a:uFill>
                <a:latin typeface="Calibri"/>
              </a:rPr>
              <a:t>委托境外研发费用可以加计扣除。</a:t>
            </a:r>
            <a:endParaRPr lang="en-US" altLang="zh-CN" sz="3200" spc="-1" dirty="0" smtClean="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altLang="en-US" sz="3200" b="0" strike="noStrike" spc="-1" dirty="0" smtClean="0">
                <a:solidFill>
                  <a:srgbClr val="000000"/>
                </a:solidFill>
                <a:uFill>
                  <a:solidFill>
                    <a:srgbClr val="FFFFFF"/>
                  </a:solidFill>
                </a:uFill>
                <a:latin typeface="Calibri"/>
              </a:rPr>
              <a:t>高新技术企业和科技型中小企业弥补亏损的年限延长至</a:t>
            </a:r>
            <a:r>
              <a:rPr lang="en-US" altLang="zh-CN" sz="3200" b="0" strike="noStrike" spc="-1" dirty="0" smtClean="0">
                <a:solidFill>
                  <a:srgbClr val="000000"/>
                </a:solidFill>
                <a:uFill>
                  <a:solidFill>
                    <a:srgbClr val="FFFFFF"/>
                  </a:solidFill>
                </a:uFill>
                <a:latin typeface="Calibri"/>
              </a:rPr>
              <a:t>10</a:t>
            </a:r>
            <a:r>
              <a:rPr lang="zh-CN" altLang="en-US" sz="3200" b="0" strike="noStrike" spc="-1" dirty="0" smtClean="0">
                <a:solidFill>
                  <a:srgbClr val="000000"/>
                </a:solidFill>
                <a:uFill>
                  <a:solidFill>
                    <a:srgbClr val="FFFFFF"/>
                  </a:solidFill>
                </a:uFill>
                <a:latin typeface="Calibri"/>
              </a:rPr>
              <a:t>年。</a:t>
            </a:r>
            <a:endParaRPr lang="en-US" altLang="zh-CN" sz="3200" b="0" strike="noStrike" spc="-1" dirty="0" smtClean="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endParaRPr lang="zh-CN" sz="3200" b="0" strike="noStrike" spc="-1" dirty="0">
              <a:solidFill>
                <a:srgbClr val="000000"/>
              </a:solidFill>
              <a:uFill>
                <a:solidFill>
                  <a:srgbClr val="FFFFFF"/>
                </a:solidFill>
              </a:uFill>
              <a:latin typeface="Calibri"/>
            </a:endParaRPr>
          </a:p>
        </p:txBody>
      </p:sp>
      <p:sp>
        <p:nvSpPr>
          <p:cNvPr id="16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6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67" name="图片 166"/>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000" b="0" strike="noStrike" spc="-1" dirty="0">
                <a:solidFill>
                  <a:srgbClr val="000000"/>
                </a:solidFill>
                <a:uFill>
                  <a:solidFill>
                    <a:srgbClr val="FFFFFF"/>
                  </a:solidFill>
                </a:uFill>
                <a:latin typeface="黑体"/>
                <a:ea typeface="黑体"/>
              </a:rPr>
              <a:t>企业所得</a:t>
            </a:r>
            <a:r>
              <a:rPr lang="zh-CN" sz="4000" b="0" strike="noStrike" spc="-1" dirty="0" smtClean="0">
                <a:solidFill>
                  <a:srgbClr val="000000"/>
                </a:solidFill>
                <a:uFill>
                  <a:solidFill>
                    <a:srgbClr val="FFFFFF"/>
                  </a:solidFill>
                </a:uFill>
                <a:latin typeface="黑体"/>
                <a:ea typeface="黑体"/>
              </a:rPr>
              <a:t>税</a:t>
            </a:r>
            <a:r>
              <a:rPr lang="zh-CN" altLang="en-US" sz="4000" b="0" strike="noStrike" spc="-1" dirty="0" smtClean="0">
                <a:solidFill>
                  <a:srgbClr val="000000"/>
                </a:solidFill>
                <a:uFill>
                  <a:solidFill>
                    <a:srgbClr val="FFFFFF"/>
                  </a:solidFill>
                </a:uFill>
                <a:latin typeface="黑体"/>
                <a:ea typeface="黑体"/>
              </a:rPr>
              <a:t>最新优惠政策</a:t>
            </a:r>
            <a:endParaRPr lang="zh-CN" sz="4000" b="0" strike="noStrike" spc="-1" dirty="0">
              <a:solidFill>
                <a:srgbClr val="000000"/>
              </a:solidFill>
              <a:uFill>
                <a:solidFill>
                  <a:srgbClr val="FFFFFF"/>
                </a:solidFill>
              </a:uFill>
              <a:latin typeface="Calibri"/>
            </a:endParaRPr>
          </a:p>
        </p:txBody>
      </p:sp>
      <p:sp>
        <p:nvSpPr>
          <p:cNvPr id="164" name="TextShape 2"/>
          <p:cNvSpPr txBox="1"/>
          <p:nvPr/>
        </p:nvSpPr>
        <p:spPr>
          <a:xfrm>
            <a:off x="457200" y="1600200"/>
            <a:ext cx="8229240" cy="4525560"/>
          </a:xfrm>
          <a:prstGeom prst="rect">
            <a:avLst/>
          </a:prstGeom>
          <a:noFill/>
          <a:ln>
            <a:noFill/>
          </a:ln>
        </p:spPr>
        <p:txBody>
          <a:bodyPr>
            <a:normAutofit/>
          </a:bodyPr>
          <a:lstStyle/>
          <a:p>
            <a:pPr marL="343080" indent="-342720">
              <a:lnSpc>
                <a:spcPct val="120000"/>
              </a:lnSpc>
              <a:spcBef>
                <a:spcPts val="641"/>
              </a:spcBef>
              <a:buClr>
                <a:srgbClr val="000000"/>
              </a:buClr>
              <a:buFont typeface="Arial"/>
              <a:buChar char="•"/>
            </a:pPr>
            <a:r>
              <a:rPr lang="zh-CN" altLang="en-US" sz="3200" b="0" strike="noStrike" spc="-1" dirty="0" smtClean="0">
                <a:solidFill>
                  <a:srgbClr val="000000"/>
                </a:solidFill>
                <a:uFill>
                  <a:solidFill>
                    <a:srgbClr val="FFFFFF"/>
                  </a:solidFill>
                </a:uFill>
                <a:latin typeface="Calibri"/>
              </a:rPr>
              <a:t>职工教育经费税前扣除限额统一提高到工资总额的</a:t>
            </a:r>
            <a:r>
              <a:rPr lang="en-US" altLang="zh-CN" sz="3200" b="0" strike="noStrike" spc="-1" dirty="0" smtClean="0">
                <a:solidFill>
                  <a:srgbClr val="000000"/>
                </a:solidFill>
                <a:uFill>
                  <a:solidFill>
                    <a:srgbClr val="FFFFFF"/>
                  </a:solidFill>
                </a:uFill>
                <a:latin typeface="Calibri"/>
              </a:rPr>
              <a:t>8%</a:t>
            </a:r>
            <a:r>
              <a:rPr lang="zh-CN" altLang="en-US" sz="3200" b="0" strike="noStrike" spc="-1" dirty="0" smtClean="0">
                <a:solidFill>
                  <a:srgbClr val="000000"/>
                </a:solidFill>
                <a:uFill>
                  <a:solidFill>
                    <a:srgbClr val="FFFFFF"/>
                  </a:solidFill>
                </a:uFill>
                <a:latin typeface="Calibri"/>
              </a:rPr>
              <a:t>。</a:t>
            </a:r>
            <a:endParaRPr lang="en-US" altLang="zh-CN" sz="3200" b="0" strike="noStrike" spc="-1" dirty="0" smtClean="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altLang="en-US" sz="3200" spc="-1" dirty="0" smtClean="0">
                <a:solidFill>
                  <a:srgbClr val="000000"/>
                </a:solidFill>
                <a:uFill>
                  <a:solidFill>
                    <a:srgbClr val="FFFFFF"/>
                  </a:solidFill>
                </a:uFill>
                <a:latin typeface="Calibri"/>
              </a:rPr>
              <a:t>资本金印花税减半征收，按件征收的其他账簿免征印花税。</a:t>
            </a:r>
            <a:endParaRPr lang="en-US" altLang="zh-CN" sz="3200" spc="-1" dirty="0" smtClean="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altLang="en-US" sz="3200" b="0" strike="noStrike" spc="-1" dirty="0" smtClean="0">
                <a:solidFill>
                  <a:srgbClr val="000000"/>
                </a:solidFill>
                <a:uFill>
                  <a:solidFill>
                    <a:srgbClr val="FFFFFF"/>
                  </a:solidFill>
                </a:uFill>
                <a:latin typeface="Calibri"/>
              </a:rPr>
              <a:t>创业投资企业和天使投资个人投向种子期、初创期科技型企业按投资额</a:t>
            </a:r>
            <a:r>
              <a:rPr lang="en-US" altLang="zh-CN" sz="3200" b="0" strike="noStrike" spc="-1" dirty="0" smtClean="0">
                <a:solidFill>
                  <a:srgbClr val="000000"/>
                </a:solidFill>
                <a:uFill>
                  <a:solidFill>
                    <a:srgbClr val="FFFFFF"/>
                  </a:solidFill>
                </a:uFill>
                <a:latin typeface="Calibri"/>
              </a:rPr>
              <a:t>70%</a:t>
            </a:r>
            <a:r>
              <a:rPr lang="zh-CN" altLang="en-US" sz="3200" b="0" strike="noStrike" spc="-1" dirty="0" smtClean="0">
                <a:solidFill>
                  <a:srgbClr val="000000"/>
                </a:solidFill>
                <a:uFill>
                  <a:solidFill>
                    <a:srgbClr val="FFFFFF"/>
                  </a:solidFill>
                </a:uFill>
                <a:latin typeface="Calibri"/>
              </a:rPr>
              <a:t>抵扣应纳税所得额的优惠政策推广至全国。</a:t>
            </a:r>
            <a:endParaRPr lang="en-US" altLang="zh-CN" sz="3200" b="0" strike="noStrike" spc="-1" dirty="0" smtClean="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endParaRPr lang="zh-CN" sz="3200" b="0" strike="noStrike" spc="-1" dirty="0">
              <a:solidFill>
                <a:srgbClr val="000000"/>
              </a:solidFill>
              <a:uFill>
                <a:solidFill>
                  <a:srgbClr val="FFFFFF"/>
                </a:solidFill>
              </a:uFill>
              <a:latin typeface="Calibri"/>
            </a:endParaRPr>
          </a:p>
        </p:txBody>
      </p:sp>
      <p:sp>
        <p:nvSpPr>
          <p:cNvPr id="16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6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67" name="图片 166"/>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TextShape 1"/>
          <p:cNvSpPr txBox="1"/>
          <p:nvPr/>
        </p:nvSpPr>
        <p:spPr>
          <a:xfrm>
            <a:off x="395640" y="116640"/>
            <a:ext cx="8229240" cy="921600"/>
          </a:xfrm>
          <a:prstGeom prst="rect">
            <a:avLst/>
          </a:prstGeom>
          <a:noFill/>
          <a:ln>
            <a:noFill/>
          </a:ln>
        </p:spPr>
        <p:txBody>
          <a:bodyPr anchor="ctr"/>
          <a:lstStyle/>
          <a:p>
            <a:pPr algn="ctr">
              <a:lnSpc>
                <a:spcPct val="100000"/>
              </a:lnSpc>
            </a:pPr>
            <a:r>
              <a:rPr lang="zh-CN" sz="3600" b="0" strike="noStrike" spc="-1">
                <a:solidFill>
                  <a:srgbClr val="000000"/>
                </a:solidFill>
                <a:uFill>
                  <a:solidFill>
                    <a:srgbClr val="FFFFFF"/>
                  </a:solidFill>
                </a:uFill>
                <a:latin typeface="黑体"/>
                <a:ea typeface="黑体"/>
              </a:rPr>
              <a:t>企业所得税常见风险点</a:t>
            </a:r>
            <a:endParaRPr lang="zh-CN" sz="3600" b="0" strike="noStrike" spc="-1">
              <a:solidFill>
                <a:srgbClr val="000000"/>
              </a:solidFill>
              <a:uFill>
                <a:solidFill>
                  <a:srgbClr val="FFFFFF"/>
                </a:solidFill>
              </a:uFill>
              <a:latin typeface="Calibri"/>
            </a:endParaRPr>
          </a:p>
        </p:txBody>
      </p:sp>
      <p:sp>
        <p:nvSpPr>
          <p:cNvPr id="169" name="TextShape 2"/>
          <p:cNvSpPr txBox="1"/>
          <p:nvPr/>
        </p:nvSpPr>
        <p:spPr>
          <a:xfrm>
            <a:off x="251640" y="1124640"/>
            <a:ext cx="8712720" cy="5688360"/>
          </a:xfrm>
          <a:prstGeom prst="rect">
            <a:avLst/>
          </a:prstGeom>
          <a:noFill/>
          <a:ln>
            <a:noFill/>
          </a:ln>
        </p:spPr>
        <p:txBody>
          <a:bodyPr/>
          <a:lstStyle/>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黑体"/>
                <a:ea typeface="黑体"/>
              </a:rPr>
              <a:t>一、</a:t>
            </a:r>
            <a:r>
              <a:rPr lang="zh-CN" sz="1800" b="1" strike="noStrike" spc="-1" dirty="0">
                <a:solidFill>
                  <a:srgbClr val="000000"/>
                </a:solidFill>
                <a:uFill>
                  <a:solidFill>
                    <a:srgbClr val="FFFFFF"/>
                  </a:solidFill>
                </a:uFill>
                <a:latin typeface="黑体"/>
                <a:ea typeface="黑体"/>
              </a:rPr>
              <a:t>企业基础信息表未正确填报</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一)对于符合条件的小型微利企业，必须通过企业所得税纳税申报表《企业基础信息表》所属行业明细代码、资产总额（万元）、从业人数、从事国家非限制和禁止行业的填写进行优惠申报备案，而且必须填报正确，否则无法享受税收优惠。</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(二)符合以下条件才能享受小型微利企业减半征收的税收优惠。</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1、从事国家非限制和禁止行业，参照国家《产业结构调整指导目录》；</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2、工业企业，年度应纳税所得额（税务利润）不超</a:t>
            </a:r>
            <a:r>
              <a:rPr lang="zh-CN" sz="1800" b="0" strike="noStrike" spc="-1" dirty="0" smtClean="0">
                <a:solidFill>
                  <a:srgbClr val="000000"/>
                </a:solidFill>
                <a:uFill>
                  <a:solidFill>
                    <a:srgbClr val="FFFFFF"/>
                  </a:solidFill>
                </a:uFill>
                <a:latin typeface="Calibri"/>
                <a:ea typeface="黑体"/>
              </a:rPr>
              <a:t>过</a:t>
            </a:r>
            <a:r>
              <a:rPr lang="en-US" altLang="zh-CN" sz="1800" b="0" strike="noStrike" spc="-1" dirty="0" smtClean="0">
                <a:solidFill>
                  <a:srgbClr val="000000"/>
                </a:solidFill>
                <a:uFill>
                  <a:solidFill>
                    <a:srgbClr val="FFFFFF"/>
                  </a:solidFill>
                </a:uFill>
                <a:latin typeface="Calibri"/>
                <a:ea typeface="黑体"/>
              </a:rPr>
              <a:t>100</a:t>
            </a:r>
            <a:r>
              <a:rPr lang="zh-CN" sz="1800" b="0" strike="noStrike" spc="-1" dirty="0" smtClean="0">
                <a:solidFill>
                  <a:srgbClr val="000000"/>
                </a:solidFill>
                <a:uFill>
                  <a:solidFill>
                    <a:srgbClr val="FFFFFF"/>
                  </a:solidFill>
                </a:uFill>
                <a:latin typeface="Calibri"/>
                <a:ea typeface="黑体"/>
              </a:rPr>
              <a:t>万</a:t>
            </a:r>
            <a:r>
              <a:rPr lang="zh-CN" sz="1800" b="0" strike="noStrike" spc="-1" dirty="0">
                <a:solidFill>
                  <a:srgbClr val="000000"/>
                </a:solidFill>
                <a:uFill>
                  <a:solidFill>
                    <a:srgbClr val="FFFFFF"/>
                  </a:solidFill>
                </a:uFill>
                <a:latin typeface="Calibri"/>
                <a:ea typeface="黑体"/>
              </a:rPr>
              <a:t>元，从业人数不超过100人，资产总额不超过3000万元；</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3、其他企业，年度应纳税所得额（税务利润）不超</a:t>
            </a:r>
            <a:r>
              <a:rPr lang="zh-CN" sz="1800" b="0" strike="noStrike" spc="-1" dirty="0" smtClean="0">
                <a:solidFill>
                  <a:srgbClr val="000000"/>
                </a:solidFill>
                <a:uFill>
                  <a:solidFill>
                    <a:srgbClr val="FFFFFF"/>
                  </a:solidFill>
                </a:uFill>
                <a:latin typeface="Calibri"/>
                <a:ea typeface="黑体"/>
              </a:rPr>
              <a:t>过</a:t>
            </a:r>
            <a:r>
              <a:rPr lang="en-US" altLang="zh-CN" sz="1800" b="0" strike="noStrike" spc="-1" dirty="0" smtClean="0">
                <a:solidFill>
                  <a:srgbClr val="000000"/>
                </a:solidFill>
                <a:uFill>
                  <a:solidFill>
                    <a:srgbClr val="FFFFFF"/>
                  </a:solidFill>
                </a:uFill>
                <a:latin typeface="Calibri"/>
                <a:ea typeface="黑体"/>
              </a:rPr>
              <a:t>100</a:t>
            </a:r>
            <a:r>
              <a:rPr lang="zh-CN" sz="1800" b="0" strike="noStrike" spc="-1" dirty="0" smtClean="0">
                <a:solidFill>
                  <a:srgbClr val="000000"/>
                </a:solidFill>
                <a:uFill>
                  <a:solidFill>
                    <a:srgbClr val="FFFFFF"/>
                  </a:solidFill>
                </a:uFill>
                <a:latin typeface="Calibri"/>
                <a:ea typeface="黑体"/>
              </a:rPr>
              <a:t>万</a:t>
            </a:r>
            <a:r>
              <a:rPr lang="zh-CN" sz="1800" b="0" strike="noStrike" spc="-1" dirty="0">
                <a:solidFill>
                  <a:srgbClr val="000000"/>
                </a:solidFill>
                <a:uFill>
                  <a:solidFill>
                    <a:srgbClr val="FFFFFF"/>
                  </a:solidFill>
                </a:uFill>
                <a:latin typeface="Calibri"/>
                <a:ea typeface="黑体"/>
              </a:rPr>
              <a:t>元，从业人数不超过80人，资产总额不超过1000万元。</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其中：</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从业人数，包括与企业建立劳动关系的职工人数和企业接受的劳务派遣用工人数。</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从业人数和资产总额指标，应按企业全年季度平均值确定。</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季度平均值=(季初值+季末值)÷2</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全年季度平均值=全年各季度平均值之和÷4</a:t>
            </a:r>
            <a:endParaRPr lang="zh-CN" sz="1800" b="0" strike="noStrike" spc="-1" dirty="0">
              <a:solidFill>
                <a:srgbClr val="000000"/>
              </a:solidFill>
              <a:uFill>
                <a:solidFill>
                  <a:srgbClr val="FFFFFF"/>
                </a:solidFill>
              </a:uFill>
              <a:latin typeface="Calibri"/>
            </a:endParaRPr>
          </a:p>
          <a:p>
            <a:pPr marL="343080" indent="-342720">
              <a:lnSpc>
                <a:spcPct val="100000"/>
              </a:lnSpc>
              <a:spcBef>
                <a:spcPts val="360"/>
              </a:spcBef>
              <a:buClr>
                <a:srgbClr val="000000"/>
              </a:buClr>
              <a:buFont typeface="Arial"/>
              <a:buChar char="•"/>
            </a:pPr>
            <a:r>
              <a:rPr lang="zh-CN" sz="1800" b="0" strike="noStrike" spc="-1" dirty="0">
                <a:solidFill>
                  <a:srgbClr val="000000"/>
                </a:solidFill>
                <a:uFill>
                  <a:solidFill>
                    <a:srgbClr val="FFFFFF"/>
                  </a:solidFill>
                </a:uFill>
                <a:latin typeface="Calibri"/>
                <a:ea typeface="黑体"/>
              </a:rPr>
              <a:t>年度中间开业或者终止经营活动的，以其实际经营期作为一个纳税年度确定相关指标。</a:t>
            </a:r>
            <a:endParaRPr lang="zh-CN" sz="1800" b="0" strike="noStrike" spc="-1" dirty="0">
              <a:solidFill>
                <a:srgbClr val="000000"/>
              </a:solidFill>
              <a:uFill>
                <a:solidFill>
                  <a:srgbClr val="FFFFFF"/>
                </a:solidFill>
              </a:uFill>
              <a:latin typeface="Calibri"/>
            </a:endParaRPr>
          </a:p>
        </p:txBody>
      </p:sp>
      <p:sp>
        <p:nvSpPr>
          <p:cNvPr id="170" name="Line 3"/>
          <p:cNvSpPr/>
          <p:nvPr/>
        </p:nvSpPr>
        <p:spPr>
          <a:xfrm>
            <a:off x="0" y="1052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71" name="Line 4"/>
          <p:cNvSpPr/>
          <p:nvPr/>
        </p:nvSpPr>
        <p:spPr>
          <a:xfrm>
            <a:off x="0" y="980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72" name="图片 171"/>
          <p:cNvPicPr/>
          <p:nvPr/>
        </p:nvPicPr>
        <p:blipFill>
          <a:blip r:embed="rId2" cstate="print"/>
          <a:stretch/>
        </p:blipFill>
        <p:spPr>
          <a:xfrm>
            <a:off x="323528" y="188640"/>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TextShape 1"/>
          <p:cNvSpPr txBox="1"/>
          <p:nvPr/>
        </p:nvSpPr>
        <p:spPr>
          <a:xfrm>
            <a:off x="395640" y="188640"/>
            <a:ext cx="8229240" cy="863640"/>
          </a:xfrm>
          <a:prstGeom prst="rect">
            <a:avLst/>
          </a:prstGeom>
          <a:noFill/>
          <a:ln>
            <a:noFill/>
          </a:ln>
        </p:spPr>
        <p:txBody>
          <a:bodyPr anchor="ctr">
            <a:normAutofit/>
          </a:bodyPr>
          <a:lstStyle/>
          <a:p>
            <a:pPr algn="ctr">
              <a:lnSpc>
                <a:spcPct val="100000"/>
              </a:lnSpc>
            </a:pPr>
            <a:r>
              <a:rPr lang="zh-CN" sz="3200" b="0" strike="noStrike" spc="-1">
                <a:solidFill>
                  <a:srgbClr val="000000"/>
                </a:solidFill>
                <a:uFill>
                  <a:solidFill>
                    <a:srgbClr val="FFFFFF"/>
                  </a:solidFill>
                </a:uFill>
                <a:latin typeface="黑体"/>
                <a:ea typeface="黑体"/>
              </a:rPr>
              <a:t>企业所得税常见风险点</a:t>
            </a:r>
            <a:endParaRPr lang="zh-CN" sz="3200" b="0" strike="noStrike" spc="-1">
              <a:solidFill>
                <a:srgbClr val="000000"/>
              </a:solidFill>
              <a:uFill>
                <a:solidFill>
                  <a:srgbClr val="FFFFFF"/>
                </a:solidFill>
              </a:uFill>
              <a:latin typeface="Calibri"/>
            </a:endParaRPr>
          </a:p>
        </p:txBody>
      </p:sp>
      <p:sp>
        <p:nvSpPr>
          <p:cNvPr id="174" name="TextShape 2"/>
          <p:cNvSpPr txBox="1"/>
          <p:nvPr/>
        </p:nvSpPr>
        <p:spPr>
          <a:xfrm>
            <a:off x="323640" y="1124640"/>
            <a:ext cx="8496720" cy="5400360"/>
          </a:xfrm>
          <a:prstGeom prst="rect">
            <a:avLst/>
          </a:prstGeom>
          <a:noFill/>
          <a:ln>
            <a:noFill/>
          </a:ln>
        </p:spPr>
        <p:txBody>
          <a:bodyPr/>
          <a:lstStyle/>
          <a:p>
            <a:pPr marL="343080" indent="-342720">
              <a:lnSpc>
                <a:spcPct val="100000"/>
              </a:lnSpc>
              <a:spcBef>
                <a:spcPts val="400"/>
              </a:spcBef>
              <a:buClr>
                <a:srgbClr val="000000"/>
              </a:buClr>
              <a:buFont typeface="Arial"/>
              <a:buChar char="•"/>
            </a:pPr>
            <a:r>
              <a:rPr lang="zh-CN" sz="2000" b="1" strike="noStrike" spc="-1">
                <a:solidFill>
                  <a:srgbClr val="000000"/>
                </a:solidFill>
                <a:uFill>
                  <a:solidFill>
                    <a:srgbClr val="FFFFFF"/>
                  </a:solidFill>
                </a:uFill>
                <a:latin typeface="黑体"/>
                <a:ea typeface="黑体"/>
              </a:rPr>
              <a:t>二、向非金融企业借款利息支出</a:t>
            </a:r>
            <a:endParaRPr lang="zh-CN" sz="2000" b="0" strike="noStrike" spc="-1">
              <a:solidFill>
                <a:srgbClr val="000000"/>
              </a:solidFill>
              <a:uFill>
                <a:solidFill>
                  <a:srgbClr val="FFFFFF"/>
                </a:solidFill>
              </a:uFill>
              <a:latin typeface="Calibri"/>
            </a:endParaRPr>
          </a:p>
          <a:p>
            <a:pPr marL="343080" indent="-342720">
              <a:lnSpc>
                <a:spcPct val="100000"/>
              </a:lnSpc>
              <a:spcBef>
                <a:spcPts val="400"/>
              </a:spcBef>
              <a:buClr>
                <a:srgbClr val="000000"/>
              </a:buClr>
              <a:buFont typeface="Arial"/>
              <a:buChar char="•"/>
            </a:pPr>
            <a:r>
              <a:rPr lang="zh-CN" sz="2000" b="0" strike="noStrike" spc="-1">
                <a:solidFill>
                  <a:srgbClr val="000000"/>
                </a:solidFill>
                <a:uFill>
                  <a:solidFill>
                    <a:srgbClr val="FFFFFF"/>
                  </a:solidFill>
                </a:uFill>
                <a:latin typeface="Calibri"/>
                <a:ea typeface="黑体"/>
              </a:rPr>
              <a:t>(一)非金融企业向非金融企业借款（企业间拆借资金）的利息支出，不超过按金融企业同期同类贷款利率计算的金额，准予税前扣除，超过部分要进行纳税调整。</a:t>
            </a:r>
            <a:endParaRPr lang="zh-CN" sz="2000" b="0" strike="noStrike" spc="-1">
              <a:solidFill>
                <a:srgbClr val="000000"/>
              </a:solidFill>
              <a:uFill>
                <a:solidFill>
                  <a:srgbClr val="FFFFFF"/>
                </a:solidFill>
              </a:uFill>
              <a:latin typeface="Calibri"/>
            </a:endParaRPr>
          </a:p>
          <a:p>
            <a:pPr marL="343080" indent="-342720">
              <a:lnSpc>
                <a:spcPct val="100000"/>
              </a:lnSpc>
              <a:spcBef>
                <a:spcPts val="400"/>
              </a:spcBef>
              <a:buClr>
                <a:srgbClr val="000000"/>
              </a:buClr>
              <a:buFont typeface="Arial"/>
              <a:buChar char="•"/>
            </a:pPr>
            <a:r>
              <a:rPr lang="zh-CN" sz="2000" b="0" strike="noStrike" spc="-1">
                <a:solidFill>
                  <a:srgbClr val="000000"/>
                </a:solidFill>
                <a:uFill>
                  <a:solidFill>
                    <a:srgbClr val="FFFFFF"/>
                  </a:solidFill>
                </a:uFill>
                <a:latin typeface="Calibri"/>
                <a:ea typeface="黑体"/>
              </a:rPr>
              <a:t>(二)股东未能按期认缴资本，企业发生的利息支出，相当于应认缴资本部分的借款利息，不得在企业所得税前扣除。</a:t>
            </a:r>
            <a:endParaRPr lang="zh-CN" sz="2000" b="0" strike="noStrike" spc="-1">
              <a:solidFill>
                <a:srgbClr val="000000"/>
              </a:solidFill>
              <a:uFill>
                <a:solidFill>
                  <a:srgbClr val="FFFFFF"/>
                </a:solidFill>
              </a:uFill>
              <a:latin typeface="Calibri"/>
            </a:endParaRPr>
          </a:p>
          <a:p>
            <a:pPr marL="343080" indent="-342720">
              <a:lnSpc>
                <a:spcPct val="100000"/>
              </a:lnSpc>
              <a:spcBef>
                <a:spcPts val="400"/>
              </a:spcBef>
              <a:buClr>
                <a:srgbClr val="000000"/>
              </a:buClr>
              <a:buFont typeface="Arial"/>
              <a:buChar char="•"/>
            </a:pPr>
            <a:r>
              <a:rPr lang="zh-CN" sz="2000" b="0" strike="noStrike" spc="-1">
                <a:solidFill>
                  <a:srgbClr val="000000"/>
                </a:solidFill>
                <a:uFill>
                  <a:solidFill>
                    <a:srgbClr val="FFFFFF"/>
                  </a:solidFill>
                </a:uFill>
                <a:latin typeface="Calibri"/>
                <a:ea typeface="黑体"/>
              </a:rPr>
              <a:t>举例说明：某企业注册资本500万元，2017年12月31日前股东认缴资本200万元，2027年12月31日前股东认缴资本300万元。该企业股东2017年12月31日前实际出资50万元，2017年向银行借款400万元，按规定未按期出资部分相应的利息支出不得在税前扣除，即150（200-50）万元借款利息支出不得税前扣除。</a:t>
            </a:r>
            <a:endParaRPr lang="zh-CN" sz="2000" b="0" strike="noStrike" spc="-1">
              <a:solidFill>
                <a:srgbClr val="000000"/>
              </a:solidFill>
              <a:uFill>
                <a:solidFill>
                  <a:srgbClr val="FFFFFF"/>
                </a:solidFill>
              </a:uFill>
              <a:latin typeface="Calibri"/>
            </a:endParaRPr>
          </a:p>
          <a:p>
            <a:pPr marL="343080" indent="-342720">
              <a:lnSpc>
                <a:spcPct val="100000"/>
              </a:lnSpc>
              <a:spcBef>
                <a:spcPts val="400"/>
              </a:spcBef>
              <a:buClr>
                <a:srgbClr val="000000"/>
              </a:buClr>
              <a:buFont typeface="Arial"/>
              <a:buChar char="•"/>
            </a:pPr>
            <a:r>
              <a:rPr lang="zh-CN" sz="2000" b="0" strike="noStrike" spc="-1">
                <a:solidFill>
                  <a:srgbClr val="000000"/>
                </a:solidFill>
                <a:uFill>
                  <a:solidFill>
                    <a:srgbClr val="FFFFFF"/>
                  </a:solidFill>
                </a:uFill>
                <a:latin typeface="Calibri"/>
                <a:ea typeface="黑体"/>
              </a:rPr>
              <a:t> (三)企业向股东借款，如果债资比（债权性投资与权益性投资之比）超过2：1，则超过部分借款发生的利息支出不得在税前扣除（有证据证明相关交易活动符合独立交易原则的除外）。</a:t>
            </a:r>
            <a:endParaRPr lang="zh-CN" sz="2000" b="0" strike="noStrike" spc="-1">
              <a:solidFill>
                <a:srgbClr val="000000"/>
              </a:solidFill>
              <a:uFill>
                <a:solidFill>
                  <a:srgbClr val="FFFFFF"/>
                </a:solidFill>
              </a:uFill>
              <a:latin typeface="Calibri"/>
            </a:endParaRPr>
          </a:p>
          <a:p>
            <a:pPr marL="343080" indent="-342720">
              <a:lnSpc>
                <a:spcPct val="100000"/>
              </a:lnSpc>
              <a:spcBef>
                <a:spcPts val="400"/>
              </a:spcBef>
              <a:buClr>
                <a:srgbClr val="000000"/>
              </a:buClr>
              <a:buFont typeface="Arial"/>
              <a:buChar char="•"/>
            </a:pPr>
            <a:r>
              <a:rPr lang="zh-CN" sz="2000" b="0" strike="noStrike" spc="-1">
                <a:solidFill>
                  <a:srgbClr val="000000"/>
                </a:solidFill>
                <a:uFill>
                  <a:solidFill>
                    <a:srgbClr val="FFFFFF"/>
                  </a:solidFill>
                </a:uFill>
                <a:latin typeface="Calibri"/>
                <a:ea typeface="黑体"/>
              </a:rPr>
              <a:t>举例说明：某企业股东甲实际出资额为300万元，甲又借给该企业800万元用于生产经营，则200（800-300×2）万元借款相应的利息支出不得在税前扣除。</a:t>
            </a:r>
            <a:endParaRPr lang="zh-CN" sz="2000" b="0" strike="noStrike" spc="-1">
              <a:solidFill>
                <a:srgbClr val="000000"/>
              </a:solidFill>
              <a:uFill>
                <a:solidFill>
                  <a:srgbClr val="FFFFFF"/>
                </a:solidFill>
              </a:uFill>
              <a:latin typeface="Calibri"/>
            </a:endParaRPr>
          </a:p>
        </p:txBody>
      </p:sp>
      <p:sp>
        <p:nvSpPr>
          <p:cNvPr id="175" name="Line 3"/>
          <p:cNvSpPr/>
          <p:nvPr/>
        </p:nvSpPr>
        <p:spPr>
          <a:xfrm>
            <a:off x="0" y="1052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76" name="Line 4"/>
          <p:cNvSpPr/>
          <p:nvPr/>
        </p:nvSpPr>
        <p:spPr>
          <a:xfrm>
            <a:off x="0" y="980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77" name="图片 176"/>
          <p:cNvPicPr/>
          <p:nvPr/>
        </p:nvPicPr>
        <p:blipFill>
          <a:blip r:embed="rId2" cstate="print"/>
          <a:stretch/>
        </p:blipFill>
        <p:spPr>
          <a:xfrm>
            <a:off x="323528" y="188640"/>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CustomShape 1"/>
          <p:cNvSpPr/>
          <p:nvPr/>
        </p:nvSpPr>
        <p:spPr>
          <a:xfrm>
            <a:off x="457200" y="274680"/>
            <a:ext cx="8229240" cy="1142640"/>
          </a:xfrm>
          <a:prstGeom prst="rect">
            <a:avLst/>
          </a:prstGeom>
          <a:noFill/>
          <a:ln>
            <a:noFill/>
          </a:ln>
        </p:spPr>
        <p:style>
          <a:lnRef idx="0">
            <a:scrgbClr r="0" g="0" b="0"/>
          </a:lnRef>
          <a:fillRef idx="0">
            <a:scrgbClr r="0" g="0" b="0"/>
          </a:fillRef>
          <a:effectRef idx="0">
            <a:scrgbClr r="0" g="0" b="0"/>
          </a:effectRef>
          <a:fontRef idx="minor"/>
        </p:style>
        <p:txBody>
          <a:bodyPr anchor="ctr">
            <a:normAutofit/>
          </a:bodyPr>
          <a:lstStyle/>
          <a:p>
            <a:pPr algn="ctr">
              <a:lnSpc>
                <a:spcPct val="100000"/>
              </a:lnSpc>
            </a:pPr>
            <a:r>
              <a:rPr lang="en-US" sz="4400" b="0" strike="noStrike" spc="-1">
                <a:solidFill>
                  <a:srgbClr val="1F497D"/>
                </a:solidFill>
                <a:uFill>
                  <a:solidFill>
                    <a:srgbClr val="FFFFFF"/>
                  </a:solidFill>
                </a:uFill>
                <a:latin typeface="黑体"/>
                <a:ea typeface="黑体"/>
              </a:rPr>
              <a:t>单位简介</a:t>
            </a:r>
            <a:endParaRPr lang="en-US" sz="4400" b="0" strike="noStrike" spc="-1">
              <a:solidFill>
                <a:srgbClr val="000000"/>
              </a:solidFill>
              <a:uFill>
                <a:solidFill>
                  <a:srgbClr val="FFFFFF"/>
                </a:solidFill>
              </a:uFill>
              <a:latin typeface="Arial"/>
            </a:endParaRPr>
          </a:p>
        </p:txBody>
      </p:sp>
      <p:sp>
        <p:nvSpPr>
          <p:cNvPr id="93" name="Line 2"/>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94" name="Line 3"/>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sp>
        <p:nvSpPr>
          <p:cNvPr id="95" name="CustomShape 4"/>
          <p:cNvSpPr/>
          <p:nvPr/>
        </p:nvSpPr>
        <p:spPr>
          <a:xfrm>
            <a:off x="467640" y="1484640"/>
            <a:ext cx="8229240" cy="4525560"/>
          </a:xfrm>
          <a:prstGeom prst="rect">
            <a:avLst/>
          </a:prstGeom>
          <a:noFill/>
          <a:ln>
            <a:noFill/>
          </a:ln>
        </p:spPr>
        <p:style>
          <a:lnRef idx="0">
            <a:scrgbClr r="0" g="0" b="0"/>
          </a:lnRef>
          <a:fillRef idx="0">
            <a:scrgbClr r="0" g="0" b="0"/>
          </a:fillRef>
          <a:effectRef idx="0">
            <a:scrgbClr r="0" g="0" b="0"/>
          </a:effectRef>
          <a:fontRef idx="minor"/>
        </p:style>
      </p:sp>
      <p:sp>
        <p:nvSpPr>
          <p:cNvPr id="96" name="TextShape 5"/>
          <p:cNvSpPr txBox="1"/>
          <p:nvPr/>
        </p:nvSpPr>
        <p:spPr>
          <a:xfrm>
            <a:off x="457200" y="1600200"/>
            <a:ext cx="8229240" cy="4525560"/>
          </a:xfrm>
          <a:prstGeom prst="rect">
            <a:avLst/>
          </a:prstGeom>
          <a:noFill/>
          <a:ln>
            <a:noFill/>
          </a:ln>
        </p:spPr>
        <p:txBody>
          <a:bodyPr>
            <a:normAutofit fontScale="92500"/>
          </a:bodyPr>
          <a:lstStyle/>
          <a:p>
            <a:pPr marL="343080" indent="-342720">
              <a:lnSpc>
                <a:spcPct val="100000"/>
              </a:lnSpc>
              <a:spcBef>
                <a:spcPts val="720"/>
              </a:spcBef>
              <a:buClr>
                <a:srgbClr val="000000"/>
              </a:buClr>
              <a:buFont typeface="Arial"/>
              <a:buChar char="•"/>
            </a:pPr>
            <a:r>
              <a:rPr lang="zh-CN" sz="3600" strike="noStrike" spc="-1" dirty="0">
                <a:solidFill>
                  <a:srgbClr val="000000"/>
                </a:solidFill>
                <a:uFill>
                  <a:solidFill>
                    <a:srgbClr val="FFFFFF"/>
                  </a:solidFill>
                </a:uFill>
                <a:latin typeface="+mj-lt"/>
              </a:rPr>
              <a:t>华税集团总部位于北京，经营模式为“税务+法律”，主要从事税收筹划、税务争议解决、稽查应对、企业重组并购、土地增值税清算等业务，在国内税务行政诉讼领域有着较高的知名度。苏州华税银信税务师事务所是华税集团在江苏省内唯一的分支机构，2017年被中税协评为AAAAA级税务师事务所。</a:t>
            </a:r>
          </a:p>
          <a:p>
            <a:pPr marL="343080" indent="-342720">
              <a:lnSpc>
                <a:spcPct val="100000"/>
              </a:lnSpc>
              <a:spcBef>
                <a:spcPts val="641"/>
              </a:spcBef>
            </a:pPr>
            <a:endParaRPr lang="zh-CN" sz="3600" b="0" strike="noStrike" spc="-1" dirty="0">
              <a:solidFill>
                <a:srgbClr val="000000"/>
              </a:solidFill>
              <a:uFill>
                <a:solidFill>
                  <a:srgbClr val="FFFFFF"/>
                </a:solidFill>
              </a:uFill>
              <a:latin typeface="Calibri"/>
            </a:endParaRPr>
          </a:p>
        </p:txBody>
      </p:sp>
      <p:pic>
        <p:nvPicPr>
          <p:cNvPr id="97" name="图片 96"/>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TextShape 1"/>
          <p:cNvSpPr txBox="1"/>
          <p:nvPr/>
        </p:nvSpPr>
        <p:spPr>
          <a:xfrm>
            <a:off x="395640" y="476640"/>
            <a:ext cx="8229240" cy="863640"/>
          </a:xfrm>
          <a:prstGeom prst="rect">
            <a:avLst/>
          </a:prstGeom>
          <a:noFill/>
          <a:ln>
            <a:noFill/>
          </a:ln>
        </p:spPr>
        <p:txBody>
          <a:bodyPr anchor="ctr">
            <a:normAutofit/>
          </a:bodyPr>
          <a:lstStyle/>
          <a:p>
            <a:pPr algn="ctr">
              <a:lnSpc>
                <a:spcPct val="100000"/>
              </a:lnSpc>
            </a:pPr>
            <a:r>
              <a:rPr lang="zh-CN" sz="3600" b="0" strike="noStrike" spc="-1">
                <a:solidFill>
                  <a:srgbClr val="000000"/>
                </a:solidFill>
                <a:uFill>
                  <a:solidFill>
                    <a:srgbClr val="FFFFFF"/>
                  </a:solidFill>
                </a:uFill>
                <a:latin typeface="黑体"/>
                <a:ea typeface="黑体"/>
              </a:rPr>
              <a:t>企业所得税常见风险点</a:t>
            </a:r>
            <a:endParaRPr lang="zh-CN" sz="3600" b="0" strike="noStrike" spc="-1">
              <a:solidFill>
                <a:srgbClr val="000000"/>
              </a:solidFill>
              <a:uFill>
                <a:solidFill>
                  <a:srgbClr val="FFFFFF"/>
                </a:solidFill>
              </a:uFill>
              <a:latin typeface="Calibri"/>
            </a:endParaRPr>
          </a:p>
        </p:txBody>
      </p:sp>
      <p:sp>
        <p:nvSpPr>
          <p:cNvPr id="179" name="TextShape 2"/>
          <p:cNvSpPr txBox="1"/>
          <p:nvPr/>
        </p:nvSpPr>
        <p:spPr>
          <a:xfrm>
            <a:off x="457200" y="1600200"/>
            <a:ext cx="8229240" cy="4525560"/>
          </a:xfrm>
          <a:prstGeom prst="rect">
            <a:avLst/>
          </a:prstGeom>
          <a:noFill/>
          <a:ln>
            <a:noFill/>
          </a:ln>
        </p:spPr>
        <p:txBody>
          <a:bodyPr>
            <a:normAutofit fontScale="92500" lnSpcReduction="20000"/>
          </a:bodyPr>
          <a:lstStyle/>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黑体"/>
                <a:ea typeface="黑体"/>
              </a:rPr>
              <a:t>三、</a:t>
            </a:r>
            <a:r>
              <a:rPr lang="zh-CN" sz="3200" b="1" strike="noStrike" spc="-1">
                <a:solidFill>
                  <a:srgbClr val="000000"/>
                </a:solidFill>
                <a:uFill>
                  <a:solidFill>
                    <a:srgbClr val="FFFFFF"/>
                  </a:solidFill>
                </a:uFill>
                <a:latin typeface="黑体"/>
                <a:ea typeface="黑体"/>
              </a:rPr>
              <a:t>视同销售未及时确认</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企业将资产移送他人的下列情形，因资产所有权属已发生改变而不属于内部处置资产，应按规定视同销售确定收入。</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1、用于市场推广或销售；</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2、用于交际应酬；</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3、用于职工奖励或福利；</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4、用于股息分配；</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5、用于对外捐赠；</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6、其他改变资产所有权属的用途。</a:t>
            </a:r>
            <a:endParaRPr lang="zh-CN" sz="3200" b="0" strike="noStrike" spc="-1">
              <a:solidFill>
                <a:srgbClr val="000000"/>
              </a:solidFill>
              <a:uFill>
                <a:solidFill>
                  <a:srgbClr val="FFFFFF"/>
                </a:solidFill>
              </a:uFill>
              <a:latin typeface="Calibri"/>
            </a:endParaRPr>
          </a:p>
        </p:txBody>
      </p:sp>
      <p:sp>
        <p:nvSpPr>
          <p:cNvPr id="180"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81"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82" name="图片 181"/>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TextShape 1"/>
          <p:cNvSpPr txBox="1"/>
          <p:nvPr/>
        </p:nvSpPr>
        <p:spPr>
          <a:xfrm>
            <a:off x="457200" y="490680"/>
            <a:ext cx="8229240" cy="849600"/>
          </a:xfrm>
          <a:prstGeom prst="rect">
            <a:avLst/>
          </a:prstGeom>
          <a:noFill/>
          <a:ln>
            <a:noFill/>
          </a:ln>
        </p:spPr>
        <p:txBody>
          <a:bodyPr anchor="ctr">
            <a:normAutofit/>
          </a:bodyPr>
          <a:lstStyle/>
          <a:p>
            <a:pPr algn="ctr">
              <a:lnSpc>
                <a:spcPct val="100000"/>
              </a:lnSpc>
            </a:pPr>
            <a:r>
              <a:rPr lang="zh-CN" sz="3600" b="0" strike="noStrike" spc="-1">
                <a:solidFill>
                  <a:srgbClr val="000000"/>
                </a:solidFill>
                <a:uFill>
                  <a:solidFill>
                    <a:srgbClr val="FFFFFF"/>
                  </a:solidFill>
                </a:uFill>
                <a:latin typeface="黑体"/>
                <a:ea typeface="黑体"/>
              </a:rPr>
              <a:t>企业所得税常见风险点</a:t>
            </a:r>
            <a:endParaRPr lang="zh-CN" sz="3600" b="0" strike="noStrike" spc="-1">
              <a:solidFill>
                <a:srgbClr val="000000"/>
              </a:solidFill>
              <a:uFill>
                <a:solidFill>
                  <a:srgbClr val="FFFFFF"/>
                </a:solidFill>
              </a:uFill>
              <a:latin typeface="Calibri"/>
            </a:endParaRPr>
          </a:p>
        </p:txBody>
      </p:sp>
      <p:sp>
        <p:nvSpPr>
          <p:cNvPr id="184" name="TextShape 2"/>
          <p:cNvSpPr txBox="1"/>
          <p:nvPr/>
        </p:nvSpPr>
        <p:spPr>
          <a:xfrm>
            <a:off x="457200" y="1600200"/>
            <a:ext cx="8229240" cy="4525560"/>
          </a:xfrm>
          <a:prstGeom prst="rect">
            <a:avLst/>
          </a:prstGeom>
          <a:noFill/>
          <a:ln>
            <a:noFill/>
          </a:ln>
        </p:spPr>
        <p:txBody>
          <a:bodyPr>
            <a:normAutofit fontScale="85000" lnSpcReduction="20000"/>
          </a:bodyPr>
          <a:lstStyle/>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黑体"/>
                <a:ea typeface="黑体"/>
              </a:rPr>
              <a:t>四、</a:t>
            </a:r>
            <a:r>
              <a:rPr lang="zh-CN" sz="3200" b="1" strike="noStrike" spc="-1">
                <a:solidFill>
                  <a:srgbClr val="000000"/>
                </a:solidFill>
                <a:uFill>
                  <a:solidFill>
                    <a:srgbClr val="FFFFFF"/>
                  </a:solidFill>
                </a:uFill>
                <a:latin typeface="黑体"/>
                <a:ea typeface="黑体"/>
              </a:rPr>
              <a:t>关联交易不符合独立交易原则</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税收征收管理法》规定，关联企业之间的业务往来，应当按照独立企业之间的业务往来收取或者支付价款、费用;不按照独立企业之间的业务往来收取或者支付价款、费用，而减少其应纳税的收入或者所得额的，税务机关有权进行合理调整。</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下列情况税务机关有权进行纳税调整：</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1、母公司代子公司员工缴纳社保或住房公积金；</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2、母公司给子公司员工发放奖励；</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3、母公司无偿给子公司提供办公场所；</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4、母公司将资金无偿提供给子公司使用等。</a:t>
            </a:r>
            <a:endParaRPr lang="zh-CN" sz="3200" b="0" strike="noStrike" spc="-1">
              <a:solidFill>
                <a:srgbClr val="000000"/>
              </a:solidFill>
              <a:uFill>
                <a:solidFill>
                  <a:srgbClr val="FFFFFF"/>
                </a:solidFill>
              </a:uFill>
              <a:latin typeface="Calibri"/>
            </a:endParaRPr>
          </a:p>
        </p:txBody>
      </p:sp>
      <p:sp>
        <p:nvSpPr>
          <p:cNvPr id="18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8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87" name="图片 186"/>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000" b="0" strike="noStrike" spc="-1">
                <a:solidFill>
                  <a:srgbClr val="000000"/>
                </a:solidFill>
                <a:uFill>
                  <a:solidFill>
                    <a:srgbClr val="FFFFFF"/>
                  </a:solidFill>
                </a:uFill>
                <a:latin typeface="黑体"/>
                <a:ea typeface="黑体"/>
              </a:rPr>
              <a:t>房产税</a:t>
            </a:r>
            <a:endParaRPr lang="zh-CN" sz="4000" b="0" strike="noStrike" spc="-1">
              <a:solidFill>
                <a:srgbClr val="000000"/>
              </a:solidFill>
              <a:uFill>
                <a:solidFill>
                  <a:srgbClr val="FFFFFF"/>
                </a:solidFill>
              </a:uFill>
              <a:latin typeface="Calibri"/>
            </a:endParaRPr>
          </a:p>
        </p:txBody>
      </p:sp>
      <p:sp>
        <p:nvSpPr>
          <p:cNvPr id="189" name="TextShape 2"/>
          <p:cNvSpPr txBox="1"/>
          <p:nvPr/>
        </p:nvSpPr>
        <p:spPr>
          <a:xfrm>
            <a:off x="457200" y="1600200"/>
            <a:ext cx="8229240" cy="4525560"/>
          </a:xfrm>
          <a:prstGeom prst="rect">
            <a:avLst/>
          </a:prstGeom>
          <a:noFill/>
          <a:ln>
            <a:noFill/>
          </a:ln>
        </p:spPr>
        <p:txBody>
          <a:bodyPr>
            <a:normAutofit fontScale="92500"/>
          </a:bodyPr>
          <a:lstStyle/>
          <a:p>
            <a:pPr marL="343080" indent="-342720">
              <a:lnSpc>
                <a:spcPct val="11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房地产税改革是接下来税收改革的一个重要内容，目前仅个人名下的自用住宅不征收房产税，其他房产（包括工业厂房、商业、办公用房、个人出租用住宅）均应按规定申报缴纳房产税。</a:t>
            </a:r>
          </a:p>
          <a:p>
            <a:pPr marL="343080" indent="-342720">
              <a:lnSpc>
                <a:spcPct val="11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自2016年10月起，个人住宅出租按5%征税（增1.5%、房3%、个0.5%），个人非住宅（包括商业、办公用房）出租按8.5%征税（增5%、房3%、个0.5%）。</a:t>
            </a:r>
          </a:p>
          <a:p>
            <a:pPr>
              <a:lnSpc>
                <a:spcPct val="100000"/>
              </a:lnSpc>
              <a:spcBef>
                <a:spcPts val="641"/>
              </a:spcBef>
            </a:pPr>
            <a:endParaRPr lang="zh-CN" sz="3200" b="0" strike="noStrike" spc="-1" dirty="0">
              <a:solidFill>
                <a:srgbClr val="000000"/>
              </a:solidFill>
              <a:uFill>
                <a:solidFill>
                  <a:srgbClr val="FFFFFF"/>
                </a:solidFill>
              </a:uFill>
              <a:latin typeface="Calibri"/>
            </a:endParaRPr>
          </a:p>
        </p:txBody>
      </p:sp>
      <p:sp>
        <p:nvSpPr>
          <p:cNvPr id="190"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91"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92" name="图片 191"/>
          <p:cNvPicPr/>
          <p:nvPr/>
        </p:nvPicPr>
        <p:blipFill>
          <a:blip r:embed="rId2" cstate="print"/>
          <a:stretch/>
        </p:blipFill>
        <p:spPr>
          <a:xfrm>
            <a:off x="251520" y="332656"/>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TextShape 1"/>
          <p:cNvSpPr txBox="1"/>
          <p:nvPr/>
        </p:nvSpPr>
        <p:spPr>
          <a:xfrm>
            <a:off x="395640" y="404640"/>
            <a:ext cx="8229240" cy="921600"/>
          </a:xfrm>
          <a:prstGeom prst="rect">
            <a:avLst/>
          </a:prstGeom>
          <a:noFill/>
          <a:ln>
            <a:noFill/>
          </a:ln>
        </p:spPr>
        <p:txBody>
          <a:bodyPr anchor="ctr">
            <a:normAutofit/>
          </a:bodyPr>
          <a:lstStyle/>
          <a:p>
            <a:pPr algn="ctr">
              <a:lnSpc>
                <a:spcPct val="100000"/>
              </a:lnSpc>
            </a:pPr>
            <a:r>
              <a:rPr lang="zh-CN" sz="4000" b="0" strike="noStrike" spc="-1">
                <a:solidFill>
                  <a:srgbClr val="000000"/>
                </a:solidFill>
                <a:uFill>
                  <a:solidFill>
                    <a:srgbClr val="FFFFFF"/>
                  </a:solidFill>
                </a:uFill>
                <a:latin typeface="黑体"/>
                <a:ea typeface="黑体"/>
              </a:rPr>
              <a:t>房产税</a:t>
            </a:r>
            <a:endParaRPr lang="zh-CN" sz="4000" b="0" strike="noStrike" spc="-1">
              <a:solidFill>
                <a:srgbClr val="000000"/>
              </a:solidFill>
              <a:uFill>
                <a:solidFill>
                  <a:srgbClr val="FFFFFF"/>
                </a:solidFill>
              </a:uFill>
              <a:latin typeface="Calibri"/>
            </a:endParaRPr>
          </a:p>
        </p:txBody>
      </p:sp>
      <p:sp>
        <p:nvSpPr>
          <p:cNvPr id="194" name="TextShape 2"/>
          <p:cNvSpPr txBox="1"/>
          <p:nvPr/>
        </p:nvSpPr>
        <p:spPr>
          <a:xfrm>
            <a:off x="457200" y="1600200"/>
            <a:ext cx="8229240" cy="4525560"/>
          </a:xfrm>
          <a:prstGeom prst="rect">
            <a:avLst/>
          </a:prstGeom>
          <a:noFill/>
          <a:ln>
            <a:noFill/>
          </a:ln>
        </p:spPr>
        <p:txBody>
          <a:bodyPr>
            <a:normAutofit fontScale="47500" lnSpcReduction="20000"/>
          </a:bodyPr>
          <a:lstStyle/>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企业房产（包括工业厂房、商业、办公用房）分两种情况计征房产税：</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1、自用</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应纳房产税＝房产原值×70%*1.2%</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其中房产原值包含地价、建造成本以及首次装修支出。</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其他建筑物如厂区内道路、围墙、水池等不征收房产税，但账簿上必须分别记载，否则将并入房产原值计征房产税。</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2、出租</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应纳房产税＝房屋租金×12%</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场地租金不征收房产税，因此在厂房出租的情况下，租赁双方在签订租赁合同时可将租金分解为房屋租金和场地租金两部分，通常房屋租金控制在租金总额50%以上税局是默认的。</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商业及办公用房出租人为分解为房屋租金和场地租金两部分税局是不认可的，因为商业及办公用房出租出租方不大可能为承租方额外提供场地使用。</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营改增前（2016年5月1日前）建造的厂房出租，可按简易方法计征增值税（5%），也可按一般计税方法计征增值税（10%）。</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营改增后（2016年5月1日后）建造的厂房出租，按一般计税方法计征增值税（10%）。</a:t>
            </a:r>
          </a:p>
        </p:txBody>
      </p:sp>
      <p:sp>
        <p:nvSpPr>
          <p:cNvPr id="195" name="Line 3"/>
          <p:cNvSpPr/>
          <p:nvPr/>
        </p:nvSpPr>
        <p:spPr>
          <a:xfrm>
            <a:off x="0" y="126876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96" name="Line 4"/>
          <p:cNvSpPr/>
          <p:nvPr/>
        </p:nvSpPr>
        <p:spPr>
          <a:xfrm>
            <a:off x="0" y="126876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97" name="图片 196"/>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TextShape 1"/>
          <p:cNvSpPr txBox="1"/>
          <p:nvPr/>
        </p:nvSpPr>
        <p:spPr>
          <a:xfrm>
            <a:off x="395640" y="116640"/>
            <a:ext cx="8229240" cy="561600"/>
          </a:xfrm>
          <a:prstGeom prst="rect">
            <a:avLst/>
          </a:prstGeom>
          <a:noFill/>
          <a:ln>
            <a:noFill/>
          </a:ln>
        </p:spPr>
        <p:txBody>
          <a:bodyPr anchor="ctr"/>
          <a:lstStyle/>
          <a:p>
            <a:pPr algn="ctr">
              <a:lnSpc>
                <a:spcPct val="100000"/>
              </a:lnSpc>
            </a:pPr>
            <a:r>
              <a:rPr lang="zh-CN" sz="3200" b="0" strike="noStrike" spc="-1">
                <a:solidFill>
                  <a:srgbClr val="000000"/>
                </a:solidFill>
                <a:uFill>
                  <a:solidFill>
                    <a:srgbClr val="FFFFFF"/>
                  </a:solidFill>
                </a:uFill>
                <a:latin typeface="黑体"/>
                <a:ea typeface="黑体"/>
              </a:rPr>
              <a:t>并购重组交易模式的选择</a:t>
            </a:r>
            <a:endParaRPr lang="zh-CN" sz="3200" b="0" strike="noStrike" spc="-1">
              <a:solidFill>
                <a:srgbClr val="000000"/>
              </a:solidFill>
              <a:uFill>
                <a:solidFill>
                  <a:srgbClr val="FFFFFF"/>
                </a:solidFill>
              </a:uFill>
              <a:latin typeface="Calibri"/>
            </a:endParaRPr>
          </a:p>
        </p:txBody>
      </p:sp>
      <p:sp>
        <p:nvSpPr>
          <p:cNvPr id="199" name="TextShape 2"/>
          <p:cNvSpPr txBox="1"/>
          <p:nvPr/>
        </p:nvSpPr>
        <p:spPr>
          <a:xfrm>
            <a:off x="396000" y="836712"/>
            <a:ext cx="8748000" cy="5760360"/>
          </a:xfrm>
          <a:prstGeom prst="rect">
            <a:avLst/>
          </a:prstGeom>
          <a:noFill/>
          <a:ln>
            <a:noFill/>
          </a:ln>
        </p:spPr>
        <p:txBody>
          <a:bodyPr/>
          <a:lstStyle/>
          <a:p>
            <a:pPr marL="343080" indent="-342720">
              <a:lnSpc>
                <a:spcPts val="1500"/>
              </a:lnSpc>
              <a:spcBef>
                <a:spcPts val="400"/>
              </a:spcBef>
              <a:buClr>
                <a:srgbClr val="000000"/>
              </a:buClr>
              <a:buFont typeface="Arial"/>
              <a:buChar char="•"/>
            </a:pPr>
            <a:r>
              <a:rPr lang="zh-CN" sz="2000" b="1" strike="noStrike" spc="-1" dirty="0">
                <a:solidFill>
                  <a:srgbClr val="000000"/>
                </a:solidFill>
                <a:uFill>
                  <a:solidFill>
                    <a:srgbClr val="FFFFFF"/>
                  </a:solidFill>
                </a:uFill>
                <a:latin typeface="黑体"/>
                <a:ea typeface="黑体"/>
              </a:rPr>
              <a:t>一、资产收购（房地产</a:t>
            </a:r>
            <a:r>
              <a:rPr lang="zh-CN" sz="2000" b="1" strike="noStrike" spc="-1" dirty="0" smtClean="0">
                <a:solidFill>
                  <a:srgbClr val="000000"/>
                </a:solidFill>
                <a:uFill>
                  <a:solidFill>
                    <a:srgbClr val="FFFFFF"/>
                  </a:solidFill>
                </a:uFill>
                <a:latin typeface="黑体"/>
                <a:ea typeface="黑体"/>
              </a:rPr>
              <a:t>）</a:t>
            </a:r>
            <a:endParaRPr lang="en-US" altLang="zh-CN" sz="2000" b="1" strike="noStrike" spc="-1" dirty="0" smtClean="0">
              <a:solidFill>
                <a:srgbClr val="000000"/>
              </a:solidFill>
              <a:uFill>
                <a:solidFill>
                  <a:srgbClr val="FFFFFF"/>
                </a:solidFill>
              </a:uFill>
              <a:latin typeface="黑体"/>
              <a:ea typeface="黑体"/>
            </a:endParaRPr>
          </a:p>
          <a:p>
            <a:pPr marL="343080" indent="-342720">
              <a:lnSpc>
                <a:spcPts val="1500"/>
              </a:lnSpc>
              <a:spcBef>
                <a:spcPts val="281"/>
              </a:spcBef>
              <a:buClr>
                <a:srgbClr val="000000"/>
              </a:buClr>
              <a:buFont typeface="Arial"/>
              <a:buChar char="•"/>
            </a:pPr>
            <a:r>
              <a:rPr lang="zh-CN" sz="1400" b="0" strike="noStrike" spc="-1" dirty="0" smtClean="0">
                <a:solidFill>
                  <a:srgbClr val="000000"/>
                </a:solidFill>
                <a:uFill>
                  <a:solidFill>
                    <a:srgbClr val="FFFFFF"/>
                  </a:solidFill>
                </a:uFill>
                <a:latin typeface="Calibri"/>
                <a:ea typeface="黑体"/>
              </a:rPr>
              <a:t>举</a:t>
            </a:r>
            <a:r>
              <a:rPr lang="zh-CN" sz="1400" b="0" strike="noStrike" spc="-1" dirty="0">
                <a:solidFill>
                  <a:srgbClr val="000000"/>
                </a:solidFill>
                <a:uFill>
                  <a:solidFill>
                    <a:srgbClr val="FFFFFF"/>
                  </a:solidFill>
                </a:uFill>
                <a:latin typeface="Calibri"/>
                <a:ea typeface="黑体"/>
              </a:rPr>
              <a:t>例：甲企业转让某处工业厂房（营改增前建造）给乙企业，土地使用权面积为20000平米（30亩），厂房面积为10000平米，成交价格为5000万元。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转让方</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应纳增值税＝5000/1.05*5%＝238.10万元（简易征收）</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应纳城建税及教育费附加＝238.10*（5%+3%+2%）＝23.81万元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应纳印花税＝5000*0.05%＝2.5万元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不含税收入＝5000/1.05＝4761.90万元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扣除项目金额＝600（土地成本）+1500（建筑物重置成本）+23.81+2.5＝2126.31万元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增值额＝4761.90-2126.31＝2635.59万元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增值率＝2635.59/2126.31＝123.95%</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应纳土地增值税＝2635.59*50%-2126.31*15%＝998.85万元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影响土地增值税税额大小的关键因素：交易价格和重置成本</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集体土地使用权及地上建筑物转让不征收土地增值税</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应纳企业所得税＝[4761.90-480（土地摊余成本）-750（建筑物净值）-23.81-2.5-998.85]*25%＝626.69万元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转让房地产收益并入当期利润自行申报企业所得税，前五年经税局认定的亏损可以税前抵减。</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转让方应纳税合计＝238.10+23.81+2.5+998.85+626.69＝1889.95万元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受让方</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应纳契税＝5000/1.05*3%＝142.86万元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应纳印花税＝5000*0.05%＝2.5万元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受让方应纳税合计＝142.86+2.5＝145.36万元</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本次交易转让双方综合税负率＝（1889.95+145.36）/5000＝40.71%</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优点：无关债权债务</a:t>
            </a:r>
            <a:endParaRPr lang="zh-CN" sz="1400" b="0" strike="noStrike" spc="-1" dirty="0">
              <a:solidFill>
                <a:srgbClr val="000000"/>
              </a:solidFill>
              <a:uFill>
                <a:solidFill>
                  <a:srgbClr val="FFFFFF"/>
                </a:solidFill>
              </a:uFill>
              <a:latin typeface="Calibri"/>
            </a:endParaRPr>
          </a:p>
          <a:p>
            <a:pPr marL="343080" indent="-342720">
              <a:lnSpc>
                <a:spcPts val="1500"/>
              </a:lnSpc>
              <a:spcBef>
                <a:spcPts val="281"/>
              </a:spcBef>
              <a:buClr>
                <a:srgbClr val="000000"/>
              </a:buClr>
              <a:buFont typeface="Arial"/>
              <a:buChar char="•"/>
            </a:pPr>
            <a:r>
              <a:rPr lang="zh-CN" sz="1400" b="0" strike="noStrike" spc="-1" dirty="0">
                <a:solidFill>
                  <a:srgbClr val="000000"/>
                </a:solidFill>
                <a:uFill>
                  <a:solidFill>
                    <a:srgbClr val="FFFFFF"/>
                  </a:solidFill>
                </a:uFill>
                <a:latin typeface="Calibri"/>
                <a:ea typeface="黑体"/>
              </a:rPr>
              <a:t>缺点：税负重</a:t>
            </a:r>
            <a:endParaRPr lang="zh-CN" sz="1400" b="0" strike="noStrike" spc="-1" dirty="0">
              <a:solidFill>
                <a:srgbClr val="000000"/>
              </a:solidFill>
              <a:uFill>
                <a:solidFill>
                  <a:srgbClr val="FFFFFF"/>
                </a:solidFill>
              </a:uFill>
              <a:latin typeface="Calibri"/>
            </a:endParaRPr>
          </a:p>
        </p:txBody>
      </p:sp>
      <p:sp>
        <p:nvSpPr>
          <p:cNvPr id="200" name="Line 3"/>
          <p:cNvSpPr/>
          <p:nvPr/>
        </p:nvSpPr>
        <p:spPr>
          <a:xfrm>
            <a:off x="0" y="764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201" name="Line 4"/>
          <p:cNvSpPr/>
          <p:nvPr/>
        </p:nvSpPr>
        <p:spPr>
          <a:xfrm>
            <a:off x="0" y="692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202" name="图片 201"/>
          <p:cNvPicPr/>
          <p:nvPr/>
        </p:nvPicPr>
        <p:blipFill>
          <a:blip r:embed="rId2" cstate="print"/>
          <a:stretch/>
        </p:blipFill>
        <p:spPr>
          <a:xfrm>
            <a:off x="251520" y="0"/>
            <a:ext cx="1008000" cy="67824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3600" b="0" strike="noStrike" spc="-1">
                <a:solidFill>
                  <a:srgbClr val="000000"/>
                </a:solidFill>
                <a:uFill>
                  <a:solidFill>
                    <a:srgbClr val="FFFFFF"/>
                  </a:solidFill>
                </a:uFill>
                <a:latin typeface="黑体"/>
                <a:ea typeface="黑体"/>
              </a:rPr>
              <a:t>并购重组交易模式的选择</a:t>
            </a:r>
            <a:endParaRPr lang="zh-CN" sz="3600" b="0" strike="noStrike" spc="-1">
              <a:solidFill>
                <a:srgbClr val="000000"/>
              </a:solidFill>
              <a:uFill>
                <a:solidFill>
                  <a:srgbClr val="FFFFFF"/>
                </a:solidFill>
              </a:uFill>
              <a:latin typeface="Calibri"/>
            </a:endParaRPr>
          </a:p>
        </p:txBody>
      </p:sp>
      <p:sp>
        <p:nvSpPr>
          <p:cNvPr id="204" name="TextShape 2"/>
          <p:cNvSpPr txBox="1"/>
          <p:nvPr/>
        </p:nvSpPr>
        <p:spPr>
          <a:xfrm>
            <a:off x="457200" y="1600200"/>
            <a:ext cx="8229240" cy="4525560"/>
          </a:xfrm>
          <a:prstGeom prst="rect">
            <a:avLst/>
          </a:prstGeom>
          <a:noFill/>
          <a:ln>
            <a:noFill/>
          </a:ln>
        </p:spPr>
        <p:txBody>
          <a:bodyPr>
            <a:normAutofit fontScale="55000" lnSpcReduction="20000"/>
          </a:bodyPr>
          <a:lstStyle/>
          <a:p>
            <a:pPr marL="343080" indent="-342720">
              <a:lnSpc>
                <a:spcPct val="120000"/>
              </a:lnSpc>
              <a:spcBef>
                <a:spcPts val="901"/>
              </a:spcBef>
              <a:buClr>
                <a:srgbClr val="000000"/>
              </a:buClr>
              <a:buFont typeface="Arial"/>
              <a:buChar char="•"/>
            </a:pPr>
            <a:r>
              <a:rPr lang="zh-CN" sz="4500" b="1" strike="noStrike" spc="-1" dirty="0">
                <a:solidFill>
                  <a:srgbClr val="000000"/>
                </a:solidFill>
                <a:uFill>
                  <a:solidFill>
                    <a:srgbClr val="FFFFFF"/>
                  </a:solidFill>
                </a:uFill>
                <a:latin typeface="黑体"/>
                <a:ea typeface="黑体"/>
              </a:rPr>
              <a:t>二、股权收购</a:t>
            </a:r>
            <a:endParaRPr lang="zh-CN" sz="4500" b="0" strike="noStrike" spc="-1" dirty="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甲企业股东为自然人张某，投资比例为100%，实收资本为2000万元。乙企业收购张某持有的甲企业全部股权，股权收购价格为5000万元。股权收购完成后甲企业的股东由张某变更为乙企业。</a:t>
            </a:r>
            <a:endParaRPr lang="zh-CN" sz="3200" b="0" strike="noStrike" spc="-1" dirty="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股权转让方张某</a:t>
            </a:r>
            <a:endParaRPr lang="zh-CN" sz="3200" b="0" strike="noStrike" spc="-1" dirty="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应纳印花税＝5000*0.05%＝2.5万元</a:t>
            </a:r>
            <a:endParaRPr lang="zh-CN" sz="3200" b="0" strike="noStrike" spc="-1" dirty="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应纳个人所得税＝（5000-2000-2.5）*20＝599.50万元</a:t>
            </a:r>
            <a:endParaRPr lang="zh-CN" sz="3200" b="0" strike="noStrike" spc="-1" dirty="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股权受让方乙企业</a:t>
            </a:r>
            <a:endParaRPr lang="zh-CN" sz="3200" b="0" strike="noStrike" spc="-1" dirty="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应纳印花税＝5000*0.05%＝2.5万元</a:t>
            </a:r>
            <a:endParaRPr lang="zh-CN" sz="3200" b="0" strike="noStrike" spc="-1" dirty="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本次交易转让双方综合税负率＝（599.50+2.5+2.5）/5000＝12.09%</a:t>
            </a:r>
            <a:endParaRPr lang="zh-CN" sz="3200" b="0" strike="noStrike" spc="-1" dirty="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优点：税负轻</a:t>
            </a:r>
            <a:endParaRPr lang="zh-CN" sz="3200" b="0" strike="noStrike" spc="-1" dirty="0">
              <a:solidFill>
                <a:srgbClr val="000000"/>
              </a:solidFill>
              <a:uFill>
                <a:solidFill>
                  <a:srgbClr val="FFFFFF"/>
                </a:solidFill>
              </a:uFill>
              <a:latin typeface="Calibri"/>
            </a:endParaRP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缺点：账内资产负债情况可以通过尽职调查进行评估，而对于账外负债及对外担保情况却难于完全掌握。</a:t>
            </a:r>
            <a:endParaRPr lang="zh-CN" sz="3200" b="0" strike="noStrike" spc="-1" dirty="0">
              <a:solidFill>
                <a:srgbClr val="000000"/>
              </a:solidFill>
              <a:uFill>
                <a:solidFill>
                  <a:srgbClr val="FFFFFF"/>
                </a:solidFill>
              </a:uFill>
              <a:latin typeface="Calibri"/>
            </a:endParaRPr>
          </a:p>
        </p:txBody>
      </p:sp>
      <p:sp>
        <p:nvSpPr>
          <p:cNvPr id="20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20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207" name="图片 206"/>
          <p:cNvPicPr/>
          <p:nvPr/>
        </p:nvPicPr>
        <p:blipFill>
          <a:blip r:embed="rId2" cstate="print"/>
          <a:stretch/>
        </p:blipFill>
        <p:spPr>
          <a:xfrm>
            <a:off x="324000" y="569520"/>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3600" b="0" strike="noStrike" spc="-1">
                <a:solidFill>
                  <a:srgbClr val="000000"/>
                </a:solidFill>
                <a:uFill>
                  <a:solidFill>
                    <a:srgbClr val="FFFFFF"/>
                  </a:solidFill>
                </a:uFill>
                <a:latin typeface="黑体"/>
                <a:ea typeface="黑体"/>
              </a:rPr>
              <a:t>并购重组交易模式的选择</a:t>
            </a:r>
            <a:endParaRPr lang="zh-CN" sz="3600" b="0" strike="noStrike" spc="-1">
              <a:solidFill>
                <a:srgbClr val="000000"/>
              </a:solidFill>
              <a:uFill>
                <a:solidFill>
                  <a:srgbClr val="FFFFFF"/>
                </a:solidFill>
              </a:uFill>
              <a:latin typeface="Calibri"/>
            </a:endParaRPr>
          </a:p>
        </p:txBody>
      </p:sp>
      <p:sp>
        <p:nvSpPr>
          <p:cNvPr id="209" name="TextShape 2"/>
          <p:cNvSpPr txBox="1"/>
          <p:nvPr/>
        </p:nvSpPr>
        <p:spPr>
          <a:xfrm>
            <a:off x="457200" y="1600200"/>
            <a:ext cx="8229240" cy="4525560"/>
          </a:xfrm>
          <a:prstGeom prst="rect">
            <a:avLst/>
          </a:prstGeom>
          <a:noFill/>
          <a:ln>
            <a:noFill/>
          </a:ln>
        </p:spPr>
        <p:txBody>
          <a:bodyPr>
            <a:normAutofit lnSpcReduction="10000"/>
          </a:bodyPr>
          <a:lstStyle/>
          <a:p>
            <a:pPr marL="343080" indent="-342720">
              <a:lnSpc>
                <a:spcPct val="100000"/>
              </a:lnSpc>
              <a:spcBef>
                <a:spcPts val="641"/>
              </a:spcBef>
              <a:buClr>
                <a:srgbClr val="000000"/>
              </a:buClr>
              <a:buFont typeface="Arial"/>
              <a:buChar char="•"/>
            </a:pPr>
            <a:r>
              <a:rPr lang="zh-CN" sz="3200" b="1" strike="noStrike" spc="-1">
                <a:solidFill>
                  <a:srgbClr val="000000"/>
                </a:solidFill>
                <a:uFill>
                  <a:solidFill>
                    <a:srgbClr val="FFFFFF"/>
                  </a:solidFill>
                </a:uFill>
                <a:latin typeface="黑体"/>
                <a:ea typeface="黑体"/>
              </a:rPr>
              <a:t>三、合并</a:t>
            </a:r>
            <a:endParaRPr lang="zh-CN" sz="3200" b="0" strike="noStrike" spc="-1">
              <a:solidFill>
                <a:srgbClr val="000000"/>
              </a:solidFill>
              <a:uFill>
                <a:solidFill>
                  <a:srgbClr val="FFFFFF"/>
                </a:solidFill>
              </a:uFill>
              <a:latin typeface="Calibri"/>
            </a:endParaRPr>
          </a:p>
          <a:p>
            <a:pPr marL="343080" indent="-342720">
              <a:lnSpc>
                <a:spcPct val="100000"/>
              </a:lnSpc>
              <a:spcBef>
                <a:spcPts val="601"/>
              </a:spcBef>
              <a:buClr>
                <a:srgbClr val="000000"/>
              </a:buClr>
              <a:buFont typeface="Arial"/>
              <a:buChar char="•"/>
            </a:pPr>
            <a:r>
              <a:rPr lang="zh-CN" sz="3000" b="0" strike="noStrike" spc="-1">
                <a:solidFill>
                  <a:srgbClr val="000000"/>
                </a:solidFill>
                <a:uFill>
                  <a:solidFill>
                    <a:srgbClr val="FFFFFF"/>
                  </a:solidFill>
                </a:uFill>
                <a:latin typeface="Calibri"/>
                <a:ea typeface="黑体"/>
              </a:rPr>
              <a:t>甲企业实收资本为2000万元，股东为自然人张某，投资比例为100%。乙企业实收资本为3000万元，股东为自然人陈某、王某，其中陈某投资比例为60%，投资额为1800万元；王某投资比例为40%，投资额为1200万元。</a:t>
            </a:r>
            <a:endParaRPr lang="zh-CN" sz="3000" b="0" strike="noStrike" spc="-1">
              <a:solidFill>
                <a:srgbClr val="000000"/>
              </a:solidFill>
              <a:uFill>
                <a:solidFill>
                  <a:srgbClr val="FFFFFF"/>
                </a:solidFill>
              </a:uFill>
              <a:latin typeface="Calibri"/>
            </a:endParaRPr>
          </a:p>
          <a:p>
            <a:pPr marL="343080" indent="-342720">
              <a:lnSpc>
                <a:spcPct val="100000"/>
              </a:lnSpc>
              <a:spcBef>
                <a:spcPts val="601"/>
              </a:spcBef>
              <a:buClr>
                <a:srgbClr val="000000"/>
              </a:buClr>
              <a:buFont typeface="Arial"/>
              <a:buChar char="•"/>
            </a:pPr>
            <a:r>
              <a:rPr lang="zh-CN" sz="3000" b="0" strike="noStrike" spc="-1">
                <a:solidFill>
                  <a:srgbClr val="000000"/>
                </a:solidFill>
                <a:uFill>
                  <a:solidFill>
                    <a:srgbClr val="FFFFFF"/>
                  </a:solidFill>
                </a:uFill>
                <a:latin typeface="Calibri"/>
                <a:ea typeface="黑体"/>
              </a:rPr>
              <a:t>现甲、乙企业合并，甲企业存续，乙企业注销，乙企业的房产、土地过户至甲企业。</a:t>
            </a:r>
            <a:endParaRPr lang="zh-CN" sz="3000" b="0" strike="noStrike" spc="-1">
              <a:solidFill>
                <a:srgbClr val="000000"/>
              </a:solidFill>
              <a:uFill>
                <a:solidFill>
                  <a:srgbClr val="FFFFFF"/>
                </a:solidFill>
              </a:uFill>
              <a:latin typeface="Calibri"/>
            </a:endParaRPr>
          </a:p>
          <a:p>
            <a:pPr marL="343080" indent="-342720">
              <a:lnSpc>
                <a:spcPct val="100000"/>
              </a:lnSpc>
              <a:spcBef>
                <a:spcPts val="601"/>
              </a:spcBef>
              <a:buClr>
                <a:srgbClr val="000000"/>
              </a:buClr>
              <a:buFont typeface="Arial"/>
              <a:buChar char="•"/>
            </a:pPr>
            <a:r>
              <a:rPr lang="zh-CN" sz="3000" b="0" strike="noStrike" spc="-1">
                <a:solidFill>
                  <a:srgbClr val="000000"/>
                </a:solidFill>
                <a:uFill>
                  <a:solidFill>
                    <a:srgbClr val="FFFFFF"/>
                  </a:solidFill>
                </a:uFill>
                <a:latin typeface="Calibri"/>
                <a:ea typeface="黑体"/>
              </a:rPr>
              <a:t>合并过程中如何实现增值税、土地增值税、企业所得税、契税的减免（税负的最小化）？</a:t>
            </a:r>
            <a:endParaRPr lang="zh-CN" sz="3000" b="0" strike="noStrike" spc="-1">
              <a:solidFill>
                <a:srgbClr val="000000"/>
              </a:solidFill>
              <a:uFill>
                <a:solidFill>
                  <a:srgbClr val="FFFFFF"/>
                </a:solidFill>
              </a:uFill>
              <a:latin typeface="Calibri"/>
            </a:endParaRPr>
          </a:p>
        </p:txBody>
      </p:sp>
      <p:sp>
        <p:nvSpPr>
          <p:cNvPr id="210"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211"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212" name="图片 211"/>
          <p:cNvPicPr/>
          <p:nvPr/>
        </p:nvPicPr>
        <p:blipFill>
          <a:blip r:embed="rId2" cstate="print"/>
          <a:stretch/>
        </p:blipFill>
        <p:spPr>
          <a:xfrm>
            <a:off x="251520"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3600" b="0" strike="noStrike" spc="-1">
                <a:solidFill>
                  <a:srgbClr val="000000"/>
                </a:solidFill>
                <a:uFill>
                  <a:solidFill>
                    <a:srgbClr val="FFFFFF"/>
                  </a:solidFill>
                </a:uFill>
                <a:latin typeface="黑体"/>
                <a:ea typeface="黑体"/>
              </a:rPr>
              <a:t>并购重组交易模式的选择</a:t>
            </a:r>
            <a:endParaRPr lang="zh-CN" sz="3600" b="0" strike="noStrike" spc="-1">
              <a:solidFill>
                <a:srgbClr val="000000"/>
              </a:solidFill>
              <a:uFill>
                <a:solidFill>
                  <a:srgbClr val="FFFFFF"/>
                </a:solidFill>
              </a:uFill>
              <a:latin typeface="Calibri"/>
            </a:endParaRPr>
          </a:p>
        </p:txBody>
      </p:sp>
      <p:sp>
        <p:nvSpPr>
          <p:cNvPr id="214" name="TextShape 2"/>
          <p:cNvSpPr txBox="1"/>
          <p:nvPr/>
        </p:nvSpPr>
        <p:spPr>
          <a:xfrm>
            <a:off x="457200" y="1600200"/>
            <a:ext cx="8229240" cy="4525560"/>
          </a:xfrm>
          <a:prstGeom prst="rect">
            <a:avLst/>
          </a:prstGeom>
          <a:noFill/>
          <a:ln>
            <a:noFill/>
          </a:ln>
        </p:spPr>
        <p:txBody>
          <a:bodyPr>
            <a:normAutofit/>
          </a:bodyPr>
          <a:lstStyle/>
          <a:p>
            <a:pPr marL="343080" indent="-342720">
              <a:lnSpc>
                <a:spcPct val="100000"/>
              </a:lnSpc>
              <a:spcBef>
                <a:spcPts val="641"/>
              </a:spcBef>
              <a:buClr>
                <a:srgbClr val="000000"/>
              </a:buClr>
              <a:buFont typeface="Arial"/>
              <a:buChar char="•"/>
            </a:pPr>
            <a:r>
              <a:rPr lang="zh-CN" sz="3200" b="1" strike="noStrike" spc="-1">
                <a:solidFill>
                  <a:srgbClr val="000000"/>
                </a:solidFill>
                <a:uFill>
                  <a:solidFill>
                    <a:srgbClr val="FFFFFF"/>
                  </a:solidFill>
                </a:uFill>
                <a:latin typeface="黑体"/>
                <a:ea typeface="黑体"/>
              </a:rPr>
              <a:t>四、分立</a:t>
            </a:r>
            <a:endParaRPr lang="zh-CN" sz="3200" b="0" strike="noStrike" spc="-1">
              <a:solidFill>
                <a:srgbClr val="000000"/>
              </a:solidFill>
              <a:uFill>
                <a:solidFill>
                  <a:srgbClr val="FFFFFF"/>
                </a:solidFill>
              </a:uFill>
              <a:latin typeface="Calibri"/>
            </a:endParaRPr>
          </a:p>
          <a:p>
            <a:pPr marL="343080" indent="-342720">
              <a:lnSpc>
                <a:spcPct val="100000"/>
              </a:lnSpc>
              <a:spcBef>
                <a:spcPts val="561"/>
              </a:spcBef>
              <a:buClr>
                <a:srgbClr val="000000"/>
              </a:buClr>
              <a:buFont typeface="Arial"/>
              <a:buChar char="•"/>
            </a:pPr>
            <a:r>
              <a:rPr lang="zh-CN" sz="2800" b="0" strike="noStrike" spc="-1">
                <a:solidFill>
                  <a:srgbClr val="000000"/>
                </a:solidFill>
                <a:uFill>
                  <a:solidFill>
                    <a:srgbClr val="FFFFFF"/>
                  </a:solidFill>
                </a:uFill>
                <a:latin typeface="Calibri"/>
                <a:ea typeface="黑体"/>
              </a:rPr>
              <a:t>乙企业实收资本为3000万元，股东为自然人陈某、王某，其中陈某投资比例为60%，投资额为1800万元；王某投资比例为40%，投资额为1200万元。</a:t>
            </a:r>
            <a:endParaRPr lang="zh-CN" sz="2800" b="0" strike="noStrike" spc="-1">
              <a:solidFill>
                <a:srgbClr val="000000"/>
              </a:solidFill>
              <a:uFill>
                <a:solidFill>
                  <a:srgbClr val="FFFFFF"/>
                </a:solidFill>
              </a:uFill>
              <a:latin typeface="Calibri"/>
            </a:endParaRPr>
          </a:p>
          <a:p>
            <a:pPr marL="343080" indent="-342720">
              <a:lnSpc>
                <a:spcPct val="100000"/>
              </a:lnSpc>
              <a:spcBef>
                <a:spcPts val="561"/>
              </a:spcBef>
              <a:buClr>
                <a:srgbClr val="000000"/>
              </a:buClr>
              <a:buFont typeface="Arial"/>
              <a:buChar char="•"/>
            </a:pPr>
            <a:r>
              <a:rPr lang="zh-CN" sz="2800" b="0" strike="noStrike" spc="-1">
                <a:solidFill>
                  <a:srgbClr val="000000"/>
                </a:solidFill>
                <a:uFill>
                  <a:solidFill>
                    <a:srgbClr val="FFFFFF"/>
                  </a:solidFill>
                </a:uFill>
                <a:latin typeface="Calibri"/>
                <a:ea typeface="黑体"/>
              </a:rPr>
              <a:t>现乙企业分立为乙企业和丙企业，乙企业存续，丙企业新设，乙企业的房产、土地过户至丙企业。</a:t>
            </a:r>
            <a:endParaRPr lang="zh-CN" sz="2800" b="0" strike="noStrike" spc="-1">
              <a:solidFill>
                <a:srgbClr val="000000"/>
              </a:solidFill>
              <a:uFill>
                <a:solidFill>
                  <a:srgbClr val="FFFFFF"/>
                </a:solidFill>
              </a:uFill>
              <a:latin typeface="Calibri"/>
            </a:endParaRPr>
          </a:p>
          <a:p>
            <a:pPr marL="343080" indent="-342720">
              <a:lnSpc>
                <a:spcPct val="100000"/>
              </a:lnSpc>
              <a:spcBef>
                <a:spcPts val="561"/>
              </a:spcBef>
              <a:buClr>
                <a:srgbClr val="000000"/>
              </a:buClr>
              <a:buFont typeface="Arial"/>
              <a:buChar char="•"/>
            </a:pPr>
            <a:r>
              <a:rPr lang="zh-CN" sz="2800" b="0" strike="noStrike" spc="-1">
                <a:solidFill>
                  <a:srgbClr val="000000"/>
                </a:solidFill>
                <a:uFill>
                  <a:solidFill>
                    <a:srgbClr val="FFFFFF"/>
                  </a:solidFill>
                </a:uFill>
                <a:latin typeface="Calibri"/>
                <a:ea typeface="黑体"/>
              </a:rPr>
              <a:t>分立过程中如何实现增值税、土地增值税、企业所得税、契税的减免（税负的最小化）？</a:t>
            </a:r>
            <a:endParaRPr lang="zh-CN" sz="2800" b="0" strike="noStrike" spc="-1">
              <a:solidFill>
                <a:srgbClr val="000000"/>
              </a:solidFill>
              <a:uFill>
                <a:solidFill>
                  <a:srgbClr val="FFFFFF"/>
                </a:solidFill>
              </a:uFill>
              <a:latin typeface="Calibri"/>
            </a:endParaRPr>
          </a:p>
        </p:txBody>
      </p:sp>
      <p:sp>
        <p:nvSpPr>
          <p:cNvPr id="21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21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217" name="图片 216"/>
          <p:cNvPicPr/>
          <p:nvPr/>
        </p:nvPicPr>
        <p:blipFill>
          <a:blip r:embed="rId2" cstate="print"/>
          <a:stretch/>
        </p:blipFill>
        <p:spPr>
          <a:xfrm>
            <a:off x="323528" y="332656"/>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3600" b="0" strike="noStrike" spc="-1">
                <a:solidFill>
                  <a:srgbClr val="000000"/>
                </a:solidFill>
                <a:uFill>
                  <a:solidFill>
                    <a:srgbClr val="FFFFFF"/>
                  </a:solidFill>
                </a:uFill>
                <a:latin typeface="黑体"/>
                <a:ea typeface="黑体"/>
              </a:rPr>
              <a:t>并购重组交易模式的选择</a:t>
            </a:r>
            <a:endParaRPr lang="zh-CN" sz="3600" b="0" strike="noStrike" spc="-1">
              <a:solidFill>
                <a:srgbClr val="000000"/>
              </a:solidFill>
              <a:uFill>
                <a:solidFill>
                  <a:srgbClr val="FFFFFF"/>
                </a:solidFill>
              </a:uFill>
              <a:latin typeface="Calibri"/>
            </a:endParaRPr>
          </a:p>
        </p:txBody>
      </p:sp>
      <p:sp>
        <p:nvSpPr>
          <p:cNvPr id="219" name="TextShape 2"/>
          <p:cNvSpPr txBox="1"/>
          <p:nvPr/>
        </p:nvSpPr>
        <p:spPr>
          <a:xfrm>
            <a:off x="457200" y="1600200"/>
            <a:ext cx="8229240" cy="4525560"/>
          </a:xfrm>
          <a:prstGeom prst="rect">
            <a:avLst/>
          </a:prstGeom>
          <a:noFill/>
          <a:ln>
            <a:noFill/>
          </a:ln>
        </p:spPr>
        <p:txBody>
          <a:bodyPr>
            <a:normAutofit fontScale="92500"/>
          </a:bodyPr>
          <a:lstStyle/>
          <a:p>
            <a:pPr marL="343080" indent="-342720">
              <a:lnSpc>
                <a:spcPct val="100000"/>
              </a:lnSpc>
              <a:spcBef>
                <a:spcPts val="641"/>
              </a:spcBef>
              <a:buClr>
                <a:srgbClr val="000000"/>
              </a:buClr>
              <a:buFont typeface="Arial"/>
              <a:buChar char="•"/>
            </a:pPr>
            <a:r>
              <a:rPr lang="zh-CN" sz="3200" b="1" strike="noStrike" spc="-1">
                <a:solidFill>
                  <a:srgbClr val="000000"/>
                </a:solidFill>
                <a:uFill>
                  <a:solidFill>
                    <a:srgbClr val="FFFFFF"/>
                  </a:solidFill>
                </a:uFill>
                <a:latin typeface="黑体"/>
                <a:ea typeface="黑体"/>
              </a:rPr>
              <a:t>五、资产划转</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甲企业实收资本为2000万元，股东为自然人张某，投资比例为100%。乙企业实收资本为3000万元，股东为自然人陈某、王某，其中陈某投资比例为60%，投资额为1800万元；王某投资比例为40%，投资额为1200万元。</a:t>
            </a:r>
            <a:endParaRPr lang="zh-CN" sz="3200" b="0" strike="noStrike" spc="-1">
              <a:solidFill>
                <a:srgbClr val="000000"/>
              </a:solidFill>
              <a:uFill>
                <a:solidFill>
                  <a:srgbClr val="FFFFFF"/>
                </a:solidFill>
              </a:uFill>
              <a:latin typeface="Calibri"/>
            </a:endParaRPr>
          </a:p>
          <a:p>
            <a:pPr marL="343080" indent="-342720">
              <a:lnSpc>
                <a:spcPct val="100000"/>
              </a:lnSpc>
              <a:spcBef>
                <a:spcPts val="641"/>
              </a:spcBef>
              <a:buClr>
                <a:srgbClr val="000000"/>
              </a:buClr>
              <a:buFont typeface="Arial"/>
              <a:buChar char="•"/>
            </a:pPr>
            <a:r>
              <a:rPr lang="zh-CN" sz="3200" b="0" strike="noStrike" spc="-1">
                <a:solidFill>
                  <a:srgbClr val="000000"/>
                </a:solidFill>
                <a:uFill>
                  <a:solidFill>
                    <a:srgbClr val="FFFFFF"/>
                  </a:solidFill>
                </a:uFill>
                <a:latin typeface="Calibri"/>
                <a:ea typeface="黑体"/>
              </a:rPr>
              <a:t>现乙企业将房产、土地无偿划转给甲企业，在何种条件下能实现增值税、土地增值税、企业所得税、契税的减免（税负的最小化）</a:t>
            </a:r>
            <a:endParaRPr lang="zh-CN" sz="3200" b="0" strike="noStrike" spc="-1">
              <a:solidFill>
                <a:srgbClr val="000000"/>
              </a:solidFill>
              <a:uFill>
                <a:solidFill>
                  <a:srgbClr val="FFFFFF"/>
                </a:solidFill>
              </a:uFill>
              <a:latin typeface="Calibri"/>
            </a:endParaRPr>
          </a:p>
        </p:txBody>
      </p:sp>
      <p:sp>
        <p:nvSpPr>
          <p:cNvPr id="220"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221"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222" name="图片 221"/>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3600" b="0" strike="noStrike" spc="-1">
                <a:solidFill>
                  <a:srgbClr val="000000"/>
                </a:solidFill>
                <a:uFill>
                  <a:solidFill>
                    <a:srgbClr val="FFFFFF"/>
                  </a:solidFill>
                </a:uFill>
                <a:latin typeface="黑体"/>
                <a:ea typeface="黑体"/>
              </a:rPr>
              <a:t>并购重组交易模式的选择</a:t>
            </a:r>
            <a:endParaRPr lang="zh-CN" sz="3600" b="0" strike="noStrike" spc="-1">
              <a:solidFill>
                <a:srgbClr val="000000"/>
              </a:solidFill>
              <a:uFill>
                <a:solidFill>
                  <a:srgbClr val="FFFFFF"/>
                </a:solidFill>
              </a:uFill>
              <a:latin typeface="Calibri"/>
            </a:endParaRPr>
          </a:p>
        </p:txBody>
      </p:sp>
      <p:sp>
        <p:nvSpPr>
          <p:cNvPr id="224" name="TextShape 2"/>
          <p:cNvSpPr txBox="1"/>
          <p:nvPr/>
        </p:nvSpPr>
        <p:spPr>
          <a:xfrm>
            <a:off x="457200" y="1600200"/>
            <a:ext cx="8229240" cy="4525560"/>
          </a:xfrm>
          <a:prstGeom prst="rect">
            <a:avLst/>
          </a:prstGeom>
          <a:noFill/>
          <a:ln>
            <a:noFill/>
          </a:ln>
        </p:spPr>
        <p:txBody>
          <a:bodyPr>
            <a:normAutofit fontScale="47500" lnSpcReduction="20000"/>
          </a:bodyPr>
          <a:lstStyle/>
          <a:p>
            <a:pPr marL="343080" indent="-342720">
              <a:lnSpc>
                <a:spcPct val="100000"/>
              </a:lnSpc>
              <a:spcBef>
                <a:spcPts val="901"/>
              </a:spcBef>
              <a:buClr>
                <a:srgbClr val="000000"/>
              </a:buClr>
              <a:buFont typeface="Arial"/>
              <a:buChar char="•"/>
            </a:pPr>
            <a:r>
              <a:rPr lang="zh-CN" sz="4500" b="1" strike="noStrike" spc="-1" dirty="0">
                <a:solidFill>
                  <a:srgbClr val="000000"/>
                </a:solidFill>
                <a:uFill>
                  <a:solidFill>
                    <a:srgbClr val="FFFFFF"/>
                  </a:solidFill>
                </a:uFill>
                <a:latin typeface="黑体"/>
                <a:ea typeface="黑体"/>
              </a:rPr>
              <a:t>六、投资</a:t>
            </a:r>
            <a:endParaRPr lang="zh-CN" sz="4500" b="0" strike="noStrike" spc="-1" dirty="0">
              <a:solidFill>
                <a:srgbClr val="000000"/>
              </a:solidFill>
              <a:uFill>
                <a:solidFill>
                  <a:srgbClr val="FFFFFF"/>
                </a:solidFill>
              </a:uFill>
              <a:latin typeface="Calibri"/>
            </a:endParaRPr>
          </a:p>
          <a:p>
            <a:pPr marL="343080" indent="-342720">
              <a:lnSpc>
                <a:spcPts val="22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甲企业实收资本为2000万元，股东为自然人张某，投资比例为100%。</a:t>
            </a:r>
            <a:endParaRPr lang="zh-CN" sz="3200" b="0" strike="noStrike" spc="-1" dirty="0">
              <a:solidFill>
                <a:srgbClr val="000000"/>
              </a:solidFill>
              <a:uFill>
                <a:solidFill>
                  <a:srgbClr val="FFFFFF"/>
                </a:solidFill>
              </a:uFill>
              <a:latin typeface="Calibri"/>
            </a:endParaRPr>
          </a:p>
          <a:p>
            <a:pPr marL="343080" indent="-342720">
              <a:lnSpc>
                <a:spcPts val="22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现甲企业以房产、土地作为投资设立新企业丁（增资），丁企业再行股权转让，以达到产权转移之目的。</a:t>
            </a:r>
            <a:endParaRPr lang="zh-CN" sz="3200" b="0" strike="noStrike" spc="-1" dirty="0">
              <a:solidFill>
                <a:srgbClr val="000000"/>
              </a:solidFill>
              <a:uFill>
                <a:solidFill>
                  <a:srgbClr val="FFFFFF"/>
                </a:solidFill>
              </a:uFill>
              <a:latin typeface="Calibri"/>
            </a:endParaRPr>
          </a:p>
          <a:p>
            <a:pPr marL="343080" indent="-342720">
              <a:lnSpc>
                <a:spcPts val="22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投资过程中如何实现增值税、土地增值税、企业所得税、契税的减免（税负的最小化）？</a:t>
            </a:r>
            <a:endParaRPr lang="zh-CN" sz="3200" b="0" strike="noStrike" spc="-1" dirty="0">
              <a:solidFill>
                <a:srgbClr val="000000"/>
              </a:solidFill>
              <a:uFill>
                <a:solidFill>
                  <a:srgbClr val="FFFFFF"/>
                </a:solidFill>
              </a:uFill>
              <a:latin typeface="Calibri"/>
            </a:endParaRPr>
          </a:p>
          <a:p>
            <a:pPr marL="343080" indent="-342720">
              <a:lnSpc>
                <a:spcPts val="22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增值税：视同销售（丁企业可分二年抵扣进项税额）</a:t>
            </a:r>
            <a:endParaRPr lang="zh-CN" sz="3200" b="0" strike="noStrike" spc="-1" dirty="0">
              <a:solidFill>
                <a:srgbClr val="000000"/>
              </a:solidFill>
              <a:uFill>
                <a:solidFill>
                  <a:srgbClr val="FFFFFF"/>
                </a:solidFill>
              </a:uFill>
              <a:latin typeface="Calibri"/>
            </a:endParaRPr>
          </a:p>
          <a:p>
            <a:pPr marL="343080" indent="-342720">
              <a:lnSpc>
                <a:spcPts val="22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企业所得税：一般税务处理，视同销售，可分五年均匀计入当年利润，申报缴纳企业所得税；特殊性税务处理（资产划转），减免税备案。</a:t>
            </a:r>
            <a:endParaRPr lang="zh-CN" sz="3200" b="0" strike="noStrike" spc="-1" dirty="0">
              <a:solidFill>
                <a:srgbClr val="000000"/>
              </a:solidFill>
              <a:uFill>
                <a:solidFill>
                  <a:srgbClr val="FFFFFF"/>
                </a:solidFill>
              </a:uFill>
              <a:latin typeface="Calibri"/>
            </a:endParaRPr>
          </a:p>
          <a:p>
            <a:pPr marL="343080" indent="-342720">
              <a:lnSpc>
                <a:spcPts val="22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土地增值税：减免税备案</a:t>
            </a:r>
            <a:endParaRPr lang="zh-CN" sz="3200" b="0" strike="noStrike" spc="-1" dirty="0">
              <a:solidFill>
                <a:srgbClr val="000000"/>
              </a:solidFill>
              <a:uFill>
                <a:solidFill>
                  <a:srgbClr val="FFFFFF"/>
                </a:solidFill>
              </a:uFill>
              <a:latin typeface="Calibri"/>
            </a:endParaRPr>
          </a:p>
          <a:p>
            <a:pPr marL="343080" indent="-342720">
              <a:lnSpc>
                <a:spcPts val="22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契税：减免税备案</a:t>
            </a:r>
            <a:endParaRPr lang="zh-CN" sz="3200" b="0" strike="noStrike" spc="-1" dirty="0">
              <a:solidFill>
                <a:srgbClr val="000000"/>
              </a:solidFill>
              <a:uFill>
                <a:solidFill>
                  <a:srgbClr val="FFFFFF"/>
                </a:solidFill>
              </a:uFill>
              <a:latin typeface="Calibri"/>
            </a:endParaRPr>
          </a:p>
          <a:p>
            <a:pPr marL="343080" indent="-342720">
              <a:lnSpc>
                <a:spcPts val="22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股权转让：涉及所得税（一年内不得股转）</a:t>
            </a:r>
            <a:endParaRPr lang="zh-CN" sz="3200" b="0" strike="noStrike" spc="-1" dirty="0">
              <a:solidFill>
                <a:srgbClr val="000000"/>
              </a:solidFill>
              <a:uFill>
                <a:solidFill>
                  <a:srgbClr val="FFFFFF"/>
                </a:solidFill>
              </a:uFill>
              <a:latin typeface="Calibri"/>
            </a:endParaRPr>
          </a:p>
          <a:p>
            <a:pPr marL="343080" indent="-342720">
              <a:lnSpc>
                <a:spcPts val="22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ea typeface="黑体"/>
              </a:rPr>
              <a:t>注：交易一方在股权或资产划转完成日后连续12个月内不发生生产经营业务、公司性质、资产或股权结构等情况变化。</a:t>
            </a:r>
            <a:endParaRPr lang="zh-CN" sz="3200" b="0" strike="noStrike" spc="-1" dirty="0">
              <a:solidFill>
                <a:srgbClr val="000000"/>
              </a:solidFill>
              <a:uFill>
                <a:solidFill>
                  <a:srgbClr val="FFFFFF"/>
                </a:solidFill>
              </a:uFill>
              <a:latin typeface="Calibri"/>
            </a:endParaRPr>
          </a:p>
        </p:txBody>
      </p:sp>
      <p:sp>
        <p:nvSpPr>
          <p:cNvPr id="22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22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227" name="图片 226"/>
          <p:cNvPicPr/>
          <p:nvPr/>
        </p:nvPicPr>
        <p:blipFill>
          <a:blip r:embed="rId2" cstate="print"/>
          <a:stretch/>
        </p:blipFill>
        <p:spPr>
          <a:xfrm>
            <a:off x="251520"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400" b="0" strike="noStrike" spc="-1">
                <a:solidFill>
                  <a:srgbClr val="000000"/>
                </a:solidFill>
                <a:uFill>
                  <a:solidFill>
                    <a:srgbClr val="FFFFFF"/>
                  </a:solidFill>
                </a:uFill>
                <a:latin typeface="黑体"/>
                <a:ea typeface="黑体"/>
              </a:rPr>
              <a:t>税务管理之现状</a:t>
            </a:r>
            <a:endParaRPr lang="zh-CN" sz="4400" b="0" strike="noStrike" spc="-1">
              <a:solidFill>
                <a:srgbClr val="000000"/>
              </a:solidFill>
              <a:uFill>
                <a:solidFill>
                  <a:srgbClr val="FFFFFF"/>
                </a:solidFill>
              </a:uFill>
              <a:latin typeface="Calibri"/>
            </a:endParaRPr>
          </a:p>
        </p:txBody>
      </p:sp>
      <p:sp>
        <p:nvSpPr>
          <p:cNvPr id="104" name="TextShape 2"/>
          <p:cNvSpPr txBox="1"/>
          <p:nvPr/>
        </p:nvSpPr>
        <p:spPr>
          <a:xfrm>
            <a:off x="457200" y="1600200"/>
            <a:ext cx="8229240" cy="4525560"/>
          </a:xfrm>
          <a:prstGeom prst="rect">
            <a:avLst/>
          </a:prstGeom>
          <a:noFill/>
          <a:ln>
            <a:noFill/>
          </a:ln>
        </p:spPr>
        <p:txBody>
          <a:bodyPr/>
          <a:lstStyle/>
          <a:p>
            <a:pPr marL="343080" indent="-342720">
              <a:lnSpc>
                <a:spcPct val="100000"/>
              </a:lnSpc>
              <a:spcBef>
                <a:spcPts val="641"/>
              </a:spcBef>
              <a:buClr>
                <a:srgbClr val="000000"/>
              </a:buClr>
              <a:buFont typeface="Arial"/>
              <a:buChar char="•"/>
            </a:pPr>
            <a:r>
              <a:rPr lang="zh-CN" sz="3200" strike="noStrike" spc="-1" dirty="0">
                <a:solidFill>
                  <a:srgbClr val="000000"/>
                </a:solidFill>
                <a:uFill>
                  <a:solidFill>
                    <a:srgbClr val="FFFFFF"/>
                  </a:solidFill>
                </a:uFill>
                <a:latin typeface="+mj-lt"/>
              </a:rPr>
              <a:t>税收法治化不断推进。目前真正意义上的税收法律主要有《税收征管法》、《企业所得税法》、《个人所得税法》、《车船税法》、《环境保护税法》、《烟叶税法》、《船舶吨税法》，其他各项税制改革和税收立法正在加快推进，国家已经制定了2020年前完成现行税收条例修改上升为法律的时间表和路线图，税收法治化的态势已然形成。</a:t>
            </a:r>
          </a:p>
          <a:p>
            <a:pPr>
              <a:lnSpc>
                <a:spcPct val="100000"/>
              </a:lnSpc>
              <a:spcBef>
                <a:spcPts val="641"/>
              </a:spcBef>
            </a:pPr>
            <a:endParaRPr lang="zh-CN" sz="3200" b="0" strike="noStrike" spc="-1" dirty="0">
              <a:solidFill>
                <a:srgbClr val="000000"/>
              </a:solidFill>
              <a:uFill>
                <a:solidFill>
                  <a:srgbClr val="FFFFFF"/>
                </a:solidFill>
              </a:uFill>
              <a:latin typeface="Calibri"/>
            </a:endParaRPr>
          </a:p>
        </p:txBody>
      </p:sp>
      <p:sp>
        <p:nvSpPr>
          <p:cNvPr id="10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0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07" name="图片 106"/>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extShape 1"/>
          <p:cNvSpPr txBox="1"/>
          <p:nvPr/>
        </p:nvSpPr>
        <p:spPr>
          <a:xfrm>
            <a:off x="457200" y="274680"/>
            <a:ext cx="8229240" cy="1142640"/>
          </a:xfrm>
          <a:prstGeom prst="rect">
            <a:avLst/>
          </a:prstGeom>
          <a:noFill/>
          <a:ln>
            <a:noFill/>
          </a:ln>
        </p:spPr>
        <p:txBody>
          <a:bodyPr anchor="ctr"/>
          <a:lstStyle/>
          <a:p>
            <a:pPr algn="ctr">
              <a:lnSpc>
                <a:spcPct val="100000"/>
              </a:lnSpc>
            </a:pPr>
            <a:r>
              <a:rPr lang="zh-CN" sz="4400" b="0" strike="noStrike" spc="-1">
                <a:solidFill>
                  <a:srgbClr val="000000"/>
                </a:solidFill>
                <a:uFill>
                  <a:solidFill>
                    <a:srgbClr val="FFFFFF"/>
                  </a:solidFill>
                </a:uFill>
                <a:latin typeface="黑体"/>
                <a:ea typeface="黑体"/>
              </a:rPr>
              <a:t>税务管理之现状</a:t>
            </a:r>
            <a:endParaRPr lang="zh-CN" sz="4400" b="0" strike="noStrike" spc="-1">
              <a:solidFill>
                <a:srgbClr val="000000"/>
              </a:solidFill>
              <a:uFill>
                <a:solidFill>
                  <a:srgbClr val="FFFFFF"/>
                </a:solidFill>
              </a:uFill>
              <a:latin typeface="Calibri"/>
            </a:endParaRPr>
          </a:p>
        </p:txBody>
      </p:sp>
      <p:sp>
        <p:nvSpPr>
          <p:cNvPr id="109" name="TextShape 2"/>
          <p:cNvSpPr txBox="1"/>
          <p:nvPr/>
        </p:nvSpPr>
        <p:spPr>
          <a:xfrm>
            <a:off x="457200" y="1600200"/>
            <a:ext cx="8229240" cy="4525560"/>
          </a:xfrm>
          <a:prstGeom prst="rect">
            <a:avLst/>
          </a:prstGeom>
          <a:noFill/>
          <a:ln>
            <a:noFill/>
          </a:ln>
        </p:spPr>
        <p:txBody>
          <a:bodyPr>
            <a:normAutofit fontScale="92500" lnSpcReduction="10000"/>
          </a:bodyPr>
          <a:lstStyle/>
          <a:p>
            <a:pPr marL="343080" indent="-342720">
              <a:lnSpc>
                <a:spcPct val="100000"/>
              </a:lnSpc>
              <a:spcBef>
                <a:spcPts val="641"/>
              </a:spcBef>
              <a:buClr>
                <a:srgbClr val="000000"/>
              </a:buClr>
              <a:buFont typeface="Arial"/>
              <a:buChar char="•"/>
            </a:pPr>
            <a:r>
              <a:rPr lang="zh-CN" sz="3200" strike="noStrike" spc="-1" dirty="0">
                <a:solidFill>
                  <a:srgbClr val="000000"/>
                </a:solidFill>
                <a:uFill>
                  <a:solidFill>
                    <a:srgbClr val="FFFFFF"/>
                  </a:solidFill>
                </a:uFill>
                <a:latin typeface="+mj-lt"/>
              </a:rPr>
              <a:t>金税三期成功上线并逐渐发挥其强大的事后监管作用。所谓金税三期，指的是全国统一的、国地税兼容的税收管理信息系统，该系统依托于互联网，集合大数据评估与云计算功能，是名符其实的智能税收系统。</a:t>
            </a:r>
          </a:p>
          <a:p>
            <a:pPr marL="343080" indent="-342720">
              <a:lnSpc>
                <a:spcPct val="100000"/>
              </a:lnSpc>
              <a:spcBef>
                <a:spcPts val="641"/>
              </a:spcBef>
              <a:buClr>
                <a:srgbClr val="000000"/>
              </a:buClr>
              <a:buFont typeface="Arial"/>
              <a:buChar char="•"/>
            </a:pPr>
            <a:r>
              <a:rPr lang="zh-CN" sz="3200" strike="noStrike" spc="-1" dirty="0">
                <a:solidFill>
                  <a:srgbClr val="000000"/>
                </a:solidFill>
                <a:uFill>
                  <a:solidFill>
                    <a:srgbClr val="FFFFFF"/>
                  </a:solidFill>
                </a:uFill>
                <a:latin typeface="+mj-lt"/>
              </a:rPr>
              <a:t>金税三期大数据会从收入、成本、利润、库存、银行账户、应纳税额等方面进行比对和检验并判断出是否存在涉税异常。如果存在异常情况，税局会指派专人就异常情况进行核实，由此还可能衍生出其他涉税问题。</a:t>
            </a:r>
          </a:p>
        </p:txBody>
      </p:sp>
      <p:sp>
        <p:nvSpPr>
          <p:cNvPr id="110"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11"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12" name="图片 111"/>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TextShape 1"/>
          <p:cNvSpPr txBox="1"/>
          <p:nvPr/>
        </p:nvSpPr>
        <p:spPr>
          <a:xfrm>
            <a:off x="457200" y="274680"/>
            <a:ext cx="8229240" cy="1142640"/>
          </a:xfrm>
          <a:prstGeom prst="rect">
            <a:avLst/>
          </a:prstGeom>
          <a:noFill/>
          <a:ln>
            <a:noFill/>
          </a:ln>
        </p:spPr>
        <p:txBody>
          <a:bodyPr anchor="ctr"/>
          <a:lstStyle/>
          <a:p>
            <a:pPr algn="ctr">
              <a:lnSpc>
                <a:spcPct val="100000"/>
              </a:lnSpc>
            </a:pPr>
            <a:r>
              <a:rPr lang="zh-CN" sz="4400" b="0" strike="noStrike" spc="-1">
                <a:solidFill>
                  <a:srgbClr val="000000"/>
                </a:solidFill>
                <a:uFill>
                  <a:solidFill>
                    <a:srgbClr val="FFFFFF"/>
                  </a:solidFill>
                </a:uFill>
                <a:latin typeface="黑体"/>
                <a:ea typeface="黑体"/>
              </a:rPr>
              <a:t>美国税改的影响</a:t>
            </a:r>
            <a:endParaRPr lang="zh-CN" sz="4400" b="0" strike="noStrike" spc="-1">
              <a:solidFill>
                <a:srgbClr val="000000"/>
              </a:solidFill>
              <a:uFill>
                <a:solidFill>
                  <a:srgbClr val="FFFFFF"/>
                </a:solidFill>
              </a:uFill>
              <a:latin typeface="Calibri"/>
            </a:endParaRPr>
          </a:p>
        </p:txBody>
      </p:sp>
      <p:sp>
        <p:nvSpPr>
          <p:cNvPr id="114" name="TextShape 2"/>
          <p:cNvSpPr txBox="1"/>
          <p:nvPr/>
        </p:nvSpPr>
        <p:spPr>
          <a:xfrm>
            <a:off x="457200" y="1600200"/>
            <a:ext cx="8229240" cy="4525560"/>
          </a:xfrm>
          <a:prstGeom prst="rect">
            <a:avLst/>
          </a:prstGeom>
          <a:noFill/>
          <a:ln>
            <a:noFill/>
          </a:ln>
        </p:spPr>
        <p:txBody>
          <a:bodyPr>
            <a:normAutofit fontScale="77500" lnSpcReduction="20000"/>
          </a:bodyPr>
          <a:lstStyle/>
          <a:p>
            <a:pPr marL="343080" indent="-342720">
              <a:lnSpc>
                <a:spcPct val="120000"/>
              </a:lnSpc>
              <a:spcBef>
                <a:spcPts val="641"/>
              </a:spcBef>
              <a:buClr>
                <a:srgbClr val="000000"/>
              </a:buClr>
              <a:buFont typeface="Arial"/>
              <a:buChar char="•"/>
            </a:pPr>
            <a:r>
              <a:rPr lang="zh-CN" sz="3200" strike="noStrike" spc="-1" dirty="0">
                <a:solidFill>
                  <a:srgbClr val="000000"/>
                </a:solidFill>
                <a:uFill>
                  <a:solidFill>
                    <a:srgbClr val="FFFFFF"/>
                  </a:solidFill>
                </a:uFill>
                <a:latin typeface="+mj-lt"/>
              </a:rPr>
              <a:t>美国税改的影响。实际上，特朗普是想通过增加联邦财政赤字来给企业和个人减税，促进消费和投资，最终达到剌激美国经济增长的目标，而美国政府庞大的财政赤字也会因经济的复苏而缩小。</a:t>
            </a:r>
          </a:p>
          <a:p>
            <a:pPr marL="343080" indent="-342720">
              <a:lnSpc>
                <a:spcPct val="120000"/>
              </a:lnSpc>
              <a:spcBef>
                <a:spcPts val="641"/>
              </a:spcBef>
              <a:buClr>
                <a:srgbClr val="000000"/>
              </a:buClr>
              <a:buFont typeface="Arial"/>
              <a:buChar char="•"/>
            </a:pPr>
            <a:r>
              <a:rPr lang="zh-CN" sz="3200" strike="noStrike" spc="-1" dirty="0">
                <a:solidFill>
                  <a:srgbClr val="000000"/>
                </a:solidFill>
                <a:uFill>
                  <a:solidFill>
                    <a:srgbClr val="FFFFFF"/>
                  </a:solidFill>
                </a:uFill>
                <a:latin typeface="+mj-lt"/>
              </a:rPr>
              <a:t>财经业内专家预测，美国减税可能会给中国带来资本外流、企业迁出、税制调整等影响，目前来看影响有限，但必须密切关注美国税制改革的进程。中国应当基于自身的实际情况，将未来财税体制改革重点放在三个方面：一是加快推进税制由间接税为主向直接税为主转型；二是加快清理税外收费体系；三是加快形成控制社会总负担水平螺旋上升的体制机制。</a:t>
            </a:r>
          </a:p>
        </p:txBody>
      </p:sp>
      <p:sp>
        <p:nvSpPr>
          <p:cNvPr id="11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1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17" name="图片 116"/>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CustomShape 1"/>
          <p:cNvSpPr/>
          <p:nvPr/>
        </p:nvSpPr>
        <p:spPr>
          <a:xfrm>
            <a:off x="611640" y="335880"/>
            <a:ext cx="7848360" cy="762480"/>
          </a:xfrm>
          <a:prstGeom prst="rect">
            <a:avLst/>
          </a:prstGeom>
          <a:noFill/>
          <a:ln w="9360">
            <a:noFill/>
          </a:ln>
        </p:spPr>
        <p:style>
          <a:lnRef idx="0">
            <a:scrgbClr r="0" g="0" b="0"/>
          </a:lnRef>
          <a:fillRef idx="0">
            <a:scrgbClr r="0" g="0" b="0"/>
          </a:fillRef>
          <a:effectRef idx="0">
            <a:scrgbClr r="0" g="0" b="0"/>
          </a:effectRef>
          <a:fontRef idx="minor"/>
        </p:style>
        <p:txBody>
          <a:bodyPr anchor="ctr"/>
          <a:lstStyle/>
          <a:p>
            <a:pPr algn="ctr">
              <a:lnSpc>
                <a:spcPct val="100000"/>
              </a:lnSpc>
            </a:pPr>
            <a:r>
              <a:rPr lang="en-US" sz="4400" b="0" strike="noStrike" spc="-1">
                <a:solidFill>
                  <a:srgbClr val="000000"/>
                </a:solidFill>
                <a:uFill>
                  <a:solidFill>
                    <a:srgbClr val="FFFFFF"/>
                  </a:solidFill>
                </a:uFill>
                <a:latin typeface="黑体"/>
                <a:ea typeface="黑体"/>
              </a:rPr>
              <a:t>我国财税改革的方向</a:t>
            </a:r>
            <a:endParaRPr lang="en-US" sz="4400" b="0" strike="noStrike" spc="-1">
              <a:solidFill>
                <a:srgbClr val="000000"/>
              </a:solidFill>
              <a:uFill>
                <a:solidFill>
                  <a:srgbClr val="FFFFFF"/>
                </a:solidFill>
              </a:uFill>
              <a:latin typeface="Arial"/>
            </a:endParaRPr>
          </a:p>
        </p:txBody>
      </p:sp>
      <p:sp>
        <p:nvSpPr>
          <p:cNvPr id="119" name="CustomShape 2"/>
          <p:cNvSpPr/>
          <p:nvPr/>
        </p:nvSpPr>
        <p:spPr>
          <a:xfrm>
            <a:off x="395640" y="1720080"/>
            <a:ext cx="8208720" cy="4115520"/>
          </a:xfrm>
          <a:prstGeom prst="rect">
            <a:avLst/>
          </a:prstGeom>
          <a:noFill/>
          <a:ln w="9360">
            <a:noFill/>
          </a:ln>
        </p:spPr>
        <p:style>
          <a:lnRef idx="0">
            <a:scrgbClr r="0" g="0" b="0"/>
          </a:lnRef>
          <a:fillRef idx="0">
            <a:scrgbClr r="0" g="0" b="0"/>
          </a:fillRef>
          <a:effectRef idx="0">
            <a:scrgbClr r="0" g="0" b="0"/>
          </a:effectRef>
          <a:fontRef idx="minor"/>
        </p:style>
        <p:txBody>
          <a:bodyPr anchor="ctr"/>
          <a:lstStyle/>
          <a:p>
            <a:pPr>
              <a:lnSpc>
                <a:spcPts val="3000"/>
              </a:lnSpc>
            </a:pPr>
            <a:r>
              <a:rPr lang="en-US" sz="2400" strike="noStrike" spc="-1" dirty="0">
                <a:solidFill>
                  <a:srgbClr val="000000"/>
                </a:solidFill>
                <a:uFill>
                  <a:solidFill>
                    <a:srgbClr val="FFFFFF"/>
                  </a:solidFill>
                </a:uFill>
                <a:latin typeface="+mj-lt"/>
              </a:rPr>
              <a:t>1、继续实施减税降费政策，进一步减轻企业负担，让市场主体迸发出更大的发展活力。</a:t>
            </a:r>
            <a:r>
              <a:rPr lang="en-US" sz="2400" strike="noStrike" spc="-1" dirty="0" err="1">
                <a:solidFill>
                  <a:srgbClr val="000000"/>
                </a:solidFill>
                <a:uFill>
                  <a:solidFill>
                    <a:srgbClr val="FFFFFF"/>
                  </a:solidFill>
                </a:uFill>
                <a:latin typeface="+mj-lt"/>
              </a:rPr>
              <a:t>继续改革和完善增值税制度，加大对中小微企业的支持力度</a:t>
            </a:r>
            <a:r>
              <a:rPr lang="en-US" sz="2400" strike="noStrike" spc="-1" dirty="0">
                <a:solidFill>
                  <a:srgbClr val="000000"/>
                </a:solidFill>
                <a:uFill>
                  <a:solidFill>
                    <a:srgbClr val="FFFFFF"/>
                  </a:solidFill>
                </a:uFill>
                <a:latin typeface="+mj-lt"/>
              </a:rPr>
              <a:t>。</a:t>
            </a:r>
          </a:p>
          <a:p>
            <a:pPr>
              <a:lnSpc>
                <a:spcPts val="3000"/>
              </a:lnSpc>
            </a:pPr>
            <a:r>
              <a:rPr lang="en-US" sz="2400" strike="noStrike" spc="-1" dirty="0">
                <a:solidFill>
                  <a:srgbClr val="000000"/>
                </a:solidFill>
                <a:uFill>
                  <a:solidFill>
                    <a:srgbClr val="FFFFFF"/>
                  </a:solidFill>
                </a:uFill>
                <a:latin typeface="+mj-lt"/>
              </a:rPr>
              <a:t>2、个人所得税改革有三个方面主要内容。</a:t>
            </a:r>
            <a:r>
              <a:rPr lang="en-US" sz="2400" strike="noStrike" spc="-1" dirty="0" err="1">
                <a:solidFill>
                  <a:srgbClr val="000000"/>
                </a:solidFill>
                <a:uFill>
                  <a:solidFill>
                    <a:srgbClr val="FFFFFF"/>
                  </a:solidFill>
                </a:uFill>
                <a:latin typeface="+mj-lt"/>
              </a:rPr>
              <a:t>一是提高个税起征点</a:t>
            </a:r>
            <a:r>
              <a:rPr lang="en-US" sz="2400" strike="noStrike" spc="-1" dirty="0">
                <a:solidFill>
                  <a:srgbClr val="000000"/>
                </a:solidFill>
                <a:uFill>
                  <a:solidFill>
                    <a:srgbClr val="FFFFFF"/>
                  </a:solidFill>
                </a:uFill>
                <a:latin typeface="+mj-lt"/>
              </a:rPr>
              <a:t>。</a:t>
            </a:r>
            <a:r>
              <a:rPr lang="en-US" sz="2400" strike="noStrike" spc="-1" dirty="0" err="1">
                <a:solidFill>
                  <a:srgbClr val="000000"/>
                </a:solidFill>
                <a:uFill>
                  <a:solidFill>
                    <a:srgbClr val="FFFFFF"/>
                  </a:solidFill>
                </a:uFill>
                <a:latin typeface="+mj-lt"/>
              </a:rPr>
              <a:t>二是增加专项扣除的规模和数目，首先选择的重点就是子女教育、大病医疗等老百姓最急需最关切的方面</a:t>
            </a:r>
            <a:r>
              <a:rPr lang="en-US" sz="2400" strike="noStrike" spc="-1" dirty="0">
                <a:solidFill>
                  <a:srgbClr val="000000"/>
                </a:solidFill>
                <a:uFill>
                  <a:solidFill>
                    <a:srgbClr val="FFFFFF"/>
                  </a:solidFill>
                </a:uFill>
                <a:latin typeface="+mj-lt"/>
              </a:rPr>
              <a:t>。</a:t>
            </a:r>
            <a:r>
              <a:rPr lang="en-US" sz="2400" strike="noStrike" spc="-1" dirty="0" err="1">
                <a:solidFill>
                  <a:srgbClr val="000000"/>
                </a:solidFill>
                <a:uFill>
                  <a:solidFill>
                    <a:srgbClr val="FFFFFF"/>
                  </a:solidFill>
                </a:uFill>
                <a:latin typeface="+mj-lt"/>
              </a:rPr>
              <a:t>第三个税征收模式将由分类制转化为综合与分类相结合的模式</a:t>
            </a:r>
            <a:r>
              <a:rPr lang="en-US" sz="2400" strike="noStrike" spc="-1" dirty="0">
                <a:solidFill>
                  <a:srgbClr val="000000"/>
                </a:solidFill>
                <a:uFill>
                  <a:solidFill>
                    <a:srgbClr val="FFFFFF"/>
                  </a:solidFill>
                </a:uFill>
                <a:latin typeface="+mj-lt"/>
              </a:rPr>
              <a:t>。3、积极的财政政策没有变。</a:t>
            </a:r>
          </a:p>
          <a:p>
            <a:pPr>
              <a:lnSpc>
                <a:spcPts val="3000"/>
              </a:lnSpc>
            </a:pPr>
            <a:r>
              <a:rPr lang="en-US" sz="2400" strike="noStrike" spc="-1" dirty="0">
                <a:solidFill>
                  <a:srgbClr val="000000"/>
                </a:solidFill>
                <a:uFill>
                  <a:solidFill>
                    <a:srgbClr val="FFFFFF"/>
                  </a:solidFill>
                </a:uFill>
                <a:latin typeface="+mj-lt"/>
              </a:rPr>
              <a:t>4、从严整治地方无序举债乱象，按照新的预算法规定，发行地方政府债券是地方政府举借债务的唯一合法形式。</a:t>
            </a:r>
          </a:p>
          <a:p>
            <a:pPr>
              <a:lnSpc>
                <a:spcPct val="100000"/>
              </a:lnSpc>
            </a:pPr>
            <a:endParaRPr lang="en-US" sz="2400" b="0" strike="noStrike" spc="-1" dirty="0">
              <a:solidFill>
                <a:srgbClr val="000000"/>
              </a:solidFill>
              <a:uFill>
                <a:solidFill>
                  <a:srgbClr val="FFFFFF"/>
                </a:solidFill>
              </a:uFill>
              <a:latin typeface="Arial"/>
            </a:endParaRPr>
          </a:p>
        </p:txBody>
      </p:sp>
      <p:sp>
        <p:nvSpPr>
          <p:cNvPr id="120" name="Line 3"/>
          <p:cNvSpPr/>
          <p:nvPr/>
        </p:nvSpPr>
        <p:spPr>
          <a:xfrm>
            <a:off x="0" y="1268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21" name="Line 4"/>
          <p:cNvSpPr/>
          <p:nvPr/>
        </p:nvSpPr>
        <p:spPr>
          <a:xfrm>
            <a:off x="0" y="1196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22" name="图片 121"/>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CustomShape 1"/>
          <p:cNvSpPr/>
          <p:nvPr/>
        </p:nvSpPr>
        <p:spPr>
          <a:xfrm>
            <a:off x="683640" y="1484784"/>
            <a:ext cx="7992360" cy="4896544"/>
          </a:xfrm>
          <a:prstGeom prst="rect">
            <a:avLst/>
          </a:prstGeom>
          <a:noFill/>
          <a:ln w="9360">
            <a:noFill/>
          </a:ln>
        </p:spPr>
        <p:style>
          <a:lnRef idx="0">
            <a:scrgbClr r="0" g="0" b="0"/>
          </a:lnRef>
          <a:fillRef idx="0">
            <a:scrgbClr r="0" g="0" b="0"/>
          </a:fillRef>
          <a:effectRef idx="0">
            <a:scrgbClr r="0" g="0" b="0"/>
          </a:effectRef>
          <a:fontRef idx="minor"/>
        </p:style>
        <p:txBody>
          <a:bodyPr anchor="ctr"/>
          <a:lstStyle/>
          <a:p>
            <a:r>
              <a:rPr lang="en-US" sz="2000" b="1" strike="noStrike" spc="-1" dirty="0">
                <a:solidFill>
                  <a:srgbClr val="000000"/>
                </a:solidFill>
                <a:uFill>
                  <a:solidFill>
                    <a:srgbClr val="FFFFFF"/>
                  </a:solidFill>
                </a:uFill>
                <a:ea typeface="Batang" pitchFamily="18" charset="-127"/>
              </a:rPr>
              <a:t>5、</a:t>
            </a:r>
            <a:r>
              <a:rPr lang="en-US" sz="2000" b="1" strike="noStrike" spc="-1" dirty="0" smtClean="0">
                <a:solidFill>
                  <a:srgbClr val="000000"/>
                </a:solidFill>
                <a:uFill>
                  <a:solidFill>
                    <a:srgbClr val="FFFFFF"/>
                  </a:solidFill>
                </a:uFill>
                <a:ea typeface="Batang" pitchFamily="18" charset="-127"/>
              </a:rPr>
              <a:t>房地产税立法工作正在抓紧</a:t>
            </a:r>
            <a:r>
              <a:rPr lang="zh-CN" altLang="en-US" sz="2000" b="1" strike="noStrike" spc="-1" dirty="0" smtClean="0">
                <a:solidFill>
                  <a:srgbClr val="000000"/>
                </a:solidFill>
                <a:uFill>
                  <a:solidFill>
                    <a:srgbClr val="FFFFFF"/>
                  </a:solidFill>
                </a:uFill>
                <a:ea typeface="Batang" pitchFamily="18" charset="-127"/>
              </a:rPr>
              <a:t>开展</a:t>
            </a:r>
            <a:r>
              <a:rPr lang="en-US" sz="2000" b="1" strike="noStrike" spc="-1" dirty="0" smtClean="0">
                <a:solidFill>
                  <a:srgbClr val="000000"/>
                </a:solidFill>
                <a:uFill>
                  <a:solidFill>
                    <a:srgbClr val="FFFFFF"/>
                  </a:solidFill>
                </a:uFill>
                <a:ea typeface="Batang" pitchFamily="18" charset="-127"/>
              </a:rPr>
              <a:t>。</a:t>
            </a:r>
            <a:r>
              <a:rPr lang="en-US" sz="2000" b="1" strike="noStrike" spc="-1" dirty="0" err="1">
                <a:solidFill>
                  <a:srgbClr val="000000"/>
                </a:solidFill>
                <a:uFill>
                  <a:solidFill>
                    <a:srgbClr val="FFFFFF"/>
                  </a:solidFill>
                </a:uFill>
                <a:ea typeface="Batang" pitchFamily="18" charset="-127"/>
              </a:rPr>
              <a:t>房地产税的作用主要是调节收入分配，促进社会公平</a:t>
            </a:r>
            <a:r>
              <a:rPr lang="en-US" sz="2000" b="1" strike="noStrike" spc="-1" dirty="0">
                <a:solidFill>
                  <a:srgbClr val="000000"/>
                </a:solidFill>
                <a:uFill>
                  <a:solidFill>
                    <a:srgbClr val="FFFFFF"/>
                  </a:solidFill>
                </a:uFill>
                <a:ea typeface="Batang" pitchFamily="18" charset="-127"/>
              </a:rPr>
              <a:t>。</a:t>
            </a:r>
            <a:r>
              <a:rPr lang="en-US" sz="2000" b="1" strike="noStrike" spc="-1" dirty="0" err="1">
                <a:solidFill>
                  <a:srgbClr val="000000"/>
                </a:solidFill>
                <a:uFill>
                  <a:solidFill>
                    <a:srgbClr val="FFFFFF"/>
                  </a:solidFill>
                </a:uFill>
                <a:ea typeface="Batang" pitchFamily="18" charset="-127"/>
              </a:rPr>
              <a:t>同时，起到筹集财政收入，满足地方政府提供公共服务需求的作用</a:t>
            </a:r>
            <a:r>
              <a:rPr lang="en-US" sz="2000" b="1" strike="noStrike" spc="-1" dirty="0">
                <a:solidFill>
                  <a:srgbClr val="000000"/>
                </a:solidFill>
                <a:uFill>
                  <a:solidFill>
                    <a:srgbClr val="FFFFFF"/>
                  </a:solidFill>
                </a:uFill>
                <a:ea typeface="Batang" pitchFamily="18" charset="-127"/>
              </a:rPr>
              <a:t>。</a:t>
            </a:r>
          </a:p>
          <a:p>
            <a:r>
              <a:rPr lang="en-US" sz="2000" b="1" strike="noStrike" spc="-1" dirty="0" err="1">
                <a:solidFill>
                  <a:srgbClr val="000000"/>
                </a:solidFill>
                <a:uFill>
                  <a:solidFill>
                    <a:srgbClr val="FFFFFF"/>
                  </a:solidFill>
                </a:uFill>
                <a:ea typeface="Batang" pitchFamily="18" charset="-127"/>
              </a:rPr>
              <a:t>国际上房地产税主要有四个共性制度安排：一是所有的工商业住房和个人住房，都会按照评估值来征税</a:t>
            </a:r>
            <a:r>
              <a:rPr lang="en-US" sz="2000" b="1" strike="noStrike" spc="-1" dirty="0">
                <a:solidFill>
                  <a:srgbClr val="000000"/>
                </a:solidFill>
                <a:uFill>
                  <a:solidFill>
                    <a:srgbClr val="FFFFFF"/>
                  </a:solidFill>
                </a:uFill>
                <a:ea typeface="Batang" pitchFamily="18" charset="-127"/>
              </a:rPr>
              <a:t>。</a:t>
            </a:r>
            <a:r>
              <a:rPr lang="en-US" sz="2000" b="1" strike="noStrike" spc="-1" dirty="0" err="1">
                <a:solidFill>
                  <a:srgbClr val="000000"/>
                </a:solidFill>
                <a:uFill>
                  <a:solidFill>
                    <a:srgbClr val="FFFFFF"/>
                  </a:solidFill>
                </a:uFill>
                <a:ea typeface="Batang" pitchFamily="18" charset="-127"/>
              </a:rPr>
              <a:t>二是在所有国家的房地产税制度安排里面，都有一些税收优惠</a:t>
            </a:r>
            <a:r>
              <a:rPr lang="en-US" sz="2000" b="1" strike="noStrike" spc="-1" dirty="0">
                <a:solidFill>
                  <a:srgbClr val="000000"/>
                </a:solidFill>
                <a:uFill>
                  <a:solidFill>
                    <a:srgbClr val="FFFFFF"/>
                  </a:solidFill>
                </a:uFill>
                <a:ea typeface="Batang" pitchFamily="18" charset="-127"/>
              </a:rPr>
              <a:t>。</a:t>
            </a:r>
            <a:r>
              <a:rPr lang="en-US" sz="2000" b="1" strike="noStrike" spc="-1" dirty="0" err="1">
                <a:solidFill>
                  <a:srgbClr val="000000"/>
                </a:solidFill>
                <a:uFill>
                  <a:solidFill>
                    <a:srgbClr val="FFFFFF"/>
                  </a:solidFill>
                </a:uFill>
                <a:ea typeface="Batang" pitchFamily="18" charset="-127"/>
              </a:rPr>
              <a:t>比如可以作出一定的扣除标准，或者是对一些困难的家庭、低收入家庭、特殊困难群体给予一定的税收减免等</a:t>
            </a:r>
            <a:r>
              <a:rPr lang="en-US" sz="2000" b="1" strike="noStrike" spc="-1" dirty="0">
                <a:solidFill>
                  <a:srgbClr val="000000"/>
                </a:solidFill>
                <a:uFill>
                  <a:solidFill>
                    <a:srgbClr val="FFFFFF"/>
                  </a:solidFill>
                </a:uFill>
                <a:ea typeface="Batang" pitchFamily="18" charset="-127"/>
              </a:rPr>
              <a:t>。</a:t>
            </a:r>
            <a:r>
              <a:rPr lang="en-US" sz="2000" b="1" strike="noStrike" spc="-1" dirty="0" err="1">
                <a:solidFill>
                  <a:srgbClr val="000000"/>
                </a:solidFill>
                <a:uFill>
                  <a:solidFill>
                    <a:srgbClr val="FFFFFF"/>
                  </a:solidFill>
                </a:uFill>
                <a:ea typeface="Batang" pitchFamily="18" charset="-127"/>
              </a:rPr>
              <a:t>三是房地产税属于地方税，收入归属于地方政府</a:t>
            </a:r>
            <a:r>
              <a:rPr lang="en-US" sz="2000" b="1" strike="noStrike" spc="-1" dirty="0">
                <a:solidFill>
                  <a:srgbClr val="000000"/>
                </a:solidFill>
                <a:uFill>
                  <a:solidFill>
                    <a:srgbClr val="FFFFFF"/>
                  </a:solidFill>
                </a:uFill>
                <a:ea typeface="Batang" pitchFamily="18" charset="-127"/>
              </a:rPr>
              <a:t>。</a:t>
            </a:r>
            <a:r>
              <a:rPr lang="en-US" sz="2000" b="1" strike="noStrike" spc="-1" dirty="0" err="1">
                <a:solidFill>
                  <a:srgbClr val="000000"/>
                </a:solidFill>
                <a:uFill>
                  <a:solidFill>
                    <a:srgbClr val="FFFFFF"/>
                  </a:solidFill>
                </a:uFill>
                <a:ea typeface="Batang" pitchFamily="18" charset="-127"/>
              </a:rPr>
              <a:t>地方政府用这些收入来满足教育、治安和其他公共基础设施提供等支出</a:t>
            </a:r>
            <a:r>
              <a:rPr lang="en-US" sz="2000" b="1" strike="noStrike" spc="-1" dirty="0">
                <a:solidFill>
                  <a:srgbClr val="000000"/>
                </a:solidFill>
                <a:uFill>
                  <a:solidFill>
                    <a:srgbClr val="FFFFFF"/>
                  </a:solidFill>
                </a:uFill>
                <a:ea typeface="Batang" pitchFamily="18" charset="-127"/>
              </a:rPr>
              <a:t>。</a:t>
            </a:r>
            <a:r>
              <a:rPr lang="en-US" sz="2000" b="1" strike="noStrike" spc="-1" dirty="0" err="1">
                <a:solidFill>
                  <a:srgbClr val="000000"/>
                </a:solidFill>
                <a:uFill>
                  <a:solidFill>
                    <a:srgbClr val="FFFFFF"/>
                  </a:solidFill>
                </a:uFill>
                <a:ea typeface="Batang" pitchFamily="18" charset="-127"/>
              </a:rPr>
              <a:t>四是房地产税的税基确定非常复杂，需要建立完备的税收征管模式，这样才能够使房地产税征得到、征得公平</a:t>
            </a:r>
            <a:r>
              <a:rPr lang="en-US" sz="2000" b="1" strike="noStrike" spc="-1" dirty="0">
                <a:solidFill>
                  <a:srgbClr val="000000"/>
                </a:solidFill>
                <a:uFill>
                  <a:solidFill>
                    <a:srgbClr val="FFFFFF"/>
                  </a:solidFill>
                </a:uFill>
                <a:ea typeface="Batang" pitchFamily="18" charset="-127"/>
              </a:rPr>
              <a:t>。</a:t>
            </a:r>
          </a:p>
          <a:p>
            <a:r>
              <a:rPr lang="en-US" sz="2000" b="1" strike="noStrike" spc="-1" dirty="0" err="1">
                <a:solidFill>
                  <a:srgbClr val="000000"/>
                </a:solidFill>
                <a:uFill>
                  <a:solidFill>
                    <a:srgbClr val="FFFFFF"/>
                  </a:solidFill>
                </a:uFill>
                <a:ea typeface="Batang" pitchFamily="18" charset="-127"/>
              </a:rPr>
              <a:t>对于房地产税的制度设计，我国会参考国际上共性的制度性安排的一些特点，还会从我国的国情出发来合理设计房地产税制度</a:t>
            </a:r>
            <a:r>
              <a:rPr lang="en-US" sz="2000" b="1" strike="noStrike" spc="-1" dirty="0">
                <a:solidFill>
                  <a:srgbClr val="000000"/>
                </a:solidFill>
                <a:uFill>
                  <a:solidFill>
                    <a:srgbClr val="FFFFFF"/>
                  </a:solidFill>
                </a:uFill>
                <a:ea typeface="Batang" pitchFamily="18" charset="-127"/>
              </a:rPr>
              <a:t>。</a:t>
            </a:r>
            <a:r>
              <a:rPr lang="en-US" sz="2000" b="1" strike="noStrike" spc="-1" dirty="0" err="1">
                <a:solidFill>
                  <a:srgbClr val="000000"/>
                </a:solidFill>
                <a:uFill>
                  <a:solidFill>
                    <a:srgbClr val="FFFFFF"/>
                  </a:solidFill>
                </a:uFill>
                <a:ea typeface="Batang" pitchFamily="18" charset="-127"/>
              </a:rPr>
              <a:t>比如合并整合相关的一些税种，合理降低房地产在建设交易环节的一些税费负担等</a:t>
            </a:r>
            <a:r>
              <a:rPr lang="en-US" sz="2000" b="1" strike="noStrike" spc="-1" dirty="0">
                <a:solidFill>
                  <a:srgbClr val="000000"/>
                </a:solidFill>
                <a:uFill>
                  <a:solidFill>
                    <a:srgbClr val="FFFFFF"/>
                  </a:solidFill>
                </a:uFill>
                <a:ea typeface="Batang" pitchFamily="18" charset="-127"/>
              </a:rPr>
              <a:t>。 </a:t>
            </a:r>
          </a:p>
        </p:txBody>
      </p:sp>
      <p:sp>
        <p:nvSpPr>
          <p:cNvPr id="124" name="CustomShape 2"/>
          <p:cNvSpPr/>
          <p:nvPr/>
        </p:nvSpPr>
        <p:spPr>
          <a:xfrm>
            <a:off x="611640" y="335880"/>
            <a:ext cx="7848360" cy="762480"/>
          </a:xfrm>
          <a:prstGeom prst="rect">
            <a:avLst/>
          </a:prstGeom>
          <a:noFill/>
          <a:ln w="9360">
            <a:noFill/>
          </a:ln>
        </p:spPr>
        <p:style>
          <a:lnRef idx="0">
            <a:scrgbClr r="0" g="0" b="0"/>
          </a:lnRef>
          <a:fillRef idx="0">
            <a:scrgbClr r="0" g="0" b="0"/>
          </a:fillRef>
          <a:effectRef idx="0">
            <a:scrgbClr r="0" g="0" b="0"/>
          </a:effectRef>
          <a:fontRef idx="minor"/>
        </p:style>
        <p:txBody>
          <a:bodyPr anchor="ctr"/>
          <a:lstStyle/>
          <a:p>
            <a:pPr algn="ctr">
              <a:lnSpc>
                <a:spcPct val="100000"/>
              </a:lnSpc>
            </a:pPr>
            <a:r>
              <a:rPr lang="en-US" sz="4400" b="0" strike="noStrike" spc="-1">
                <a:solidFill>
                  <a:srgbClr val="000000"/>
                </a:solidFill>
                <a:uFill>
                  <a:solidFill>
                    <a:srgbClr val="FFFFFF"/>
                  </a:solidFill>
                </a:uFill>
                <a:latin typeface="黑体"/>
                <a:ea typeface="黑体"/>
              </a:rPr>
              <a:t>我国财税改革的方向</a:t>
            </a:r>
            <a:endParaRPr lang="en-US" sz="4400" b="0" strike="noStrike" spc="-1">
              <a:solidFill>
                <a:srgbClr val="000000"/>
              </a:solidFill>
              <a:uFill>
                <a:solidFill>
                  <a:srgbClr val="FFFFFF"/>
                </a:solidFill>
              </a:uFill>
              <a:latin typeface="Arial"/>
            </a:endParaRPr>
          </a:p>
        </p:txBody>
      </p:sp>
      <p:sp>
        <p:nvSpPr>
          <p:cNvPr id="125" name="Line 3"/>
          <p:cNvSpPr/>
          <p:nvPr/>
        </p:nvSpPr>
        <p:spPr>
          <a:xfrm>
            <a:off x="0" y="1268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26" name="Line 4"/>
          <p:cNvSpPr/>
          <p:nvPr/>
        </p:nvSpPr>
        <p:spPr>
          <a:xfrm>
            <a:off x="0" y="1196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27" name="图片 126"/>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TextShape 1"/>
          <p:cNvSpPr txBox="1"/>
          <p:nvPr/>
        </p:nvSpPr>
        <p:spPr>
          <a:xfrm>
            <a:off x="457200" y="274680"/>
            <a:ext cx="8229240" cy="1142640"/>
          </a:xfrm>
          <a:prstGeom prst="rect">
            <a:avLst/>
          </a:prstGeom>
          <a:noFill/>
          <a:ln>
            <a:noFill/>
          </a:ln>
        </p:spPr>
        <p:txBody>
          <a:bodyPr anchor="ctr">
            <a:normAutofit/>
          </a:bodyPr>
          <a:lstStyle/>
          <a:p>
            <a:pPr algn="ctr">
              <a:lnSpc>
                <a:spcPct val="100000"/>
              </a:lnSpc>
            </a:pPr>
            <a:r>
              <a:rPr lang="zh-CN" sz="4400" b="0" strike="noStrike" spc="-1">
                <a:solidFill>
                  <a:srgbClr val="000000"/>
                </a:solidFill>
                <a:uFill>
                  <a:solidFill>
                    <a:srgbClr val="FFFFFF"/>
                  </a:solidFill>
                </a:uFill>
                <a:latin typeface="黑体"/>
                <a:ea typeface="黑体"/>
              </a:rPr>
              <a:t>税收筹划</a:t>
            </a:r>
            <a:endParaRPr lang="zh-CN" sz="4400" b="0" strike="noStrike" spc="-1">
              <a:solidFill>
                <a:srgbClr val="000000"/>
              </a:solidFill>
              <a:uFill>
                <a:solidFill>
                  <a:srgbClr val="FFFFFF"/>
                </a:solidFill>
              </a:uFill>
              <a:latin typeface="Calibri"/>
            </a:endParaRPr>
          </a:p>
        </p:txBody>
      </p:sp>
      <p:sp>
        <p:nvSpPr>
          <p:cNvPr id="129" name="TextShape 2"/>
          <p:cNvSpPr txBox="1"/>
          <p:nvPr/>
        </p:nvSpPr>
        <p:spPr>
          <a:xfrm>
            <a:off x="457200" y="1600200"/>
            <a:ext cx="8229240" cy="4525560"/>
          </a:xfrm>
          <a:prstGeom prst="rect">
            <a:avLst/>
          </a:prstGeom>
          <a:noFill/>
          <a:ln>
            <a:noFill/>
          </a:ln>
        </p:spPr>
        <p:txBody>
          <a:bodyPr>
            <a:normAutofit fontScale="77500" lnSpcReduction="20000"/>
          </a:bodyPr>
          <a:lstStyle/>
          <a:p>
            <a:pPr marL="343080" indent="-342720">
              <a:lnSpc>
                <a:spcPts val="3200"/>
              </a:lnSpc>
              <a:spcBef>
                <a:spcPts val="641"/>
              </a:spcBef>
              <a:buClr>
                <a:srgbClr val="000000"/>
              </a:buClr>
              <a:buFont typeface="Arial"/>
              <a:buChar char="•"/>
            </a:pPr>
            <a:r>
              <a:rPr lang="zh-CN" sz="3200" strike="noStrike" spc="-1" dirty="0">
                <a:solidFill>
                  <a:srgbClr val="000000"/>
                </a:solidFill>
                <a:uFill>
                  <a:solidFill>
                    <a:srgbClr val="FFFFFF"/>
                  </a:solidFill>
                </a:uFill>
                <a:latin typeface="+mj-lt"/>
              </a:rPr>
              <a:t>概念：税收筹划又称合理避税，是指企业在既定的税法和税制框架内，通过对经营、投资、理财等事项的安排与规划，充分利用税法所提供的包括减免税在内的一切优惠，对多种纳税方案进行优化选择，使得自身税负得以减轻或延缓的符合立法意图的财务管理活动。</a:t>
            </a:r>
          </a:p>
          <a:p>
            <a:pPr marL="343080" indent="-342720">
              <a:lnSpc>
                <a:spcPts val="3200"/>
              </a:lnSpc>
              <a:spcBef>
                <a:spcPts val="641"/>
              </a:spcBef>
              <a:buClr>
                <a:srgbClr val="000000"/>
              </a:buClr>
              <a:buFont typeface="Arial"/>
              <a:buChar char="•"/>
            </a:pPr>
            <a:r>
              <a:rPr lang="zh-CN" sz="3200" strike="noStrike" spc="-1" dirty="0">
                <a:solidFill>
                  <a:srgbClr val="000000"/>
                </a:solidFill>
                <a:uFill>
                  <a:solidFill>
                    <a:srgbClr val="FFFFFF"/>
                  </a:solidFill>
                </a:uFill>
                <a:latin typeface="+mj-lt"/>
              </a:rPr>
              <a:t>合法性是税收筹划的基本原则，不违法是税收筹划的法律底线，而实践中某些企业利用“做假账”、“虚开发票”、“虚列成本”等方法以达到少缴税款为目的的所谓的税收筹划其实是一种违法犯罪行为。</a:t>
            </a:r>
          </a:p>
        </p:txBody>
      </p:sp>
      <p:sp>
        <p:nvSpPr>
          <p:cNvPr id="130"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31"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32" name="图片 131"/>
          <p:cNvPicPr/>
          <p:nvPr/>
        </p:nvPicPr>
        <p:blipFill>
          <a:blip r:embed="rId2" cstate="print"/>
          <a:stretch/>
        </p:blipFill>
        <p:spPr>
          <a:xfrm>
            <a:off x="323528"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TextShape 1"/>
          <p:cNvSpPr txBox="1"/>
          <p:nvPr/>
        </p:nvSpPr>
        <p:spPr>
          <a:xfrm>
            <a:off x="457200" y="274680"/>
            <a:ext cx="8229240" cy="1142640"/>
          </a:xfrm>
          <a:prstGeom prst="rect">
            <a:avLst/>
          </a:prstGeom>
          <a:noFill/>
          <a:ln>
            <a:noFill/>
          </a:ln>
        </p:spPr>
        <p:txBody>
          <a:bodyPr anchor="ctr"/>
          <a:lstStyle/>
          <a:p>
            <a:pPr algn="ctr">
              <a:lnSpc>
                <a:spcPct val="100000"/>
              </a:lnSpc>
            </a:pPr>
            <a:r>
              <a:rPr lang="zh-CN" sz="4400" b="0" strike="noStrike" spc="-1">
                <a:solidFill>
                  <a:srgbClr val="000000"/>
                </a:solidFill>
                <a:uFill>
                  <a:solidFill>
                    <a:srgbClr val="FFFFFF"/>
                  </a:solidFill>
                </a:uFill>
                <a:latin typeface="黑体"/>
                <a:ea typeface="黑体"/>
              </a:rPr>
              <a:t>税收筹划的三个层面</a:t>
            </a:r>
            <a:endParaRPr lang="zh-CN" sz="4400" b="0" strike="noStrike" spc="-1">
              <a:solidFill>
                <a:srgbClr val="000000"/>
              </a:solidFill>
              <a:uFill>
                <a:solidFill>
                  <a:srgbClr val="FFFFFF"/>
                </a:solidFill>
              </a:uFill>
              <a:latin typeface="Calibri"/>
            </a:endParaRPr>
          </a:p>
        </p:txBody>
      </p:sp>
      <p:sp>
        <p:nvSpPr>
          <p:cNvPr id="134" name="TextShape 2"/>
          <p:cNvSpPr txBox="1"/>
          <p:nvPr/>
        </p:nvSpPr>
        <p:spPr>
          <a:xfrm>
            <a:off x="457200" y="1600200"/>
            <a:ext cx="8229240" cy="4525560"/>
          </a:xfrm>
          <a:prstGeom prst="rect">
            <a:avLst/>
          </a:prstGeom>
          <a:noFill/>
          <a:ln>
            <a:noFill/>
          </a:ln>
        </p:spPr>
        <p:txBody>
          <a:bodyPr>
            <a:normAutofit fontScale="77500" lnSpcReduction="20000"/>
          </a:bodyPr>
          <a:lstStyle/>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一是战略架构层面，企业应该搭建起最优的税务架构，比如集团总部、总公司、母公司、控股公司的安排与筹划；营改增下，集团内部业务的整合；金融投资公司股权架构的安排，等等。</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二是商业模式层面，主要通过合同涉税条款的拟定来实现。比如，商业促销政策与节税考量、并购重组交易模式的选择、重大交易涉税条款的安排与筹划，等等。</a:t>
            </a:r>
          </a:p>
          <a:p>
            <a:pPr marL="343080" indent="-342720">
              <a:lnSpc>
                <a:spcPct val="120000"/>
              </a:lnSpc>
              <a:spcBef>
                <a:spcPts val="641"/>
              </a:spcBef>
              <a:buClr>
                <a:srgbClr val="000000"/>
              </a:buClr>
              <a:buFont typeface="Arial"/>
              <a:buChar char="•"/>
            </a:pPr>
            <a:r>
              <a:rPr lang="zh-CN" sz="3200" b="0" strike="noStrike" spc="-1" dirty="0">
                <a:solidFill>
                  <a:srgbClr val="000000"/>
                </a:solidFill>
                <a:uFill>
                  <a:solidFill>
                    <a:srgbClr val="FFFFFF"/>
                  </a:solidFill>
                </a:uFill>
                <a:latin typeface="Calibri"/>
              </a:rPr>
              <a:t>三是税务管理层面，主要是积极争取税收优惠政策以及成本费用的扣除政策。比如行业性、区域性税收优惠资格的申请，递延纳税政策的运用，成本、费用税前扣除政策的运用，等等。</a:t>
            </a:r>
          </a:p>
        </p:txBody>
      </p:sp>
      <p:sp>
        <p:nvSpPr>
          <p:cNvPr id="135" name="Line 3"/>
          <p:cNvSpPr/>
          <p:nvPr/>
        </p:nvSpPr>
        <p:spPr>
          <a:xfrm>
            <a:off x="0" y="1340640"/>
            <a:ext cx="9144000" cy="360"/>
          </a:xfrm>
          <a:prstGeom prst="line">
            <a:avLst/>
          </a:prstGeom>
          <a:ln w="38160">
            <a:solidFill>
              <a:srgbClr val="4A7EBB"/>
            </a:solidFill>
            <a:round/>
          </a:ln>
        </p:spPr>
        <p:style>
          <a:lnRef idx="1">
            <a:schemeClr val="accent1"/>
          </a:lnRef>
          <a:fillRef idx="0">
            <a:schemeClr val="accent1"/>
          </a:fillRef>
          <a:effectRef idx="0">
            <a:schemeClr val="accent1"/>
          </a:effectRef>
          <a:fontRef idx="minor"/>
        </p:style>
      </p:sp>
      <p:sp>
        <p:nvSpPr>
          <p:cNvPr id="136" name="Line 4"/>
          <p:cNvSpPr/>
          <p:nvPr/>
        </p:nvSpPr>
        <p:spPr>
          <a:xfrm>
            <a:off x="0" y="1268640"/>
            <a:ext cx="9144000" cy="360"/>
          </a:xfrm>
          <a:prstGeom prst="line">
            <a:avLst/>
          </a:prstGeom>
          <a:ln w="19080">
            <a:solidFill>
              <a:srgbClr val="4A7EBB"/>
            </a:solidFill>
            <a:round/>
          </a:ln>
        </p:spPr>
        <p:style>
          <a:lnRef idx="1">
            <a:schemeClr val="accent1"/>
          </a:lnRef>
          <a:fillRef idx="0">
            <a:schemeClr val="accent1"/>
          </a:fillRef>
          <a:effectRef idx="0">
            <a:schemeClr val="accent1"/>
          </a:effectRef>
          <a:fontRef idx="minor"/>
        </p:style>
      </p:sp>
      <p:pic>
        <p:nvPicPr>
          <p:cNvPr id="137" name="图片 136"/>
          <p:cNvPicPr/>
          <p:nvPr/>
        </p:nvPicPr>
        <p:blipFill>
          <a:blip r:embed="rId2" cstate="print"/>
          <a:stretch/>
        </p:blipFill>
        <p:spPr>
          <a:xfrm>
            <a:off x="395536" y="404664"/>
            <a:ext cx="1008000" cy="697680"/>
          </a:xfrm>
          <a:prstGeom prst="rect">
            <a:avLst/>
          </a:prstGeom>
          <a:ln>
            <a:noFill/>
          </a:ln>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336</TotalTime>
  <Words>6036</Words>
  <Application>Microsoft Office PowerPoint</Application>
  <PresentationFormat>全屏显示(4:3)</PresentationFormat>
  <Paragraphs>175</Paragraphs>
  <Slides>29</Slides>
  <Notes>0</Notes>
  <HiddenSlides>0</HiddenSlides>
  <MMClips>0</MMClips>
  <ScaleCrop>false</ScaleCrop>
  <HeadingPairs>
    <vt:vector size="4" baseType="variant">
      <vt:variant>
        <vt:lpstr>主题</vt:lpstr>
      </vt:variant>
      <vt:variant>
        <vt:i4>2</vt:i4>
      </vt:variant>
      <vt:variant>
        <vt:lpstr>幻灯片标题</vt:lpstr>
      </vt:variant>
      <vt:variant>
        <vt:i4>29</vt:i4>
      </vt:variant>
    </vt:vector>
  </HeadingPairs>
  <TitlesOfParts>
    <vt:vector size="31" baseType="lpstr">
      <vt:lpstr>Office Theme</vt:lpstr>
      <vt:lpstr>Office Theme</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subject/>
  <dc:creator>yinxin</dc:creator>
  <dc:description/>
  <cp:lastModifiedBy>Administrator</cp:lastModifiedBy>
  <cp:revision>38</cp:revision>
  <dcterms:created xsi:type="dcterms:W3CDTF">2018-05-08T11:00:07Z</dcterms:created>
  <dcterms:modified xsi:type="dcterms:W3CDTF">2018-05-14T02:27:25Z</dcterms:modified>
  <dc:language>zh-CN</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全屏显示(4:3)</vt:lpwstr>
  </property>
  <property fmtid="{D5CDD505-2E9C-101B-9397-08002B2CF9AE}" pid="9" name="ScaleCrop">
    <vt:bool>false</vt:bool>
  </property>
  <property fmtid="{D5CDD505-2E9C-101B-9397-08002B2CF9AE}" pid="10" name="ShareDoc">
    <vt:bool>false</vt:bool>
  </property>
  <property fmtid="{D5CDD505-2E9C-101B-9397-08002B2CF9AE}" pid="11" name="Slides">
    <vt:i4>29</vt:i4>
  </property>
</Properties>
</file>